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Lst>
  <p:notesMasterIdLst>
    <p:notesMasterId r:id="rId122"/>
  </p:notesMasterIdLst>
  <p:handoutMasterIdLst>
    <p:handoutMasterId r:id="rId123"/>
  </p:handoutMasterIdLst>
  <p:sldIdLst>
    <p:sldId id="256" r:id="rId5"/>
    <p:sldId id="581" r:id="rId6"/>
    <p:sldId id="568" r:id="rId7"/>
    <p:sldId id="296" r:id="rId8"/>
    <p:sldId id="266" r:id="rId9"/>
    <p:sldId id="304" r:id="rId10"/>
    <p:sldId id="290" r:id="rId11"/>
    <p:sldId id="291" r:id="rId12"/>
    <p:sldId id="293" r:id="rId13"/>
    <p:sldId id="272" r:id="rId14"/>
    <p:sldId id="273" r:id="rId15"/>
    <p:sldId id="294" r:id="rId16"/>
    <p:sldId id="402" r:id="rId17"/>
    <p:sldId id="401" r:id="rId18"/>
    <p:sldId id="403" r:id="rId19"/>
    <p:sldId id="299" r:id="rId20"/>
    <p:sldId id="297" r:id="rId21"/>
    <p:sldId id="280" r:id="rId22"/>
    <p:sldId id="281" r:id="rId23"/>
    <p:sldId id="282" r:id="rId24"/>
    <p:sldId id="305" r:id="rId25"/>
    <p:sldId id="306" r:id="rId26"/>
    <p:sldId id="404" r:id="rId27"/>
    <p:sldId id="405" r:id="rId28"/>
    <p:sldId id="406" r:id="rId29"/>
    <p:sldId id="407" r:id="rId30"/>
    <p:sldId id="622" r:id="rId31"/>
    <p:sldId id="409" r:id="rId32"/>
    <p:sldId id="410" r:id="rId33"/>
    <p:sldId id="411" r:id="rId34"/>
    <p:sldId id="412" r:id="rId35"/>
    <p:sldId id="618" r:id="rId36"/>
    <p:sldId id="414" r:id="rId37"/>
    <p:sldId id="570" r:id="rId38"/>
    <p:sldId id="416" r:id="rId39"/>
    <p:sldId id="619" r:id="rId40"/>
    <p:sldId id="418" r:id="rId41"/>
    <p:sldId id="419" r:id="rId42"/>
    <p:sldId id="420" r:id="rId43"/>
    <p:sldId id="421" r:id="rId44"/>
    <p:sldId id="422" r:id="rId45"/>
    <p:sldId id="620" r:id="rId46"/>
    <p:sldId id="424" r:id="rId47"/>
    <p:sldId id="425" r:id="rId48"/>
    <p:sldId id="587" r:id="rId49"/>
    <p:sldId id="588" r:id="rId50"/>
    <p:sldId id="589" r:id="rId51"/>
    <p:sldId id="590" r:id="rId52"/>
    <p:sldId id="591" r:id="rId53"/>
    <p:sldId id="592" r:id="rId54"/>
    <p:sldId id="593" r:id="rId55"/>
    <p:sldId id="594" r:id="rId56"/>
    <p:sldId id="595" r:id="rId57"/>
    <p:sldId id="596" r:id="rId58"/>
    <p:sldId id="597" r:id="rId59"/>
    <p:sldId id="598" r:id="rId60"/>
    <p:sldId id="599" r:id="rId61"/>
    <p:sldId id="600" r:id="rId62"/>
    <p:sldId id="601" r:id="rId63"/>
    <p:sldId id="602" r:id="rId64"/>
    <p:sldId id="603" r:id="rId65"/>
    <p:sldId id="614" r:id="rId66"/>
    <p:sldId id="604" r:id="rId67"/>
    <p:sldId id="605" r:id="rId68"/>
    <p:sldId id="606" r:id="rId69"/>
    <p:sldId id="607" r:id="rId70"/>
    <p:sldId id="609" r:id="rId71"/>
    <p:sldId id="610" r:id="rId72"/>
    <p:sldId id="611" r:id="rId73"/>
    <p:sldId id="612" r:id="rId74"/>
    <p:sldId id="613" r:id="rId75"/>
    <p:sldId id="453" r:id="rId76"/>
    <p:sldId id="454" r:id="rId77"/>
    <p:sldId id="456" r:id="rId78"/>
    <p:sldId id="455" r:id="rId79"/>
    <p:sldId id="566" r:id="rId80"/>
    <p:sldId id="457" r:id="rId81"/>
    <p:sldId id="459" r:id="rId82"/>
    <p:sldId id="460" r:id="rId83"/>
    <p:sldId id="461" r:id="rId84"/>
    <p:sldId id="615" r:id="rId85"/>
    <p:sldId id="462" r:id="rId86"/>
    <p:sldId id="623" r:id="rId87"/>
    <p:sldId id="624" r:id="rId88"/>
    <p:sldId id="465" r:id="rId89"/>
    <p:sldId id="466" r:id="rId90"/>
    <p:sldId id="467" r:id="rId91"/>
    <p:sldId id="468" r:id="rId92"/>
    <p:sldId id="469" r:id="rId93"/>
    <p:sldId id="470" r:id="rId94"/>
    <p:sldId id="471" r:id="rId95"/>
    <p:sldId id="472" r:id="rId96"/>
    <p:sldId id="473" r:id="rId97"/>
    <p:sldId id="474" r:id="rId98"/>
    <p:sldId id="586" r:id="rId99"/>
    <p:sldId id="585" r:id="rId100"/>
    <p:sldId id="543" r:id="rId101"/>
    <p:sldId id="544" r:id="rId102"/>
    <p:sldId id="545" r:id="rId103"/>
    <p:sldId id="546" r:id="rId104"/>
    <p:sldId id="547" r:id="rId105"/>
    <p:sldId id="548" r:id="rId106"/>
    <p:sldId id="549" r:id="rId107"/>
    <p:sldId id="550" r:id="rId108"/>
    <p:sldId id="551" r:id="rId109"/>
    <p:sldId id="552" r:id="rId110"/>
    <p:sldId id="553" r:id="rId111"/>
    <p:sldId id="554" r:id="rId112"/>
    <p:sldId id="555" r:id="rId113"/>
    <p:sldId id="556" r:id="rId114"/>
    <p:sldId id="557" r:id="rId115"/>
    <p:sldId id="558" r:id="rId116"/>
    <p:sldId id="559" r:id="rId117"/>
    <p:sldId id="560" r:id="rId118"/>
    <p:sldId id="561" r:id="rId119"/>
    <p:sldId id="621" r:id="rId120"/>
    <p:sldId id="616" r:id="rId121"/>
  </p:sldIdLst>
  <p:sldSz cx="12192000" cy="6858000"/>
  <p:notesSz cx="7023100" cy="9309100"/>
  <p:custDataLst>
    <p:tags r:id="rId1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7A"/>
    <a:srgbClr val="F0AC24"/>
    <a:srgbClr val="5571BB"/>
    <a:srgbClr val="404B62"/>
    <a:srgbClr val="015B9A"/>
    <a:srgbClr val="003C96"/>
    <a:srgbClr val="02599C"/>
    <a:srgbClr val="004FC4"/>
    <a:srgbClr val="C9C9C9"/>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7" autoAdjust="0"/>
    <p:restoredTop sz="75214" autoAdjust="0"/>
  </p:normalViewPr>
  <p:slideViewPr>
    <p:cSldViewPr snapToGrid="0" showGuides="1">
      <p:cViewPr varScale="1">
        <p:scale>
          <a:sx n="106" d="100"/>
          <a:sy n="106" d="100"/>
        </p:scale>
        <p:origin x="1146" y="102"/>
      </p:cViewPr>
      <p:guideLst/>
    </p:cSldViewPr>
  </p:slideViewPr>
  <p:notesTextViewPr>
    <p:cViewPr>
      <p:scale>
        <a:sx n="1" d="1"/>
        <a:sy n="1" d="1"/>
      </p:scale>
      <p:origin x="0" y="0"/>
    </p:cViewPr>
  </p:notesTextViewPr>
  <p:sorterViewPr>
    <p:cViewPr varScale="1">
      <p:scale>
        <a:sx n="1" d="1"/>
        <a:sy n="1" d="1"/>
      </p:scale>
      <p:origin x="0" y="-18978"/>
    </p:cViewPr>
  </p:sorterViewPr>
  <p:notesViewPr>
    <p:cSldViewPr snapToGrid="0" showGuides="1">
      <p:cViewPr varScale="1">
        <p:scale>
          <a:sx n="74" d="100"/>
          <a:sy n="74" d="100"/>
        </p:scale>
        <p:origin x="40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043343" cy="466569"/>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978132" y="1"/>
            <a:ext cx="3043343" cy="466569"/>
          </a:xfrm>
          <a:prstGeom prst="rect">
            <a:avLst/>
          </a:prstGeom>
        </p:spPr>
        <p:txBody>
          <a:bodyPr vert="horz" lIns="91440" tIns="45720" rIns="91440" bIns="45720" rtlCol="0"/>
          <a:lstStyle>
            <a:lvl1pPr algn="r">
              <a:defRPr sz="1200"/>
            </a:lvl1pPr>
          </a:lstStyle>
          <a:p>
            <a:fld id="{74F448B9-2143-4925-8DFB-32238656FE0B}" type="datetimeFigureOut">
              <a:rPr lang="en-US" smtClean="0"/>
              <a:t>7/12/2016</a:t>
            </a:fld>
            <a:endParaRPr lang="en-US"/>
          </a:p>
        </p:txBody>
      </p:sp>
      <p:sp>
        <p:nvSpPr>
          <p:cNvPr id="4" name="Fußzeilenplatzhalter 3"/>
          <p:cNvSpPr>
            <a:spLocks noGrp="1"/>
          </p:cNvSpPr>
          <p:nvPr>
            <p:ph type="ftr" sz="quarter" idx="2"/>
          </p:nvPr>
        </p:nvSpPr>
        <p:spPr>
          <a:xfrm>
            <a:off x="0" y="8842531"/>
            <a:ext cx="3043343" cy="466569"/>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978132" y="8842531"/>
            <a:ext cx="3043343" cy="466569"/>
          </a:xfrm>
          <a:prstGeom prst="rect">
            <a:avLst/>
          </a:prstGeom>
        </p:spPr>
        <p:txBody>
          <a:bodyPr vert="horz" lIns="91440" tIns="45720" rIns="91440" bIns="45720" rtlCol="0" anchor="b"/>
          <a:lstStyle>
            <a:lvl1pPr algn="r">
              <a:defRPr sz="1200"/>
            </a:lvl1pPr>
          </a:lstStyle>
          <a:p>
            <a:fld id="{882DB256-B933-48B0-B143-1D647512502A}" type="slidenum">
              <a:rPr lang="en-US" smtClean="0"/>
              <a:t>‹Nr.›</a:t>
            </a:fld>
            <a:endParaRPr lang="en-US"/>
          </a:p>
        </p:txBody>
      </p:sp>
    </p:spTree>
    <p:extLst>
      <p:ext uri="{BB962C8B-B14F-4D97-AF65-F5344CB8AC3E}">
        <p14:creationId xmlns:p14="http://schemas.microsoft.com/office/powerpoint/2010/main" val="1915064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43343" cy="46707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978132" y="0"/>
            <a:ext cx="3043343" cy="467072"/>
          </a:xfrm>
          <a:prstGeom prst="rect">
            <a:avLst/>
          </a:prstGeom>
        </p:spPr>
        <p:txBody>
          <a:bodyPr vert="horz" lIns="91440" tIns="45720" rIns="91440" bIns="45720" rtlCol="0"/>
          <a:lstStyle>
            <a:lvl1pPr algn="r">
              <a:defRPr sz="1200"/>
            </a:lvl1pPr>
          </a:lstStyle>
          <a:p>
            <a:fld id="{652BB332-07C5-4AB7-B123-CFA42720B0B6}" type="datetimeFigureOut">
              <a:rPr lang="de-DE" smtClean="0"/>
              <a:t>12.07.2016</a:t>
            </a:fld>
            <a:endParaRPr lang="de-DE"/>
          </a:p>
        </p:txBody>
      </p:sp>
      <p:sp>
        <p:nvSpPr>
          <p:cNvPr id="4" name="Folienbildplatzhalter 3"/>
          <p:cNvSpPr>
            <a:spLocks noGrp="1" noRot="1" noChangeAspect="1"/>
          </p:cNvSpPr>
          <p:nvPr>
            <p:ph type="sldImg" idx="2"/>
          </p:nvPr>
        </p:nvSpPr>
        <p:spPr>
          <a:xfrm>
            <a:off x="717550" y="1163638"/>
            <a:ext cx="5588000" cy="3143250"/>
          </a:xfrm>
          <a:prstGeom prst="rect">
            <a:avLst/>
          </a:prstGeom>
          <a:noFill/>
          <a:ln w="12700">
            <a:solidFill>
              <a:prstClr val="black"/>
            </a:solidFill>
          </a:ln>
        </p:spPr>
        <p:txBody>
          <a:bodyPr vert="horz" lIns="91440" tIns="45720" rIns="91440" bIns="45720" rtlCol="0" anchor="ctr"/>
          <a:lstStyle/>
          <a:p>
            <a:r>
              <a:rPr lang="de-DE" dirty="0"/>
              <a:t>a</a:t>
            </a:r>
          </a:p>
        </p:txBody>
      </p:sp>
      <p:sp>
        <p:nvSpPr>
          <p:cNvPr id="5" name="Notizenplatzhalter 4"/>
          <p:cNvSpPr>
            <a:spLocks noGrp="1"/>
          </p:cNvSpPr>
          <p:nvPr>
            <p:ph type="body" sz="quarter" idx="3"/>
          </p:nvPr>
        </p:nvSpPr>
        <p:spPr>
          <a:xfrm>
            <a:off x="702310" y="4480005"/>
            <a:ext cx="5618480" cy="3665458"/>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842030"/>
            <a:ext cx="3043343" cy="467071"/>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978132" y="8842030"/>
            <a:ext cx="3043343" cy="467071"/>
          </a:xfrm>
          <a:prstGeom prst="rect">
            <a:avLst/>
          </a:prstGeom>
        </p:spPr>
        <p:txBody>
          <a:bodyPr vert="horz" lIns="91440" tIns="45720" rIns="91440" bIns="45720" rtlCol="0" anchor="b"/>
          <a:lstStyle>
            <a:lvl1pPr algn="r">
              <a:defRPr sz="1200"/>
            </a:lvl1pPr>
          </a:lstStyle>
          <a:p>
            <a:fld id="{35053751-9C36-4F64-ADB6-163420F15271}" type="slidenum">
              <a:rPr lang="de-DE" smtClean="0"/>
              <a:t>‹Nr.›</a:t>
            </a:fld>
            <a:endParaRPr lang="de-DE"/>
          </a:p>
        </p:txBody>
      </p:sp>
    </p:spTree>
    <p:extLst>
      <p:ext uri="{BB962C8B-B14F-4D97-AF65-F5344CB8AC3E}">
        <p14:creationId xmlns:p14="http://schemas.microsoft.com/office/powerpoint/2010/main" val="2139086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mn-lt"/>
              </a:rPr>
              <a:t>NIST National Institute</a:t>
            </a:r>
            <a:r>
              <a:rPr lang="de-DE" baseline="0" dirty="0">
                <a:latin typeface="+mn-lt"/>
              </a:rPr>
              <a:t> </a:t>
            </a:r>
            <a:r>
              <a:rPr lang="de-DE" baseline="0" dirty="0" err="1">
                <a:latin typeface="+mn-lt"/>
              </a:rPr>
              <a:t>of</a:t>
            </a:r>
            <a:r>
              <a:rPr lang="de-DE" baseline="0" dirty="0">
                <a:latin typeface="+mn-lt"/>
              </a:rPr>
              <a:t> Standards </a:t>
            </a:r>
            <a:r>
              <a:rPr lang="de-DE" baseline="0" dirty="0" err="1">
                <a:latin typeface="+mn-lt"/>
              </a:rPr>
              <a:t>and</a:t>
            </a:r>
            <a:r>
              <a:rPr lang="de-DE" baseline="0" dirty="0">
                <a:latin typeface="+mn-lt"/>
              </a:rPr>
              <a:t> Technology, U.S. Department </a:t>
            </a:r>
            <a:r>
              <a:rPr lang="de-DE" baseline="0" dirty="0" err="1">
                <a:latin typeface="+mn-lt"/>
              </a:rPr>
              <a:t>of</a:t>
            </a:r>
            <a:r>
              <a:rPr lang="de-DE" baseline="0" dirty="0">
                <a:latin typeface="+mn-lt"/>
              </a:rPr>
              <a:t> Commerce</a:t>
            </a:r>
            <a:endParaRPr lang="de-DE" dirty="0">
              <a:latin typeface="+mn-lt"/>
            </a:endParaRPr>
          </a:p>
        </p:txBody>
      </p:sp>
      <p:sp>
        <p:nvSpPr>
          <p:cNvPr id="4" name="Kopfzeilenplatzhalter 3"/>
          <p:cNvSpPr>
            <a:spLocks noGrp="1"/>
          </p:cNvSpPr>
          <p:nvPr>
            <p:ph type="hdr" sz="quarter" idx="10"/>
          </p:nvPr>
        </p:nvSpPr>
        <p:spPr/>
        <p:txBody>
          <a:bodyPr/>
          <a:lstStyle/>
          <a:p>
            <a:pPr>
              <a:defRPr/>
            </a:pPr>
            <a:endParaRPr lang="en-US"/>
          </a:p>
        </p:txBody>
      </p:sp>
      <p:sp>
        <p:nvSpPr>
          <p:cNvPr id="5" name="Fußzeilenplatzhalt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umsplatzhalter 5"/>
          <p:cNvSpPr>
            <a:spLocks noGrp="1"/>
          </p:cNvSpPr>
          <p:nvPr>
            <p:ph type="dt" idx="12"/>
          </p:nvPr>
        </p:nvSpPr>
        <p:spPr/>
        <p:txBody>
          <a:bodyPr/>
          <a:lstStyle/>
          <a:p>
            <a:pPr>
              <a:defRPr/>
            </a:pPr>
            <a:fld id="{504B3C87-3D8D-4CFE-9DF8-ACB5F82F8CF7}" type="datetime8">
              <a:rPr lang="en-US" altLang="en-US" smtClean="0"/>
              <a:pPr>
                <a:defRPr/>
              </a:pPr>
              <a:t>7/12/2016 11:30 AM</a:t>
            </a:fld>
            <a:endParaRPr lang="en-US" altLang="en-US"/>
          </a:p>
        </p:txBody>
      </p:sp>
      <p:sp>
        <p:nvSpPr>
          <p:cNvPr id="7" name="Foliennummernplatzhalt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895657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cs typeface="Segoe UI" panose="020B0502040204020203" pitchFamily="34" charset="0"/>
              </a:rPr>
              <a:t>When</a:t>
            </a:r>
            <a:r>
              <a:rPr lang="en-US" baseline="0" dirty="0">
                <a:latin typeface="+mn-lt"/>
                <a:cs typeface="Segoe UI" panose="020B0502040204020203" pitchFamily="34" charset="0"/>
              </a:rPr>
              <a:t> you see “containers” you probably think of Docker.  For good reason, Docker has essentially defined the container market.  To understand what Docker is let’s start by looking at Containers.</a:t>
            </a:r>
          </a:p>
          <a:p>
            <a:endParaRPr lang="en-US" baseline="0" dirty="0">
              <a:latin typeface="+mn-lt"/>
              <a:cs typeface="Segoe UI" panose="020B0502040204020203" pitchFamily="34" charset="0"/>
            </a:endParaRPr>
          </a:p>
          <a:p>
            <a:r>
              <a:rPr lang="en-US" baseline="0" dirty="0">
                <a:latin typeface="+mn-lt"/>
                <a:cs typeface="Segoe UI" panose="020B0502040204020203" pitchFamily="34" charset="0"/>
              </a:rPr>
              <a:t>Containers are an </a:t>
            </a:r>
            <a:r>
              <a:rPr lang="en-US" b="1" baseline="0" dirty="0">
                <a:latin typeface="+mn-lt"/>
                <a:cs typeface="Segoe UI" panose="020B0502040204020203" pitchFamily="34" charset="0"/>
              </a:rPr>
              <a:t>isolated environment and isolated collection of resources that an application runs in</a:t>
            </a:r>
            <a:r>
              <a:rPr lang="en-US" baseline="0" dirty="0">
                <a:latin typeface="+mn-lt"/>
                <a:cs typeface="Segoe UI" panose="020B0502040204020203" pitchFamily="34" charset="0"/>
              </a:rPr>
              <a:t>.  The resources are all the dependencies (DLL’s, configuration, etc.) that the application needs.  </a:t>
            </a:r>
            <a:r>
              <a:rPr lang="en-US" b="1" baseline="0" dirty="0">
                <a:latin typeface="+mn-lt"/>
                <a:cs typeface="Segoe UI" panose="020B0502040204020203" pitchFamily="34" charset="0"/>
              </a:rPr>
              <a:t>Everything the application needs to run is in the container </a:t>
            </a:r>
            <a:r>
              <a:rPr lang="en-US" baseline="0" dirty="0">
                <a:latin typeface="+mn-lt"/>
                <a:cs typeface="Segoe UI" panose="020B0502040204020203" pitchFamily="34" charset="0"/>
              </a:rPr>
              <a:t>and it </a:t>
            </a:r>
            <a:r>
              <a:rPr lang="en-US" b="1" baseline="0" dirty="0">
                <a:latin typeface="+mn-lt"/>
                <a:cs typeface="Segoe UI" panose="020B0502040204020203" pitchFamily="34" charset="0"/>
              </a:rPr>
              <a:t>sees nothing on the host OS </a:t>
            </a:r>
            <a:r>
              <a:rPr lang="en-US" baseline="0" dirty="0">
                <a:latin typeface="+mn-lt"/>
                <a:cs typeface="Segoe UI" panose="020B0502040204020203" pitchFamily="34" charset="0"/>
              </a:rPr>
              <a:t>it is running on (except maybe an internet connection).  </a:t>
            </a:r>
            <a:r>
              <a:rPr lang="en-US" b="1" baseline="0" dirty="0">
                <a:latin typeface="+mn-lt"/>
                <a:cs typeface="Segoe UI" panose="020B0502040204020203" pitchFamily="34" charset="0"/>
              </a:rPr>
              <a:t>Containers are therefore a unit of deployment.</a:t>
            </a:r>
          </a:p>
          <a:p>
            <a:endParaRPr lang="en-US" b="1" baseline="0" dirty="0">
              <a:latin typeface="+mn-lt"/>
              <a:cs typeface="Segoe UI" panose="020B0502040204020203" pitchFamily="34" charset="0"/>
            </a:endParaRPr>
          </a:p>
          <a:p>
            <a:r>
              <a:rPr lang="en-US" baseline="0" dirty="0">
                <a:latin typeface="+mn-lt"/>
                <a:cs typeface="Segoe UI" panose="020B0502040204020203" pitchFamily="34" charset="0"/>
              </a:rPr>
              <a:t>&lt;click&gt;</a:t>
            </a:r>
          </a:p>
          <a:p>
            <a:r>
              <a:rPr lang="en-US" baseline="0" dirty="0">
                <a:latin typeface="+mn-lt"/>
                <a:cs typeface="Segoe UI" panose="020B0502040204020203" pitchFamily="34" charset="0"/>
              </a:rPr>
              <a:t>A key benefit of containers is that they </a:t>
            </a:r>
            <a:r>
              <a:rPr lang="en-US" b="1" baseline="0" dirty="0">
                <a:latin typeface="+mn-lt"/>
                <a:cs typeface="Segoe UI" panose="020B0502040204020203" pitchFamily="34" charset="0"/>
              </a:rPr>
              <a:t>can startup almost instantly</a:t>
            </a:r>
            <a:r>
              <a:rPr lang="en-US" baseline="0" dirty="0">
                <a:latin typeface="+mn-lt"/>
                <a:cs typeface="Segoe UI" panose="020B0502040204020203" pitchFamily="34" charset="0"/>
              </a:rPr>
              <a:t>.  The notion of “booting up” a guest OS doesn’t exist.  The container just runs on top of the host OS.  As a result, containers can startup almost instantly as compared to the startup period of a VM.  And </a:t>
            </a:r>
            <a:r>
              <a:rPr lang="en-US" b="1" baseline="0" dirty="0">
                <a:latin typeface="+mn-lt"/>
                <a:cs typeface="Segoe UI" panose="020B0502040204020203" pitchFamily="34" charset="0"/>
              </a:rPr>
              <a:t>because everything is contained in this container, containers are easily repeatable and extremely reliable from one environment to the next</a:t>
            </a:r>
            <a:r>
              <a:rPr lang="en-US" baseline="0" dirty="0">
                <a:latin typeface="+mn-lt"/>
                <a:cs typeface="Segoe UI" panose="020B0502040204020203" pitchFamily="34" charset="0"/>
              </a:rPr>
              <a:t>.  For example, I can run a container on my local dev box and have high confidence it will run the same when deployed to another machine, such as a VM running in Azure.</a:t>
            </a:r>
          </a:p>
          <a:p>
            <a:endParaRPr lang="en-US" baseline="0" dirty="0">
              <a:latin typeface="+mn-lt"/>
              <a:cs typeface="Segoe UI" panose="020B0502040204020203" pitchFamily="34" charset="0"/>
            </a:endParaRPr>
          </a:p>
          <a:p>
            <a:r>
              <a:rPr lang="en-US" baseline="0" dirty="0">
                <a:latin typeface="+mn-lt"/>
                <a:cs typeface="Segoe UI" panose="020B0502040204020203" pitchFamily="34" charset="0"/>
              </a:rPr>
              <a:t>&lt;Click&gt;</a:t>
            </a:r>
          </a:p>
          <a:p>
            <a:r>
              <a:rPr lang="en-US" baseline="0" dirty="0">
                <a:latin typeface="+mn-lt"/>
                <a:cs typeface="Segoe UI" panose="020B0502040204020203" pitchFamily="34" charset="0"/>
              </a:rPr>
              <a:t>As you can probably imagine, containers are extremely popular in dev/test scenarios.  They are also great for micro-services.</a:t>
            </a:r>
          </a:p>
          <a:p>
            <a:endParaRPr lang="en-US" baseline="0" dirty="0">
              <a:latin typeface="+mn-lt"/>
              <a:cs typeface="Segoe UI" panose="020B0502040204020203" pitchFamily="34" charset="0"/>
            </a:endParaRPr>
          </a:p>
          <a:p>
            <a:r>
              <a:rPr lang="en-US" baseline="0" dirty="0">
                <a:latin typeface="+mn-lt"/>
                <a:cs typeface="Segoe UI" panose="020B0502040204020203" pitchFamily="34" charset="0"/>
              </a:rPr>
              <a:t>&lt;click&gt;</a:t>
            </a:r>
          </a:p>
          <a:p>
            <a:r>
              <a:rPr lang="en-US" baseline="0" dirty="0">
                <a:latin typeface="+mn-lt"/>
                <a:cs typeface="Segoe UI" panose="020B0502040204020203" pitchFamily="34" charset="0"/>
              </a:rPr>
              <a:t>To put a visual behind this, consider the architecture for a typical virtual machine.  You have a physical server, hyper-visor and host OS.  Then, each VM has it’s own guest OS that can be configured with applications and application frameworks.  This is what you saw earlier in the presentation.</a:t>
            </a:r>
          </a:p>
          <a:p>
            <a:endParaRPr lang="en-US" baseline="0" dirty="0">
              <a:latin typeface="+mn-lt"/>
              <a:cs typeface="Segoe UI" panose="020B0502040204020203" pitchFamily="34" charset="0"/>
            </a:endParaRPr>
          </a:p>
          <a:p>
            <a:r>
              <a:rPr lang="en-US" baseline="0" dirty="0">
                <a:latin typeface="+mn-lt"/>
                <a:cs typeface="Segoe UI" panose="020B0502040204020203" pitchFamily="34" charset="0"/>
              </a:rPr>
              <a:t>&lt;click&gt;</a:t>
            </a:r>
          </a:p>
          <a:p>
            <a:r>
              <a:rPr lang="en-US" baseline="0" dirty="0">
                <a:latin typeface="+mn-lt"/>
                <a:cs typeface="Segoe UI" panose="020B0502040204020203" pitchFamily="34" charset="0"/>
              </a:rPr>
              <a:t>Now consider how a container is different.  Physical Server with a host OS. However, notice there is not a guest OS.  The container is essentially the application and it’s dependencies.  Also notice that the app frameworks used by application A and application B are shared in this model.  This is how instant startup is achieved.</a:t>
            </a:r>
          </a:p>
          <a:p>
            <a:endParaRPr lang="en-US" baseline="0" dirty="0">
              <a:latin typeface="+mn-lt"/>
              <a:cs typeface="Segoe UI" panose="020B0502040204020203" pitchFamily="34" charset="0"/>
            </a:endParaRPr>
          </a:p>
          <a:p>
            <a:r>
              <a:rPr lang="en-US" baseline="0" dirty="0">
                <a:latin typeface="+mn-lt"/>
                <a:cs typeface="Segoe UI" panose="020B0502040204020203" pitchFamily="34" charset="0"/>
              </a:rPr>
              <a:t>Note that there are more instances of the same App running on the physical server. This underlines that a container is a scale unit besides being an isolation mechanism. In a production development you would use a cluster of hosts, and have containers spread of the hosts.</a:t>
            </a:r>
          </a:p>
          <a:p>
            <a:endParaRPr lang="en-US" baseline="0" dirty="0">
              <a:latin typeface="+mn-lt"/>
              <a:cs typeface="Segoe UI" panose="020B0502040204020203" pitchFamily="34" charset="0"/>
            </a:endParaRPr>
          </a:p>
          <a:p>
            <a:endParaRPr lang="en-US" baseline="0" dirty="0">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5AD18-5B56-4775-A2E4-ECEF0ABB851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28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MONITOR ALS </a:t>
            </a:r>
            <a:r>
              <a:rPr lang="de-DE" dirty="0" err="1"/>
              <a:t>GROßES</a:t>
            </a:r>
            <a:r>
              <a:rPr lang="de-DE" baseline="0" dirty="0"/>
              <a:t> </a:t>
            </a:r>
            <a:r>
              <a:rPr lang="de-DE" baseline="0" dirty="0" err="1"/>
              <a:t>icon</a:t>
            </a:r>
            <a:r>
              <a:rPr lang="de-DE" baseline="0" dirty="0"/>
              <a:t> und </a:t>
            </a:r>
            <a:r>
              <a:rPr lang="de-DE" baseline="0" dirty="0" err="1"/>
              <a:t>bilder</a:t>
            </a:r>
            <a:r>
              <a:rPr lang="de-DE" baseline="0" dirty="0"/>
              <a:t> reinsetzen </a:t>
            </a:r>
            <a:endParaRPr lang="de-DE" dirty="0"/>
          </a:p>
        </p:txBody>
      </p:sp>
      <p:sp>
        <p:nvSpPr>
          <p:cNvPr id="4" name="Foliennummernplatzhalter 3"/>
          <p:cNvSpPr>
            <a:spLocks noGrp="1"/>
          </p:cNvSpPr>
          <p:nvPr>
            <p:ph type="sldNum" sz="quarter" idx="10"/>
          </p:nvPr>
        </p:nvSpPr>
        <p:spPr/>
        <p:txBody>
          <a:bodyPr/>
          <a:lstStyle/>
          <a:p>
            <a:fld id="{4DC2B0D1-4ED0-504F-A6E8-CF4C416329D0}" type="slidenum">
              <a:rPr lang="de-DE" smtClean="0"/>
              <a:t>63</a:t>
            </a:fld>
            <a:endParaRPr lang="de-DE"/>
          </a:p>
        </p:txBody>
      </p:sp>
    </p:spTree>
    <p:extLst>
      <p:ext uri="{BB962C8B-B14F-4D97-AF65-F5344CB8AC3E}">
        <p14:creationId xmlns:p14="http://schemas.microsoft.com/office/powerpoint/2010/main" val="221811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E1EDE3E-8DA4-43AE-AE17-3357EA31094F}"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933688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1721EBC-D166-4734-BAB3-89FE4B9B20FF}"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22877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TechEd 2013</a:t>
            </a: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3F0EE01-B32A-4ACF-9D2F-964A2E0AA6A0}" type="datetime8">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7/12/2016 11:30 AM</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EDC2B7-2EF7-4D33-99F9-FBE0F5F2879C}"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44365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TechEd 2013</a:t>
            </a: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3F0EE01-B32A-4ACF-9D2F-964A2E0AA6A0}" type="datetime8">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7/12/2016 11:30 AM</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EDC2B7-2EF7-4D33-99F9-FBE0F5F2879C}" type="slidenum">
              <a:rPr kumimoji="0" lang="en-US" alt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251001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450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mn-lt"/>
              </a:rPr>
              <a:t>Slide Objectives:</a:t>
            </a:r>
            <a:endParaRPr lang="en-US" dirty="0">
              <a:effectLst/>
              <a:latin typeface="+mn-lt"/>
            </a:endParaRPr>
          </a:p>
          <a:p>
            <a:pPr rtl="0"/>
            <a:r>
              <a:rPr lang="en-US" dirty="0">
                <a:effectLst/>
                <a:latin typeface="+mn-lt"/>
              </a:rPr>
              <a:t>Understand that</a:t>
            </a:r>
            <a:r>
              <a:rPr lang="en-US" baseline="0" dirty="0">
                <a:effectLst/>
                <a:latin typeface="+mn-lt"/>
              </a:rPr>
              <a:t> while there are physical SQL Server boxes behind the scenes, when connecting to SQL Database, you are not connecting to a physical server, but to a TDS endpoint.</a:t>
            </a:r>
            <a:endParaRPr lang="en-US" dirty="0">
              <a:effectLst/>
              <a:latin typeface="+mn-lt"/>
            </a:endParaRPr>
          </a:p>
          <a:p>
            <a:pPr rtl="0"/>
            <a:r>
              <a:rPr lang="en-US" b="1" dirty="0">
                <a:effectLst/>
                <a:latin typeface="+mn-lt"/>
              </a:rPr>
              <a:t>Transition:</a:t>
            </a:r>
            <a:endParaRPr lang="en-US" dirty="0">
              <a:effectLst/>
              <a:latin typeface="+mn-lt"/>
            </a:endParaRPr>
          </a:p>
          <a:p>
            <a:pPr rtl="0"/>
            <a:r>
              <a:rPr lang="en-US" dirty="0">
                <a:effectLst/>
                <a:latin typeface="+mn-lt"/>
              </a:rPr>
              <a:t>The key to understanding SQL Database</a:t>
            </a:r>
            <a:r>
              <a:rPr lang="en-US" baseline="0" dirty="0">
                <a:effectLst/>
                <a:latin typeface="+mn-lt"/>
              </a:rPr>
              <a:t> is understanding while SQL Database is SQL Server, we do not interact with them in the same physical manner. </a:t>
            </a:r>
            <a:endParaRPr lang="en-US" dirty="0">
              <a:effectLst/>
              <a:latin typeface="+mn-lt"/>
            </a:endParaRPr>
          </a:p>
          <a:p>
            <a:pPr rtl="0"/>
            <a:r>
              <a:rPr lang="en-US" b="1" dirty="0">
                <a:effectLst/>
                <a:latin typeface="+mn-lt"/>
              </a:rPr>
              <a:t>Speaking Points:</a:t>
            </a:r>
            <a:endParaRPr lang="en-US" dirty="0">
              <a:effectLst/>
              <a:latin typeface="+mn-lt"/>
            </a:endParaRPr>
          </a:p>
          <a:p>
            <a:pPr rtl="0"/>
            <a:r>
              <a:rPr lang="en-US" dirty="0">
                <a:effectLst/>
                <a:latin typeface="+mn-lt"/>
              </a:rPr>
              <a:t>In an on-premises</a:t>
            </a:r>
            <a:r>
              <a:rPr lang="en-US" baseline="0" dirty="0">
                <a:effectLst/>
                <a:latin typeface="+mn-lt"/>
              </a:rPr>
              <a:t> environment, we typically have physical access to the actual </a:t>
            </a:r>
            <a:r>
              <a:rPr lang="en-US" dirty="0">
                <a:effectLst/>
                <a:latin typeface="+mn-lt"/>
              </a:rPr>
              <a:t>SQL Server </a:t>
            </a:r>
            <a:r>
              <a:rPr lang="en-US" dirty="0" err="1">
                <a:effectLst/>
                <a:latin typeface="+mn-lt"/>
              </a:rPr>
              <a:t>server</a:t>
            </a:r>
            <a:r>
              <a:rPr lang="en-US" dirty="0">
                <a:effectLst/>
                <a:latin typeface="+mn-lt"/>
              </a:rPr>
              <a:t>.</a:t>
            </a:r>
          </a:p>
          <a:p>
            <a:pPr rtl="0"/>
            <a:r>
              <a:rPr lang="en-US" dirty="0">
                <a:effectLst/>
                <a:latin typeface="+mn-lt"/>
              </a:rPr>
              <a:t>In</a:t>
            </a:r>
            <a:r>
              <a:rPr lang="en-US" baseline="0" dirty="0">
                <a:effectLst/>
                <a:latin typeface="+mn-lt"/>
              </a:rPr>
              <a:t> Microsoft Azure, we do not have physical access to the actual server.</a:t>
            </a:r>
            <a:endParaRPr lang="en-US" dirty="0">
              <a:effectLst/>
              <a:latin typeface="+mn-lt"/>
            </a:endParaRPr>
          </a:p>
          <a:p>
            <a:pPr rtl="0"/>
            <a:r>
              <a:rPr lang="en-US" b="1" dirty="0">
                <a:effectLst/>
                <a:latin typeface="+mn-lt"/>
              </a:rPr>
              <a:t>Notes:</a:t>
            </a:r>
            <a:endParaRPr lang="en-US" dirty="0">
              <a:effectLst/>
              <a:latin typeface="+mn-lt"/>
            </a:endParaRPr>
          </a:p>
          <a:p>
            <a:pPr rtl="0"/>
            <a:r>
              <a:rPr lang="en-US" dirty="0">
                <a:effectLst/>
                <a:latin typeface="+mn-lt"/>
              </a:rPr>
              <a:t>It is</a:t>
            </a:r>
            <a:r>
              <a:rPr lang="en-US" baseline="0" dirty="0">
                <a:effectLst/>
                <a:latin typeface="+mn-lt"/>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761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mn-lt"/>
              </a:rPr>
              <a:t>Slide Objectives:</a:t>
            </a:r>
            <a:endParaRPr lang="en-US" dirty="0">
              <a:effectLst/>
              <a:latin typeface="+mn-lt"/>
            </a:endParaRPr>
          </a:p>
          <a:p>
            <a:pPr rtl="0"/>
            <a:r>
              <a:rPr lang="en-US" dirty="0">
                <a:effectLst/>
                <a:latin typeface="+mn-lt"/>
              </a:rPr>
              <a:t>Understand the overall</a:t>
            </a:r>
            <a:r>
              <a:rPr lang="en-US" baseline="0" dirty="0">
                <a:effectLst/>
                <a:latin typeface="+mn-lt"/>
              </a:rPr>
              <a:t> concepts and benefits of SQL Database</a:t>
            </a:r>
            <a:endParaRPr lang="en-US" dirty="0">
              <a:effectLst/>
              <a:latin typeface="+mn-lt"/>
            </a:endParaRPr>
          </a:p>
          <a:p>
            <a:pPr rtl="0"/>
            <a:r>
              <a:rPr lang="en-US" b="1" dirty="0">
                <a:effectLst/>
                <a:latin typeface="+mn-lt"/>
              </a:rPr>
              <a:t>Transition:</a:t>
            </a:r>
            <a:endParaRPr lang="en-US" dirty="0">
              <a:effectLst/>
              <a:latin typeface="+mn-lt"/>
            </a:endParaRPr>
          </a:p>
          <a:p>
            <a:pPr rtl="0"/>
            <a:r>
              <a:rPr lang="en-US" dirty="0">
                <a:effectLst/>
                <a:latin typeface="+mn-lt"/>
              </a:rPr>
              <a:t>Let’s clear up</a:t>
            </a:r>
            <a:r>
              <a:rPr lang="en-US" baseline="0" dirty="0">
                <a:effectLst/>
                <a:latin typeface="+mn-lt"/>
              </a:rPr>
              <a:t> any confusion and look at the basics of what SQL Database really is and some of its benefits. </a:t>
            </a:r>
            <a:endParaRPr lang="en-US" dirty="0">
              <a:effectLst/>
              <a:latin typeface="+mn-lt"/>
            </a:endParaRPr>
          </a:p>
          <a:p>
            <a:pPr rtl="0"/>
            <a:r>
              <a:rPr lang="en-US" b="1" dirty="0">
                <a:effectLst/>
                <a:latin typeface="+mn-lt"/>
              </a:rPr>
              <a:t>Speaking Points:</a:t>
            </a:r>
            <a:endParaRPr lang="en-US" dirty="0">
              <a:effectLst/>
              <a:latin typeface="+mn-lt"/>
            </a:endParaRPr>
          </a:p>
          <a:p>
            <a:pPr rtl="0"/>
            <a:r>
              <a:rPr lang="en-US" dirty="0">
                <a:effectLst/>
                <a:latin typeface="+mn-lt"/>
              </a:rPr>
              <a:t>The same great SQL Server database technology that you know, love, and use on-premises provided</a:t>
            </a:r>
            <a:r>
              <a:rPr lang="en-US" baseline="0" dirty="0">
                <a:effectLst/>
                <a:latin typeface="+mn-lt"/>
              </a:rPr>
              <a:t> as a service</a:t>
            </a:r>
            <a:endParaRPr lang="en-US" dirty="0">
              <a:effectLst/>
              <a:latin typeface="+mn-lt"/>
            </a:endParaRPr>
          </a:p>
          <a:p>
            <a:pPr rtl="0"/>
            <a:r>
              <a:rPr lang="en-US" dirty="0">
                <a:effectLst/>
                <a:latin typeface="+mn-lt"/>
              </a:rPr>
              <a:t>Enterprise-ready</a:t>
            </a:r>
            <a:r>
              <a:rPr lang="en-US" baseline="0" dirty="0">
                <a:effectLst/>
                <a:latin typeface="+mn-lt"/>
              </a:rPr>
              <a:t> </a:t>
            </a:r>
          </a:p>
          <a:p>
            <a:pPr rtl="0"/>
            <a:r>
              <a:rPr lang="en-US" baseline="0" dirty="0">
                <a:effectLst/>
                <a:latin typeface="+mn-lt"/>
              </a:rPr>
              <a:t>Automatic support for High-Availability</a:t>
            </a:r>
          </a:p>
          <a:p>
            <a:pPr rtl="0"/>
            <a:r>
              <a:rPr lang="en-US" baseline="0" dirty="0">
                <a:effectLst/>
                <a:latin typeface="+mn-lt"/>
              </a:rPr>
              <a:t>Designed to scale on-demand to provide the same great elasticity</a:t>
            </a:r>
            <a:endParaRPr lang="en-US" dirty="0">
              <a:effectLst/>
              <a:latin typeface="+mn-lt"/>
            </a:endParaRPr>
          </a:p>
          <a:p>
            <a:pPr rtl="0"/>
            <a:r>
              <a:rPr lang="en-US" b="1" dirty="0">
                <a:effectLst/>
                <a:latin typeface="+mn-lt"/>
              </a:rPr>
              <a:t>Notes:</a:t>
            </a:r>
            <a:endParaRPr lang="en-US" dirty="0">
              <a:effectLst/>
              <a:latin typeface="+mn-lt"/>
            </a:endParaRPr>
          </a:p>
          <a:p>
            <a:pPr rtl="0"/>
            <a:r>
              <a:rPr lang="en-US" dirty="0">
                <a:effectLst/>
                <a:latin typeface="+mn-lt"/>
              </a:rPr>
              <a:t>High-availability – 3 copies of the database free for the cost of the one database. Always</a:t>
            </a:r>
            <a:r>
              <a:rPr lang="en-US" baseline="0" dirty="0">
                <a:effectLst/>
                <a:latin typeface="+mn-lt"/>
              </a:rPr>
              <a:t> in sync. The cost to do this on-premises isn’t cheap. This is </a:t>
            </a:r>
            <a:r>
              <a:rPr lang="en-US" b="1" baseline="0" dirty="0">
                <a:effectLst/>
                <a:latin typeface="+mn-lt"/>
              </a:rPr>
              <a:t>FREE</a:t>
            </a:r>
            <a:r>
              <a:rPr lang="en-US" baseline="0" dirty="0">
                <a:effectLst/>
                <a:latin typeface="+mn-lt"/>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061226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261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5053751-9C36-4F64-ADB6-163420F15271}" type="slidenum">
              <a:rPr lang="de-DE" smtClean="0"/>
              <a:t>12</a:t>
            </a:fld>
            <a:endParaRPr lang="de-DE"/>
          </a:p>
        </p:txBody>
      </p:sp>
    </p:spTree>
    <p:extLst>
      <p:ext uri="{BB962C8B-B14F-4D97-AF65-F5344CB8AC3E}">
        <p14:creationId xmlns:p14="http://schemas.microsoft.com/office/powerpoint/2010/main" val="137445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35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896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7/12/2016 11:30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265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01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Speaker</a:t>
            </a:r>
            <a:r>
              <a:rPr lang="en-US" sz="1200" b="0" i="0" kern="1200" baseline="0" dirty="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a:t>
            </a:r>
            <a:r>
              <a:rPr lang="en-US" sz="1200" baseline="0" dirty="0">
                <a:solidFill>
                  <a:schemeClr val="accent2">
                    <a:lumMod val="60000"/>
                    <a:lumOff val="40000"/>
                  </a:schemeClr>
                </a:solidFill>
              </a:rPr>
              <a:t> how Fabric Controller(FC) initiates a</a:t>
            </a:r>
            <a:r>
              <a:rPr lang="en-US" sz="1200" dirty="0">
                <a:solidFill>
                  <a:schemeClr val="accent2">
                    <a:lumMod val="60000"/>
                    <a:lumOff val="40000"/>
                  </a:schemeClr>
                </a:solidFill>
              </a:rPr>
              <a:t>uto</a:t>
            </a:r>
            <a:r>
              <a:rPr lang="en-US" sz="1200" dirty="0">
                <a:solidFill>
                  <a:srgbClr val="FFC000"/>
                </a:solidFill>
              </a:rPr>
              <a:t> </a:t>
            </a:r>
            <a:r>
              <a:rPr lang="en-US" sz="1200" dirty="0">
                <a:solidFill>
                  <a:schemeClr val="accent2">
                    <a:lumMod val="60000"/>
                    <a:lumOff val="40000"/>
                  </a:schemeClr>
                </a:solidFill>
              </a:rPr>
              <a:t>recovery</a:t>
            </a:r>
            <a:r>
              <a:rPr lang="en-US" sz="1200" dirty="0">
                <a:solidFill>
                  <a:srgbClr val="FFC000"/>
                </a:solidFill>
              </a:rPr>
              <a:t> </a:t>
            </a:r>
            <a:r>
              <a:rPr lang="en-US" sz="1200" dirty="0"/>
              <a:t>of crashed</a:t>
            </a:r>
            <a:r>
              <a:rPr lang="en-US" sz="1200" baseline="0" dirty="0"/>
              <a:t> or </a:t>
            </a:r>
            <a:r>
              <a:rPr lang="en-US" sz="1200" dirty="0"/>
              <a:t>nonresponsive instances; </a:t>
            </a:r>
            <a:r>
              <a:rPr lang="en-US" sz="1200" kern="1200" dirty="0">
                <a:solidFill>
                  <a:schemeClr val="tx1"/>
                </a:solidFill>
                <a:effectLst/>
                <a:latin typeface="+mn-lt"/>
                <a:ea typeface="+mn-ea"/>
                <a:cs typeface="+mn-cs"/>
              </a:rPr>
              <a:t>The FC monitors role instances, virtual and physical machines and initiates recovery action if any one of them deemed unhealthy. A Recovery action includes restarting a role instance, recycling a virtual machine or performing reboot of a physical machine.  Virtual machines running in a defective physical machine are recovered to another healthy server.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a:t>
            </a:r>
            <a:r>
              <a:rPr lang="en-US" sz="1200" baseline="0" dirty="0">
                <a:solidFill>
                  <a:schemeClr val="accent2">
                    <a:lumMod val="60000"/>
                    <a:lumOff val="40000"/>
                  </a:schemeClr>
                </a:solidFill>
              </a:rPr>
              <a:t> HA through f</a:t>
            </a:r>
            <a:r>
              <a:rPr lang="en-US" sz="1200" dirty="0">
                <a:solidFill>
                  <a:schemeClr val="accent2">
                    <a:lumMod val="60000"/>
                    <a:lumOff val="40000"/>
                  </a:schemeClr>
                </a:solidFill>
              </a:rPr>
              <a:t>ault</a:t>
            </a:r>
            <a:r>
              <a:rPr lang="en-US" sz="1200" dirty="0">
                <a:solidFill>
                  <a:srgbClr val="FFC000"/>
                </a:solidFill>
              </a:rPr>
              <a:t> </a:t>
            </a:r>
            <a:r>
              <a:rPr lang="en-US" sz="1200" dirty="0">
                <a:solidFill>
                  <a:schemeClr val="accent2">
                    <a:lumMod val="60000"/>
                    <a:lumOff val="40000"/>
                  </a:schemeClr>
                </a:solidFill>
              </a:rPr>
              <a:t>domain</a:t>
            </a:r>
            <a:r>
              <a:rPr lang="en-US" sz="1200" dirty="0">
                <a:solidFill>
                  <a:srgbClr val="FFC000"/>
                </a:solidFill>
              </a:rPr>
              <a:t> </a:t>
            </a:r>
            <a:r>
              <a:rPr lang="en-US" sz="1200" dirty="0"/>
              <a:t>to scatter instances across racks.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Explain</a:t>
            </a:r>
            <a:r>
              <a:rPr lang="en-US" sz="1200" b="0" i="0" kern="1200" baseline="0" dirty="0">
                <a:solidFill>
                  <a:schemeClr val="tx1"/>
                </a:solidFill>
                <a:effectLst/>
                <a:latin typeface="+mn-lt"/>
                <a:ea typeface="+mn-ea"/>
                <a:cs typeface="+mn-cs"/>
              </a:rPr>
              <a:t> HA through </a:t>
            </a:r>
            <a:r>
              <a:rPr lang="en-US" sz="1200" b="0" i="0" kern="1200" dirty="0">
                <a:solidFill>
                  <a:schemeClr val="tx1"/>
                </a:solidFill>
                <a:effectLst/>
                <a:latin typeface="+mn-lt"/>
                <a:ea typeface="+mn-ea"/>
                <a:cs typeface="+mn-cs"/>
              </a:rPr>
              <a:t>availability sets;</a:t>
            </a:r>
            <a:r>
              <a:rPr lang="en-US" sz="1200" b="0" i="0" kern="1200" baseline="0" dirty="0">
                <a:solidFill>
                  <a:schemeClr val="tx1"/>
                </a:solidFill>
                <a:effectLst/>
                <a:latin typeface="+mn-lt"/>
                <a:ea typeface="+mn-ea"/>
                <a:cs typeface="+mn-cs"/>
              </a:rPr>
              <a:t> p</a:t>
            </a:r>
            <a:r>
              <a:rPr lang="en-US" sz="1200" b="0" i="0" kern="1200" dirty="0">
                <a:solidFill>
                  <a:schemeClr val="tx1"/>
                </a:solidFill>
                <a:effectLst/>
                <a:latin typeface="+mn-lt"/>
                <a:ea typeface="+mn-ea"/>
                <a:cs typeface="+mn-cs"/>
              </a:rPr>
              <a:t>utting two or more VMs in availability sets guarantees that your VMs are spread across multiple racks in the Windows Azure Data Centers for redundancy</a:t>
            </a:r>
            <a:r>
              <a:rPr lang="en-US" sz="1200" b="0" i="0" kern="1200" baseline="0" dirty="0">
                <a:solidFill>
                  <a:schemeClr val="tx1"/>
                </a:solidFill>
                <a:effectLst/>
                <a:latin typeface="+mn-lt"/>
                <a:ea typeface="+mn-ea"/>
                <a:cs typeface="+mn-cs"/>
              </a:rPr>
              <a:t> and hence making your service highly available</a:t>
            </a:r>
            <a:r>
              <a:rPr lang="en-US" sz="1200" b="0" i="0" kern="1200" dirty="0">
                <a:solidFill>
                  <a:schemeClr val="tx1"/>
                </a:solidFill>
                <a:effectLst/>
                <a:latin typeface="+mn-lt"/>
                <a:ea typeface="+mn-ea"/>
                <a:cs typeface="+mn-cs"/>
              </a:rPr>
              <a:t>. Without availability sets the FC would have no idea that two or machines are serving the same service and could reasonably take them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down at the same time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for host OS updates.</a:t>
            </a: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 how</a:t>
            </a:r>
            <a:r>
              <a:rPr lang="en-US" sz="1200" baseline="0" dirty="0">
                <a:solidFill>
                  <a:schemeClr val="accent2">
                    <a:lumMod val="60000"/>
                    <a:lumOff val="40000"/>
                  </a:schemeClr>
                </a:solidFill>
              </a:rPr>
              <a:t> u</a:t>
            </a:r>
            <a:r>
              <a:rPr lang="en-US" sz="1200" dirty="0">
                <a:solidFill>
                  <a:schemeClr val="accent2">
                    <a:lumMod val="60000"/>
                    <a:lumOff val="40000"/>
                  </a:schemeClr>
                </a:solidFill>
              </a:rPr>
              <a:t>pgrade</a:t>
            </a:r>
            <a:r>
              <a:rPr lang="en-US" sz="1200" dirty="0">
                <a:solidFill>
                  <a:srgbClr val="FFC000"/>
                </a:solidFill>
              </a:rPr>
              <a:t> </a:t>
            </a:r>
            <a:r>
              <a:rPr lang="en-US" sz="1200" dirty="0">
                <a:solidFill>
                  <a:schemeClr val="accent2">
                    <a:lumMod val="60000"/>
                    <a:lumOff val="40000"/>
                  </a:schemeClr>
                </a:solidFill>
              </a:rPr>
              <a:t>domain</a:t>
            </a:r>
            <a:r>
              <a:rPr lang="en-US" sz="1200" dirty="0">
                <a:solidFill>
                  <a:srgbClr val="FFC000"/>
                </a:solidFill>
              </a:rPr>
              <a:t> helps continued </a:t>
            </a:r>
            <a:r>
              <a:rPr lang="en-US" sz="1200" dirty="0"/>
              <a:t>service availability during application</a:t>
            </a:r>
            <a:r>
              <a:rPr lang="en-US" sz="1200" baseline="0" dirty="0"/>
              <a:t> </a:t>
            </a:r>
            <a:r>
              <a:rPr lang="en-US" sz="1200" dirty="0"/>
              <a:t>upgrade.</a:t>
            </a:r>
            <a:r>
              <a:rPr lang="en-US" sz="1200" baseline="0" dirty="0"/>
              <a:t> </a:t>
            </a:r>
            <a:r>
              <a:rPr lang="en-US" sz="1200" dirty="0">
                <a:solidFill>
                  <a:schemeClr val="accent2">
                    <a:lumMod val="60000"/>
                    <a:lumOff val="40000"/>
                  </a:schemeClr>
                </a:solidFill>
              </a:rPr>
              <a:t>Upgrade</a:t>
            </a:r>
            <a:r>
              <a:rPr lang="en-US" sz="1200" dirty="0">
                <a:solidFill>
                  <a:srgbClr val="FFC000"/>
                </a:solidFill>
              </a:rPr>
              <a:t> </a:t>
            </a:r>
            <a:r>
              <a:rPr lang="en-US" sz="1200" dirty="0">
                <a:solidFill>
                  <a:schemeClr val="accent2">
                    <a:lumMod val="60000"/>
                    <a:lumOff val="40000"/>
                  </a:schemeClr>
                </a:solidFill>
              </a:rPr>
              <a:t>domain</a:t>
            </a:r>
            <a:r>
              <a:rPr lang="en-US" sz="1200" dirty="0">
                <a:solidFill>
                  <a:srgbClr val="FFC000"/>
                </a:solidFill>
              </a:rPr>
              <a:t> </a:t>
            </a:r>
            <a:r>
              <a:rPr lang="en-US" sz="1200" dirty="0"/>
              <a:t>avoids shutting down all instances at the same time</a:t>
            </a:r>
            <a:r>
              <a:rPr lang="en-US" sz="1200" baseline="0" dirty="0"/>
              <a:t> during an upgrade.</a:t>
            </a: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lumMod val="60000"/>
                    <a:lumOff val="40000"/>
                  </a:schemeClr>
                </a:solidFill>
              </a:rPr>
              <a:t>Explain how Web App</a:t>
            </a:r>
            <a:r>
              <a:rPr lang="en-US" sz="1200" baseline="0" dirty="0">
                <a:solidFill>
                  <a:schemeClr val="accent2">
                    <a:lumMod val="60000"/>
                    <a:lumOff val="40000"/>
                  </a:schemeClr>
                </a:solidFill>
              </a:rPr>
              <a:t> D</a:t>
            </a:r>
            <a:r>
              <a:rPr lang="en-US" sz="1200" dirty="0">
                <a:solidFill>
                  <a:schemeClr val="accent2">
                    <a:lumMod val="60000"/>
                    <a:lumOff val="40000"/>
                  </a:schemeClr>
                </a:solidFill>
              </a:rPr>
              <a:t>eployment Slots and Cloud Service VIP</a:t>
            </a:r>
            <a:r>
              <a:rPr lang="en-US" sz="1200" dirty="0">
                <a:solidFill>
                  <a:srgbClr val="FFC000"/>
                </a:solidFill>
              </a:rPr>
              <a:t> </a:t>
            </a:r>
            <a:r>
              <a:rPr lang="en-US" sz="1200" dirty="0">
                <a:solidFill>
                  <a:schemeClr val="accent2">
                    <a:lumMod val="60000"/>
                    <a:lumOff val="40000"/>
                  </a:schemeClr>
                </a:solidFill>
              </a:rPr>
              <a:t>swap</a:t>
            </a:r>
            <a:r>
              <a:rPr lang="en-US" sz="1200" dirty="0">
                <a:solidFill>
                  <a:srgbClr val="FFC000"/>
                </a:solidFill>
              </a:rPr>
              <a:t> </a:t>
            </a:r>
            <a:r>
              <a:rPr lang="en-US" sz="1200" dirty="0"/>
              <a:t>allow promoting staging to production and manage</a:t>
            </a:r>
            <a:r>
              <a:rPr lang="en-US" sz="1200" baseline="0" dirty="0"/>
              <a:t> dev/test environments </a:t>
            </a:r>
            <a:r>
              <a:rPr lang="en-US" sz="1200" dirty="0"/>
              <a:t>with DevOps</a:t>
            </a:r>
            <a:r>
              <a:rPr lang="en-US" sz="1200" baseline="0" dirty="0"/>
              <a:t> mindset. </a:t>
            </a:r>
            <a:r>
              <a:rPr lang="en-US" sz="1200" b="0" i="0" kern="1200" dirty="0">
                <a:solidFill>
                  <a:schemeClr val="tx1"/>
                </a:solidFill>
                <a:effectLst/>
                <a:latin typeface="+mn-lt"/>
                <a:ea typeface="+mn-ea"/>
                <a:cs typeface="+mn-cs"/>
              </a:rPr>
              <a:t> If the changes swapped into the production slot are not as you expected, you can perform the same swap immediately to get your "last known good site" back.</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t>Explain</a:t>
            </a:r>
            <a:r>
              <a:rPr lang="en-US" altLang="zh-CN" sz="1200" baseline="0" dirty="0"/>
              <a:t> f</a:t>
            </a:r>
            <a:r>
              <a:rPr lang="en-US" altLang="zh-CN" sz="1200" dirty="0"/>
              <a:t>irst party and third party support for </a:t>
            </a:r>
            <a:r>
              <a:rPr lang="en-US" altLang="zh-CN" sz="1200" dirty="0">
                <a:solidFill>
                  <a:schemeClr val="accent2">
                    <a:lumMod val="60000"/>
                    <a:lumOff val="40000"/>
                  </a:schemeClr>
                </a:solidFill>
              </a:rPr>
              <a:t>telemetry.</a:t>
            </a:r>
            <a:br>
              <a:rPr lang="en-US" sz="1200" baseline="0" dirty="0"/>
            </a:br>
            <a:endParaRPr lang="en-US" sz="120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a:t>Explain</a:t>
            </a:r>
            <a:r>
              <a:rPr lang="en-US" altLang="zh-CN" sz="1200" baseline="0" dirty="0"/>
              <a:t> how to make your application resilient by </a:t>
            </a:r>
            <a:r>
              <a:rPr lang="en-US" sz="1200" b="0" i="0" kern="1200" dirty="0">
                <a:solidFill>
                  <a:schemeClr val="tx1"/>
                </a:solidFill>
                <a:effectLst/>
                <a:latin typeface="+mn-lt"/>
                <a:ea typeface="+mn-ea"/>
                <a:cs typeface="+mn-cs"/>
              </a:rPr>
              <a:t>adding robust transient fault handling logic</a:t>
            </a:r>
            <a:r>
              <a:rPr lang="en-US" altLang="zh-CN" sz="1200" dirty="0"/>
              <a:t> using the </a:t>
            </a:r>
            <a:r>
              <a:rPr lang="en-US" altLang="zh-CN" sz="1200" dirty="0">
                <a:solidFill>
                  <a:schemeClr val="accent2">
                    <a:lumMod val="60000"/>
                    <a:lumOff val="40000"/>
                  </a:schemeClr>
                </a:solidFill>
              </a:rPr>
              <a:t>Transient Fault Handling Application block in your code. </a:t>
            </a:r>
            <a:endParaRPr lang="en-US" sz="1200" dirty="0">
              <a:solidFill>
                <a:schemeClr val="accent2">
                  <a:lumMod val="60000"/>
                  <a:lumOff val="4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7/12/2016 11:30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0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endParaRPr lang="en-US" dirty="0"/>
          </a:p>
          <a:p>
            <a:r>
              <a:rPr lang="en-US" dirty="0"/>
              <a:t>It</a:t>
            </a:r>
            <a:r>
              <a:rPr lang="en-US" baseline="0" dirty="0"/>
              <a:t> depends, but…. [click]</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7/12/2016 11:30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792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10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7/12/2016 11:30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057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7/12/2016 11:30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416911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7/12/2016 11:30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2026448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Speaker</a:t>
            </a:r>
            <a:r>
              <a:rPr lang="en-US" baseline="0" dirty="0">
                <a:latin typeface="+mn-lt"/>
              </a:rPr>
              <a:t> notes:</a:t>
            </a:r>
          </a:p>
          <a:p>
            <a:r>
              <a:rPr lang="en-US" sz="900" dirty="0">
                <a:solidFill>
                  <a:schemeClr val="tx1"/>
                </a:solidFill>
                <a:latin typeface="+mn-lt"/>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latin typeface="+mn-lt"/>
              </a:rPr>
              <a:t>Identity as a Service; </a:t>
            </a:r>
            <a:r>
              <a:rPr lang="en-US" sz="900" b="0" i="0" kern="1200" dirty="0">
                <a:solidFill>
                  <a:schemeClr val="tx1"/>
                </a:solidFill>
                <a:effectLst/>
                <a:latin typeface="+mn-lt"/>
                <a:ea typeface="+mn-ea"/>
                <a:cs typeface="+mn-cs"/>
              </a:rPr>
              <a:t>Control and protect</a:t>
            </a:r>
            <a:r>
              <a:rPr lang="en-US" sz="900" b="0" i="0" kern="1200" baseline="0" dirty="0">
                <a:solidFill>
                  <a:schemeClr val="tx1"/>
                </a:solidFill>
                <a:effectLst/>
                <a:latin typeface="+mn-lt"/>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mn-lt"/>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mn-lt"/>
                <a:ea typeface="+mn-ea"/>
                <a:cs typeface="+mn-cs"/>
              </a:rPr>
              <a:t>Consolidate</a:t>
            </a:r>
            <a:r>
              <a:rPr lang="en-US" sz="900" b="0" i="0" kern="1200" baseline="0" dirty="0">
                <a:solidFill>
                  <a:schemeClr val="tx1"/>
                </a:solidFill>
                <a:effectLst/>
                <a:latin typeface="+mn-lt"/>
                <a:ea typeface="+mn-ea"/>
                <a:cs typeface="+mn-cs"/>
              </a:rPr>
              <a:t> all your identities using </a:t>
            </a:r>
            <a:r>
              <a:rPr lang="en-US" sz="900" b="0" i="0" kern="1200" dirty="0">
                <a:solidFill>
                  <a:schemeClr val="tx1"/>
                </a:solidFill>
                <a:effectLst/>
                <a:latin typeface="+mn-lt"/>
                <a:ea typeface="+mn-ea"/>
                <a:cs typeface="+mn-cs"/>
              </a:rPr>
              <a:t>one</a:t>
            </a:r>
            <a:r>
              <a:rPr lang="en-US" sz="900" b="0" i="0" kern="1200" baseline="0" dirty="0">
                <a:solidFill>
                  <a:schemeClr val="tx1"/>
                </a:solidFill>
                <a:effectLst/>
                <a:latin typeface="+mn-lt"/>
                <a:ea typeface="+mn-ea"/>
                <a:cs typeface="+mn-cs"/>
              </a:rPr>
              <a:t> </a:t>
            </a:r>
            <a:r>
              <a:rPr lang="en-US" sz="900" b="0" i="0" kern="1200" dirty="0">
                <a:solidFill>
                  <a:schemeClr val="tx1"/>
                </a:solidFill>
                <a:effectLst/>
                <a:latin typeface="+mn-lt"/>
                <a:ea typeface="+mn-ea"/>
                <a:cs typeface="+mn-cs"/>
              </a:rPr>
              <a:t>account for single sign-on to any cloud and on-premises services, using your</a:t>
            </a:r>
            <a:r>
              <a:rPr lang="en-US" sz="900" b="0" i="0" kern="1200" baseline="0" dirty="0">
                <a:solidFill>
                  <a:schemeClr val="tx1"/>
                </a:solidFill>
                <a:effectLst/>
                <a:latin typeface="+mn-lt"/>
                <a:ea typeface="+mn-ea"/>
                <a:cs typeface="+mn-cs"/>
              </a:rPr>
              <a:t> </a:t>
            </a:r>
            <a:r>
              <a:rPr lang="en-US" sz="900" b="0" i="0" kern="1200" dirty="0">
                <a:solidFill>
                  <a:schemeClr val="tx1"/>
                </a:solidFill>
                <a:effectLst/>
                <a:latin typeface="+mn-lt"/>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mn-lt"/>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latin typeface="+mn-lt"/>
            </a:endParaRPr>
          </a:p>
          <a:p>
            <a:pPr marL="171450" indent="-171450">
              <a:buFont typeface="Arial" panose="020B0604020202020204" pitchFamily="34" charset="0"/>
              <a:buChar char="•"/>
            </a:pPr>
            <a:endParaRPr lang="en-US" baseline="0" dirty="0">
              <a:latin typeface="+mn-l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7/12/2016 11:30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2982515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Header Placeholder 3"/>
          <p:cNvSpPr>
            <a:spLocks noGrp="1"/>
          </p:cNvSpPr>
          <p:nvPr>
            <p:ph type="hdr" sz="quarter" idx="10"/>
          </p:nvPr>
        </p:nvSpPr>
        <p:spPr/>
        <p:txBody>
          <a:bodyPr/>
          <a:lstStyle/>
          <a:p>
            <a:r>
              <a:rPr lang="en-GB" dirty="0"/>
              <a:t>Microsoft EPS 2011</a:t>
            </a:r>
          </a:p>
        </p:txBody>
      </p:sp>
      <p:sp>
        <p:nvSpPr>
          <p:cNvPr id="5" name="Date Placeholder 4"/>
          <p:cNvSpPr>
            <a:spLocks noGrp="1"/>
          </p:cNvSpPr>
          <p:nvPr>
            <p:ph type="dt" idx="11"/>
          </p:nvPr>
        </p:nvSpPr>
        <p:spPr/>
        <p:txBody>
          <a:bodyPr/>
          <a:lstStyle/>
          <a:p>
            <a:fld id="{2E6E1B20-AD7B-428B-B818-45EEAD8D4CD3}" type="datetime1">
              <a:rPr lang="en-GB" smtClean="0"/>
              <a:t>12/07/2016</a:t>
            </a:fld>
            <a:endParaRPr lang="en-GB" dirty="0"/>
          </a:p>
        </p:txBody>
      </p:sp>
      <p:sp>
        <p:nvSpPr>
          <p:cNvPr id="6" name="Footer Placeholder 5"/>
          <p:cNvSpPr>
            <a:spLocks noGrp="1"/>
          </p:cNvSpPr>
          <p:nvPr>
            <p:ph type="ftr" sz="quarter" idx="12"/>
          </p:nvPr>
        </p:nvSpPr>
        <p:spPr/>
        <p:txBody>
          <a:bodyPr/>
          <a:lstStyle/>
          <a:p>
            <a:r>
              <a:rPr lang="en-US" dirty="0">
                <a:solidFill>
                  <a:srgbClr val="000000"/>
                </a:solidFill>
              </a:rPr>
              <a:t>© 2011 Microsoft Corporation. All rights reserved. Microsoft, Windows, Windows 7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algn="r"/>
            <a:fld id="{8BC43972-C0A5-4519-83DE-A0072A737FAB}" type="slidenum">
              <a:rPr lang="en-GB" smtClean="0"/>
              <a:pPr algn="r"/>
              <a:t>16</a:t>
            </a:fld>
            <a:endParaRPr lang="en-GB" dirty="0"/>
          </a:p>
        </p:txBody>
      </p:sp>
    </p:spTree>
    <p:extLst>
      <p:ext uri="{BB962C8B-B14F-4D97-AF65-F5344CB8AC3E}">
        <p14:creationId xmlns:p14="http://schemas.microsoft.com/office/powerpoint/2010/main" val="128010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Speaker</a:t>
            </a:r>
            <a:r>
              <a:rPr lang="en-US" baseline="0" dirty="0">
                <a:latin typeface="+mn-lt"/>
              </a:rPr>
              <a:t> notes:</a:t>
            </a:r>
          </a:p>
          <a:p>
            <a:endParaRPr lang="en-US" baseline="0" dirty="0">
              <a:latin typeface="+mn-lt"/>
            </a:endParaRPr>
          </a:p>
          <a:p>
            <a:pPr marL="171450" indent="-171450">
              <a:buFont typeface="Arial" panose="020B0604020202020204" pitchFamily="34" charset="0"/>
              <a:buChar char="•"/>
            </a:pPr>
            <a:r>
              <a:rPr lang="en-US" sz="900" kern="1200" dirty="0">
                <a:solidFill>
                  <a:schemeClr val="tx1"/>
                </a:solidFill>
                <a:effectLst/>
                <a:latin typeface="+mn-lt"/>
                <a:ea typeface="+mn-ea"/>
                <a:cs typeface="+mn-cs"/>
              </a:rPr>
              <a:t>You can easily move your existing IIS</a:t>
            </a:r>
            <a:r>
              <a:rPr lang="en-US" sz="900" kern="1200" baseline="0" dirty="0">
                <a:solidFill>
                  <a:schemeClr val="tx1"/>
                </a:solidFill>
                <a:effectLst/>
                <a:latin typeface="+mn-lt"/>
                <a:ea typeface="+mn-ea"/>
                <a:cs typeface="+mn-cs"/>
              </a:rPr>
              <a:t> based web apps including SQL Server databases </a:t>
            </a:r>
            <a:r>
              <a:rPr lang="en-US" sz="900" kern="1200" dirty="0">
                <a:solidFill>
                  <a:schemeClr val="tx1"/>
                </a:solidFill>
                <a:effectLst/>
                <a:latin typeface="+mn-lt"/>
                <a:ea typeface="+mn-ea"/>
                <a:cs typeface="+mn-cs"/>
              </a:rPr>
              <a:t> to Azure App Service easily with a</a:t>
            </a:r>
            <a:r>
              <a:rPr lang="en-US" sz="900" kern="1200" baseline="0" dirty="0">
                <a:solidFill>
                  <a:schemeClr val="tx1"/>
                </a:solidFill>
                <a:effectLst/>
                <a:latin typeface="+mn-lt"/>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mn-lt"/>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mn-lt"/>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mn-lt"/>
                <a:ea typeface="+mn-ea"/>
                <a:cs typeface="+mn-cs"/>
              </a:rPr>
              <a:t>Consider using Azure Cloud Services or </a:t>
            </a:r>
            <a:r>
              <a:rPr lang="en-US" sz="900" kern="1200" baseline="0" dirty="0" err="1">
                <a:solidFill>
                  <a:schemeClr val="tx1"/>
                </a:solidFill>
                <a:effectLst/>
                <a:latin typeface="+mn-lt"/>
                <a:ea typeface="+mn-ea"/>
                <a:cs typeface="+mn-cs"/>
              </a:rPr>
              <a:t>IaaS</a:t>
            </a:r>
            <a:r>
              <a:rPr lang="en-US" sz="900" kern="1200" baseline="0" dirty="0">
                <a:solidFill>
                  <a:schemeClr val="tx1"/>
                </a:solidFill>
                <a:effectLst/>
                <a:latin typeface="+mn-lt"/>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mn-lt"/>
              <a:ea typeface="+mn-ea"/>
              <a:cs typeface="+mn-cs"/>
            </a:endParaRPr>
          </a:p>
          <a:p>
            <a:endParaRPr lang="en-US" sz="900" kern="1200" baseline="0" dirty="0">
              <a:solidFill>
                <a:schemeClr val="tx1"/>
              </a:solidFill>
              <a:effectLst/>
              <a:latin typeface="+mn-lt"/>
              <a:ea typeface="+mn-ea"/>
              <a:cs typeface="+mn-cs"/>
            </a:endParaRPr>
          </a:p>
          <a:p>
            <a:r>
              <a:rPr lang="en-US" sz="900" kern="1200" baseline="0" dirty="0">
                <a:solidFill>
                  <a:schemeClr val="tx1"/>
                </a:solidFill>
                <a:effectLst/>
                <a:latin typeface="+mn-lt"/>
                <a:ea typeface="+mn-ea"/>
                <a:cs typeface="+mn-cs"/>
              </a:rPr>
              <a:t>Other notes:</a:t>
            </a:r>
          </a:p>
          <a:p>
            <a:endParaRPr lang="en-US" sz="900" kern="1200" baseline="0" dirty="0">
              <a:solidFill>
                <a:schemeClr val="tx1"/>
              </a:solidFill>
              <a:effectLst/>
              <a:latin typeface="+mn-lt"/>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baseline="0" dirty="0">
                <a:latin typeface="+mn-lt"/>
              </a:rPr>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latin typeface="+mn-lt"/>
            </a:endParaRPr>
          </a:p>
          <a:p>
            <a:pPr marL="171450" indent="-171450">
              <a:buFont typeface="Arial" panose="020B0604020202020204" pitchFamily="34" charset="0"/>
              <a:buChar char="•"/>
            </a:pPr>
            <a:r>
              <a:rPr lang="en-US" baseline="0" dirty="0">
                <a:latin typeface="+mn-lt"/>
              </a:rPr>
              <a:t>Web Apps require no </a:t>
            </a:r>
            <a:r>
              <a:rPr lang="en-US" sz="900" kern="1200" dirty="0">
                <a:solidFill>
                  <a:schemeClr val="tx1"/>
                </a:solidFill>
                <a:effectLst/>
                <a:latin typeface="+mn-lt"/>
                <a:ea typeface="+mn-ea"/>
                <a:cs typeface="+mn-cs"/>
              </a:rPr>
              <a:t>maintenance effort on your part to patch, update, and manage underlying</a:t>
            </a:r>
            <a:r>
              <a:rPr lang="en-US" sz="900" kern="1200" baseline="0" dirty="0">
                <a:solidFill>
                  <a:schemeClr val="tx1"/>
                </a:solidFill>
                <a:effectLst/>
                <a:latin typeface="+mn-lt"/>
                <a:ea typeface="+mn-ea"/>
                <a:cs typeface="+mn-cs"/>
              </a:rPr>
              <a:t> </a:t>
            </a:r>
            <a:r>
              <a:rPr lang="en-US" sz="900" kern="1200" dirty="0">
                <a:solidFill>
                  <a:schemeClr val="tx1"/>
                </a:solidFill>
                <a:effectLst/>
                <a:latin typeface="+mn-lt"/>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mn-lt"/>
              <a:ea typeface="+mn-ea"/>
              <a:cs typeface="+mn-cs"/>
            </a:endParaRPr>
          </a:p>
          <a:p>
            <a:endParaRPr lang="en-US" baseline="0" dirty="0">
              <a:latin typeface="+mn-lt"/>
            </a:endParaRPr>
          </a:p>
          <a:p>
            <a:r>
              <a:rPr lang="en-US" sz="900" dirty="0">
                <a:solidFill>
                  <a:schemeClr val="tx1"/>
                </a:solidFill>
                <a:latin typeface="+mn-lt"/>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7/12/2016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746299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39264C7-8DC9-4C98-948C-BA52C94D6CB8}" type="slidenum">
              <a:rPr lang="de-DE" smtClean="0"/>
              <a:t>28</a:t>
            </a:fld>
            <a:endParaRPr lang="de-DE"/>
          </a:p>
        </p:txBody>
      </p:sp>
    </p:spTree>
    <p:extLst>
      <p:ext uri="{BB962C8B-B14F-4D97-AF65-F5344CB8AC3E}">
        <p14:creationId xmlns:p14="http://schemas.microsoft.com/office/powerpoint/2010/main" val="2849660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09A89A3-6C99-4BA5-9EF8-E541A0B6E074}" type="slidenum">
              <a:rPr lang="en-US" smtClean="0">
                <a:solidFill>
                  <a:prstClr val="black"/>
                </a:solidFill>
                <a:latin typeface="Calibri"/>
              </a:rPr>
              <a:pPr>
                <a:defRPr/>
              </a:pPr>
              <a:t>41</a:t>
            </a:fld>
            <a:endParaRPr lang="en-US">
              <a:solidFill>
                <a:prstClr val="black"/>
              </a:solidFill>
              <a:latin typeface="Calibri"/>
            </a:endParaRPr>
          </a:p>
        </p:txBody>
      </p:sp>
    </p:spTree>
    <p:extLst>
      <p:ext uri="{BB962C8B-B14F-4D97-AF65-F5344CB8AC3E}">
        <p14:creationId xmlns:p14="http://schemas.microsoft.com/office/powerpoint/2010/main" val="9741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451090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584BF-6945-4E60-B2A7-1638FF8EA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65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584BF-6945-4E60-B2A7-1638FF8EA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196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584BF-6945-4E60-B2A7-1638FF8EA8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477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2" name="Rechteck 11"/>
          <p:cNvSpPr/>
          <p:nvPr userDrawn="1"/>
        </p:nvSpPr>
        <p:spPr>
          <a:xfrm>
            <a:off x="0" y="2544763"/>
            <a:ext cx="12192000" cy="17684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34963" y="2544763"/>
            <a:ext cx="11520855" cy="1768475"/>
          </a:xfrm>
        </p:spPr>
        <p:txBody>
          <a:bodyPr anchor="ctr"/>
          <a:lstStyle>
            <a:lvl1pPr algn="l">
              <a:defRPr sz="6000">
                <a:solidFill>
                  <a:schemeClr val="bg1"/>
                </a:solidFill>
              </a:defRPr>
            </a:lvl1pPr>
          </a:lstStyle>
          <a:p>
            <a:r>
              <a:rPr lang="de-DE" dirty="0"/>
              <a:t>Titelmasterformat durch Klicken bearbeiten</a:t>
            </a:r>
          </a:p>
        </p:txBody>
      </p:sp>
      <p:sp>
        <p:nvSpPr>
          <p:cNvPr id="3" name="Untertitel 2"/>
          <p:cNvSpPr>
            <a:spLocks noGrp="1"/>
          </p:cNvSpPr>
          <p:nvPr>
            <p:ph type="subTitle" idx="1"/>
          </p:nvPr>
        </p:nvSpPr>
        <p:spPr>
          <a:xfrm>
            <a:off x="334962" y="4330140"/>
            <a:ext cx="11522075" cy="1108075"/>
          </a:xfrm>
        </p:spPr>
        <p:txBody>
          <a:bodyPr anchor="ct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7" name="Datumsplatzhalter 6"/>
          <p:cNvSpPr>
            <a:spLocks noGrp="1"/>
          </p:cNvSpPr>
          <p:nvPr>
            <p:ph type="dt" sz="half" idx="10"/>
          </p:nvPr>
        </p:nvSpPr>
        <p:spPr/>
        <p:txBody>
          <a:bodyPr/>
          <a:lstStyle/>
          <a:p>
            <a:fld id="{708FF64F-940C-4A3A-9EC7-5DF813CDA108}" type="datetime1">
              <a:rPr lang="de-DE" smtClean="0"/>
              <a:t>12.07.2016</a:t>
            </a:fld>
            <a:endParaRPr lang="de-DE" dirty="0"/>
          </a:p>
        </p:txBody>
      </p:sp>
      <p:cxnSp>
        <p:nvCxnSpPr>
          <p:cNvPr id="11" name="Gerader Verbinder 9"/>
          <p:cNvCxnSpPr/>
          <p:nvPr userDrawn="1"/>
        </p:nvCxnSpPr>
        <p:spPr>
          <a:xfrm>
            <a:off x="334963" y="5466996"/>
            <a:ext cx="11522075" cy="0"/>
          </a:xfrm>
          <a:prstGeom prst="straightConnector1">
            <a:avLst/>
          </a:prstGeom>
          <a:noFill/>
          <a:ln w="6345" cap="flat">
            <a:solidFill>
              <a:srgbClr val="2F5597"/>
            </a:solidFill>
            <a:prstDash val="solid"/>
            <a:miter/>
          </a:ln>
        </p:spPr>
      </p:cxnSp>
      <p:sp>
        <p:nvSpPr>
          <p:cNvPr id="14" name="Bildplatzhalter 4"/>
          <p:cNvSpPr>
            <a:spLocks noGrp="1"/>
          </p:cNvSpPr>
          <p:nvPr>
            <p:ph type="pic" sz="quarter" idx="13" hasCustomPrompt="1"/>
          </p:nvPr>
        </p:nvSpPr>
        <p:spPr>
          <a:xfrm>
            <a:off x="9342121" y="992060"/>
            <a:ext cx="1638618" cy="821500"/>
          </a:xfrm>
        </p:spPr>
        <p:txBody>
          <a:bodyPr anchor="ctr">
            <a:noAutofit/>
          </a:bodyPr>
          <a:lstStyle>
            <a:lvl1pPr marL="0" indent="0" algn="ctr">
              <a:buNone/>
              <a:defRPr sz="1600" baseline="0">
                <a:solidFill>
                  <a:schemeClr val="tx1"/>
                </a:solidFill>
              </a:defRPr>
            </a:lvl1pPr>
          </a:lstStyle>
          <a:p>
            <a:r>
              <a:rPr lang="de-DE" dirty="0" err="1"/>
              <a:t>Please</a:t>
            </a:r>
            <a:r>
              <a:rPr lang="de-DE" dirty="0"/>
              <a:t> </a:t>
            </a:r>
            <a:r>
              <a:rPr lang="de-DE" dirty="0" err="1"/>
              <a:t>insert</a:t>
            </a:r>
            <a:r>
              <a:rPr lang="de-DE" dirty="0"/>
              <a:t> </a:t>
            </a:r>
            <a:r>
              <a:rPr lang="de-DE" dirty="0" err="1"/>
              <a:t>your</a:t>
            </a:r>
            <a:r>
              <a:rPr lang="de-DE" dirty="0"/>
              <a:t> logo</a:t>
            </a:r>
          </a:p>
        </p:txBody>
      </p:sp>
    </p:spTree>
    <p:extLst>
      <p:ext uri="{BB962C8B-B14F-4D97-AF65-F5344CB8AC3E}">
        <p14:creationId xmlns:p14="http://schemas.microsoft.com/office/powerpoint/2010/main" val="2536833078"/>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r>
              <a:rPr lang="en-US" noProof="0" dirty="0"/>
              <a:t> </a:t>
            </a:r>
            <a:br>
              <a:rPr lang="en-US" noProof="0" dirty="0"/>
            </a:br>
            <a:r>
              <a:rPr lang="en-US" noProof="0" dirty="0" err="1"/>
              <a:t>Titel</a:t>
            </a:r>
            <a:r>
              <a:rPr lang="en-US" noProof="0" dirty="0"/>
              <a:t> </a:t>
            </a:r>
            <a:r>
              <a:rPr lang="en-US" noProof="0" dirty="0" err="1"/>
              <a:t>kann</a:t>
            </a:r>
            <a:r>
              <a:rPr lang="en-US" noProof="0" dirty="0"/>
              <a:t> auf </a:t>
            </a:r>
            <a:r>
              <a:rPr lang="en-US" noProof="0" dirty="0" err="1"/>
              <a:t>zwei</a:t>
            </a:r>
            <a:r>
              <a:rPr lang="en-US" noProof="0" dirty="0"/>
              <a:t> </a:t>
            </a:r>
            <a:r>
              <a:rPr lang="en-US" noProof="0" dirty="0" err="1"/>
              <a:t>Zeilen</a:t>
            </a:r>
            <a:r>
              <a:rPr lang="en-US" noProof="0" dirty="0"/>
              <a:t> </a:t>
            </a:r>
            <a:r>
              <a:rPr lang="en-US" noProof="0" dirty="0" err="1"/>
              <a:t>verteilt</a:t>
            </a:r>
            <a:r>
              <a:rPr lang="en-US" noProof="0" dirty="0"/>
              <a:t> </a:t>
            </a:r>
            <a:r>
              <a:rPr lang="en-US" noProof="0" dirty="0" err="1"/>
              <a:t>werden</a:t>
            </a:r>
            <a:r>
              <a:rPr lang="en-US" noProof="0" dirty="0"/>
              <a:t> </a:t>
            </a:r>
            <a:endParaRPr lang="de-DE" dirty="0"/>
          </a:p>
        </p:txBody>
      </p:sp>
      <p:sp>
        <p:nvSpPr>
          <p:cNvPr id="3" name="Inhaltsplatzhalter 2"/>
          <p:cNvSpPr>
            <a:spLocks noGrp="1"/>
          </p:cNvSpPr>
          <p:nvPr>
            <p:ph idx="1" hasCustomPrompt="1"/>
          </p:nvPr>
        </p:nvSpPr>
        <p:spPr/>
        <p:txBody>
          <a:bodyPr/>
          <a:lstStyle/>
          <a:p>
            <a:pPr lvl="0"/>
            <a:r>
              <a:rPr lang="en-US" noProof="0" dirty="0" err="1"/>
              <a:t>Überschrift</a:t>
            </a:r>
            <a:r>
              <a:rPr lang="en-US" noProof="0" dirty="0"/>
              <a:t> 24</a:t>
            </a:r>
          </a:p>
          <a:p>
            <a:pPr lvl="1"/>
            <a:r>
              <a:rPr lang="en-US" noProof="0" dirty="0" err="1"/>
              <a:t>Unterüberschrift</a:t>
            </a:r>
            <a:r>
              <a:rPr lang="en-US" noProof="0" dirty="0"/>
              <a:t> 20</a:t>
            </a:r>
          </a:p>
          <a:p>
            <a:pPr lvl="2"/>
            <a:r>
              <a:rPr lang="en-US" noProof="0" dirty="0"/>
              <a:t>Text </a:t>
            </a:r>
            <a:r>
              <a:rPr lang="en-US" noProof="0" dirty="0" err="1"/>
              <a:t>groß</a:t>
            </a:r>
            <a:r>
              <a:rPr lang="en-US" noProof="0" dirty="0"/>
              <a:t> 18</a:t>
            </a:r>
          </a:p>
          <a:p>
            <a:pPr lvl="3"/>
            <a:r>
              <a:rPr lang="en-US" noProof="0" dirty="0"/>
              <a:t>Text </a:t>
            </a:r>
            <a:r>
              <a:rPr lang="en-US" noProof="0" dirty="0" err="1"/>
              <a:t>mittel</a:t>
            </a:r>
            <a:r>
              <a:rPr lang="en-US" noProof="0" dirty="0"/>
              <a:t> 16</a:t>
            </a:r>
          </a:p>
          <a:p>
            <a:pPr lvl="4"/>
            <a:r>
              <a:rPr lang="en-US" noProof="0" dirty="0"/>
              <a:t>Text </a:t>
            </a:r>
            <a:r>
              <a:rPr lang="en-US" noProof="0" dirty="0" err="1"/>
              <a:t>klein</a:t>
            </a:r>
            <a:r>
              <a:rPr lang="en-US" noProof="0" dirty="0"/>
              <a:t> 14</a:t>
            </a:r>
          </a:p>
          <a:p>
            <a:pPr lvl="5"/>
            <a:r>
              <a:rPr lang="en-US" noProof="0" dirty="0" err="1"/>
              <a:t>Quellen</a:t>
            </a:r>
            <a:r>
              <a:rPr lang="en-US" noProof="0" dirty="0"/>
              <a:t> 12</a:t>
            </a:r>
          </a:p>
        </p:txBody>
      </p:sp>
      <p:sp>
        <p:nvSpPr>
          <p:cNvPr id="7" name="Datumsplatzhalter 6"/>
          <p:cNvSpPr>
            <a:spLocks noGrp="1"/>
          </p:cNvSpPr>
          <p:nvPr>
            <p:ph type="dt" sz="half" idx="10"/>
          </p:nvPr>
        </p:nvSpPr>
        <p:spPr>
          <a:xfrm>
            <a:off x="10667999" y="6370638"/>
            <a:ext cx="1187819" cy="365125"/>
          </a:xfrm>
        </p:spPr>
        <p:txBody>
          <a:bodyPr/>
          <a:lstStyle/>
          <a:p>
            <a:fld id="{59737B23-EBF4-4FBC-835F-603AE4E59E9A}" type="datetime1">
              <a:rPr lang="de-DE" smtClean="0"/>
              <a:t>12.07.2016</a:t>
            </a:fld>
            <a:endParaRPr lang="de-DE" dirty="0"/>
          </a:p>
        </p:txBody>
      </p:sp>
      <p:sp>
        <p:nvSpPr>
          <p:cNvPr id="9" name="Textplatzhalter 9"/>
          <p:cNvSpPr>
            <a:spLocks noGrp="1"/>
          </p:cNvSpPr>
          <p:nvPr>
            <p:ph type="body" sz="quarter" idx="12" hasCustomPrompt="1"/>
          </p:nvPr>
        </p:nvSpPr>
        <p:spPr>
          <a:xfrm>
            <a:off x="334800" y="6372000"/>
            <a:ext cx="10260000" cy="432000"/>
          </a:xfrm>
        </p:spPr>
        <p:txBody>
          <a:bodyPr anchor="ctr"/>
          <a:lstStyle>
            <a:lvl1pPr marL="0" indent="0">
              <a:lnSpc>
                <a:spcPct val="100000"/>
              </a:lnSpc>
              <a:spcBef>
                <a:spcPts val="0"/>
              </a:spcBef>
              <a:buNone/>
              <a:defRPr sz="1200" baseline="0">
                <a:solidFill>
                  <a:schemeClr val="bg1">
                    <a:lumMod val="50000"/>
                  </a:schemeClr>
                </a:solidFill>
              </a:defRPr>
            </a:lvl1pPr>
          </a:lstStyle>
          <a:p>
            <a:pPr lvl="0"/>
            <a:r>
              <a:rPr lang="en-US" noProof="0" dirty="0" err="1"/>
              <a:t>Quellen</a:t>
            </a:r>
            <a:r>
              <a:rPr lang="en-US" noProof="0" dirty="0"/>
              <a:t> </a:t>
            </a:r>
            <a:r>
              <a:rPr lang="en-US" noProof="0" dirty="0" err="1"/>
              <a:t>hier</a:t>
            </a:r>
            <a:r>
              <a:rPr lang="en-US" noProof="0" dirty="0"/>
              <a:t> </a:t>
            </a:r>
            <a:r>
              <a:rPr lang="en-US" noProof="0" dirty="0" err="1"/>
              <a:t>angeben</a:t>
            </a:r>
            <a:endParaRPr lang="en-US" noProof="0" dirty="0"/>
          </a:p>
        </p:txBody>
      </p:sp>
      <p:sp>
        <p:nvSpPr>
          <p:cNvPr id="5" name="Bildplatzhalter 4"/>
          <p:cNvSpPr>
            <a:spLocks noGrp="1"/>
          </p:cNvSpPr>
          <p:nvPr>
            <p:ph type="pic" sz="quarter" idx="13" hasCustomPrompt="1"/>
          </p:nvPr>
        </p:nvSpPr>
        <p:spPr>
          <a:xfrm>
            <a:off x="10450513" y="279287"/>
            <a:ext cx="1406525" cy="866775"/>
          </a:xfrm>
        </p:spPr>
        <p:txBody>
          <a:bodyPr anchor="ctr">
            <a:noAutofit/>
          </a:bodyPr>
          <a:lstStyle>
            <a:lvl1pPr marL="0" indent="0" algn="ctr">
              <a:buNone/>
              <a:defRPr sz="1600" baseline="0">
                <a:solidFill>
                  <a:schemeClr val="bg1"/>
                </a:solidFill>
              </a:defRPr>
            </a:lvl1pPr>
          </a:lstStyle>
          <a:p>
            <a:r>
              <a:rPr lang="de-DE" dirty="0" err="1"/>
              <a:t>Please</a:t>
            </a:r>
            <a:r>
              <a:rPr lang="de-DE" dirty="0"/>
              <a:t> </a:t>
            </a:r>
            <a:r>
              <a:rPr lang="de-DE" dirty="0" err="1"/>
              <a:t>insert</a:t>
            </a:r>
            <a:r>
              <a:rPr lang="de-DE" dirty="0"/>
              <a:t> </a:t>
            </a:r>
            <a:r>
              <a:rPr lang="de-DE" dirty="0" err="1"/>
              <a:t>your</a:t>
            </a:r>
            <a:r>
              <a:rPr lang="de-DE" dirty="0"/>
              <a:t> logo</a:t>
            </a:r>
          </a:p>
        </p:txBody>
      </p:sp>
    </p:spTree>
    <p:extLst>
      <p:ext uri="{BB962C8B-B14F-4D97-AF65-F5344CB8AC3E}">
        <p14:creationId xmlns:p14="http://schemas.microsoft.com/office/powerpoint/2010/main" val="2475410825"/>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er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r>
              <a:rPr lang="en-US" noProof="0" dirty="0"/>
              <a:t> </a:t>
            </a:r>
            <a:br>
              <a:rPr lang="en-US" noProof="0" dirty="0"/>
            </a:br>
            <a:r>
              <a:rPr lang="en-US" noProof="0" dirty="0" err="1"/>
              <a:t>Titel</a:t>
            </a:r>
            <a:r>
              <a:rPr lang="en-US" noProof="0" dirty="0"/>
              <a:t> </a:t>
            </a:r>
            <a:r>
              <a:rPr lang="en-US" noProof="0" dirty="0" err="1"/>
              <a:t>kann</a:t>
            </a:r>
            <a:r>
              <a:rPr lang="en-US" noProof="0" dirty="0"/>
              <a:t> auf </a:t>
            </a:r>
            <a:r>
              <a:rPr lang="en-US" noProof="0" dirty="0" err="1"/>
              <a:t>zwei</a:t>
            </a:r>
            <a:r>
              <a:rPr lang="en-US" noProof="0" dirty="0"/>
              <a:t> </a:t>
            </a:r>
            <a:r>
              <a:rPr lang="en-US" noProof="0" dirty="0" err="1"/>
              <a:t>Zeilen</a:t>
            </a:r>
            <a:r>
              <a:rPr lang="en-US" noProof="0" dirty="0"/>
              <a:t> </a:t>
            </a:r>
            <a:r>
              <a:rPr lang="en-US" noProof="0" dirty="0" err="1"/>
              <a:t>verteilt</a:t>
            </a:r>
            <a:r>
              <a:rPr lang="en-US" noProof="0" dirty="0"/>
              <a:t> </a:t>
            </a:r>
            <a:r>
              <a:rPr lang="en-US" noProof="0" dirty="0" err="1"/>
              <a:t>werden</a:t>
            </a:r>
            <a:r>
              <a:rPr lang="en-US" noProof="0" dirty="0"/>
              <a:t> </a:t>
            </a:r>
            <a:endParaRPr lang="de-DE" dirty="0"/>
          </a:p>
        </p:txBody>
      </p:sp>
      <p:sp>
        <p:nvSpPr>
          <p:cNvPr id="7" name="Datumsplatzhalter 6"/>
          <p:cNvSpPr>
            <a:spLocks noGrp="1"/>
          </p:cNvSpPr>
          <p:nvPr>
            <p:ph type="dt" sz="half" idx="10"/>
          </p:nvPr>
        </p:nvSpPr>
        <p:spPr>
          <a:xfrm>
            <a:off x="10667999" y="6370638"/>
            <a:ext cx="1187819" cy="365125"/>
          </a:xfrm>
        </p:spPr>
        <p:txBody>
          <a:bodyPr/>
          <a:lstStyle/>
          <a:p>
            <a:fld id="{94375074-639A-48E8-8BC7-8B29A4C5CCCB}" type="datetime1">
              <a:rPr lang="de-DE" smtClean="0"/>
              <a:t>12.07.2016</a:t>
            </a:fld>
            <a:endParaRPr lang="de-DE"/>
          </a:p>
        </p:txBody>
      </p:sp>
      <p:sp>
        <p:nvSpPr>
          <p:cNvPr id="5" name="Textplatzhalter 9"/>
          <p:cNvSpPr>
            <a:spLocks noGrp="1"/>
          </p:cNvSpPr>
          <p:nvPr>
            <p:ph type="body" sz="quarter" idx="12" hasCustomPrompt="1"/>
          </p:nvPr>
        </p:nvSpPr>
        <p:spPr>
          <a:xfrm>
            <a:off x="334800" y="6372000"/>
            <a:ext cx="10260000" cy="432000"/>
          </a:xfrm>
        </p:spPr>
        <p:txBody>
          <a:bodyPr anchor="ctr"/>
          <a:lstStyle>
            <a:lvl1pPr marL="0" indent="0">
              <a:lnSpc>
                <a:spcPct val="100000"/>
              </a:lnSpc>
              <a:spcBef>
                <a:spcPts val="0"/>
              </a:spcBef>
              <a:buNone/>
              <a:defRPr sz="1200" baseline="0">
                <a:solidFill>
                  <a:schemeClr val="bg1">
                    <a:lumMod val="50000"/>
                  </a:schemeClr>
                </a:solidFill>
              </a:defRPr>
            </a:lvl1pPr>
          </a:lstStyle>
          <a:p>
            <a:pPr lvl="0"/>
            <a:r>
              <a:rPr lang="en-US" noProof="0" dirty="0" err="1"/>
              <a:t>Quellen</a:t>
            </a:r>
            <a:r>
              <a:rPr lang="en-US" noProof="0" dirty="0"/>
              <a:t> </a:t>
            </a:r>
            <a:r>
              <a:rPr lang="en-US" noProof="0" dirty="0" err="1"/>
              <a:t>hier</a:t>
            </a:r>
            <a:r>
              <a:rPr lang="en-US" noProof="0" dirty="0"/>
              <a:t> </a:t>
            </a:r>
            <a:r>
              <a:rPr lang="en-US" noProof="0" dirty="0" err="1"/>
              <a:t>angeben</a:t>
            </a:r>
            <a:endParaRPr lang="en-US" noProof="0" dirty="0"/>
          </a:p>
        </p:txBody>
      </p:sp>
      <p:sp>
        <p:nvSpPr>
          <p:cNvPr id="8" name="Bildplatzhalter 4"/>
          <p:cNvSpPr>
            <a:spLocks noGrp="1"/>
          </p:cNvSpPr>
          <p:nvPr>
            <p:ph type="pic" sz="quarter" idx="13" hasCustomPrompt="1"/>
          </p:nvPr>
        </p:nvSpPr>
        <p:spPr>
          <a:xfrm>
            <a:off x="10450513" y="279287"/>
            <a:ext cx="1406525" cy="866775"/>
          </a:xfrm>
        </p:spPr>
        <p:txBody>
          <a:bodyPr anchor="ctr">
            <a:noAutofit/>
          </a:bodyPr>
          <a:lstStyle>
            <a:lvl1pPr marL="0" indent="0" algn="ctr">
              <a:buNone/>
              <a:defRPr sz="1600" baseline="0">
                <a:solidFill>
                  <a:schemeClr val="bg1"/>
                </a:solidFill>
              </a:defRPr>
            </a:lvl1pPr>
          </a:lstStyle>
          <a:p>
            <a:r>
              <a:rPr lang="de-DE" dirty="0" err="1"/>
              <a:t>Please</a:t>
            </a:r>
            <a:r>
              <a:rPr lang="de-DE" dirty="0"/>
              <a:t> </a:t>
            </a:r>
            <a:r>
              <a:rPr lang="de-DE" dirty="0" err="1"/>
              <a:t>insert</a:t>
            </a:r>
            <a:r>
              <a:rPr lang="de-DE" dirty="0"/>
              <a:t> </a:t>
            </a:r>
            <a:r>
              <a:rPr lang="de-DE" dirty="0" err="1"/>
              <a:t>your</a:t>
            </a:r>
            <a:r>
              <a:rPr lang="de-DE" dirty="0"/>
              <a:t> logo</a:t>
            </a:r>
          </a:p>
        </p:txBody>
      </p:sp>
    </p:spTree>
    <p:extLst>
      <p:ext uri="{BB962C8B-B14F-4D97-AF65-F5344CB8AC3E}">
        <p14:creationId xmlns:p14="http://schemas.microsoft.com/office/powerpoint/2010/main" val="1696383589"/>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hne Hedline">
    <p:spTree>
      <p:nvGrpSpPr>
        <p:cNvPr id="1" name=""/>
        <p:cNvGrpSpPr/>
        <p:nvPr/>
      </p:nvGrpSpPr>
      <p:grpSpPr>
        <a:xfrm>
          <a:off x="0" y="0"/>
          <a:ext cx="0" cy="0"/>
          <a:chOff x="0" y="0"/>
          <a:chExt cx="0" cy="0"/>
        </a:xfrm>
      </p:grpSpPr>
      <p:sp>
        <p:nvSpPr>
          <p:cNvPr id="2" name="Datumsplatzhalter 6"/>
          <p:cNvSpPr>
            <a:spLocks noGrp="1"/>
          </p:cNvSpPr>
          <p:nvPr>
            <p:ph type="dt" sz="half" idx="10"/>
          </p:nvPr>
        </p:nvSpPr>
        <p:spPr>
          <a:xfrm>
            <a:off x="10667999" y="6370638"/>
            <a:ext cx="1187819" cy="365125"/>
          </a:xfrm>
        </p:spPr>
        <p:txBody>
          <a:bodyPr/>
          <a:lstStyle/>
          <a:p>
            <a:fld id="{94375074-639A-48E8-8BC7-8B29A4C5CCCB}" type="datetime1">
              <a:rPr lang="de-DE" smtClean="0"/>
              <a:t>12.07.2016</a:t>
            </a:fld>
            <a:endParaRPr lang="de-DE"/>
          </a:p>
        </p:txBody>
      </p:sp>
      <p:sp>
        <p:nvSpPr>
          <p:cNvPr id="4" name="Textplatzhalter 9"/>
          <p:cNvSpPr>
            <a:spLocks noGrp="1"/>
          </p:cNvSpPr>
          <p:nvPr>
            <p:ph type="body" sz="quarter" idx="12" hasCustomPrompt="1"/>
          </p:nvPr>
        </p:nvSpPr>
        <p:spPr>
          <a:xfrm>
            <a:off x="334800" y="6372000"/>
            <a:ext cx="10260000" cy="432000"/>
          </a:xfrm>
        </p:spPr>
        <p:txBody>
          <a:bodyPr anchor="ctr"/>
          <a:lstStyle>
            <a:lvl1pPr marL="0" indent="0">
              <a:lnSpc>
                <a:spcPct val="100000"/>
              </a:lnSpc>
              <a:spcBef>
                <a:spcPts val="0"/>
              </a:spcBef>
              <a:buNone/>
              <a:defRPr sz="1200" baseline="0">
                <a:solidFill>
                  <a:schemeClr val="bg1">
                    <a:lumMod val="50000"/>
                  </a:schemeClr>
                </a:solidFill>
              </a:defRPr>
            </a:lvl1pPr>
          </a:lstStyle>
          <a:p>
            <a:pPr lvl="0"/>
            <a:r>
              <a:rPr lang="en-US" noProof="0" dirty="0" err="1"/>
              <a:t>Quellen</a:t>
            </a:r>
            <a:r>
              <a:rPr lang="en-US" noProof="0" dirty="0"/>
              <a:t> </a:t>
            </a:r>
            <a:r>
              <a:rPr lang="en-US" noProof="0" dirty="0" err="1"/>
              <a:t>hier</a:t>
            </a:r>
            <a:r>
              <a:rPr lang="en-US" noProof="0" dirty="0"/>
              <a:t> </a:t>
            </a:r>
            <a:r>
              <a:rPr lang="en-US" noProof="0" dirty="0" err="1"/>
              <a:t>angeben</a:t>
            </a:r>
            <a:endParaRPr lang="en-US" noProof="0" dirty="0"/>
          </a:p>
        </p:txBody>
      </p:sp>
    </p:spTree>
    <p:extLst>
      <p:ext uri="{BB962C8B-B14F-4D97-AF65-F5344CB8AC3E}">
        <p14:creationId xmlns:p14="http://schemas.microsoft.com/office/powerpoint/2010/main" val="587479469"/>
      </p:ext>
    </p:extLst>
  </p:cSld>
  <p:clrMapOvr>
    <a:masterClrMapping/>
  </p:clrMapOvr>
  <p:transition>
    <p:cut/>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ainChapter">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33183" y="1274830"/>
            <a:ext cx="11522075" cy="759142"/>
          </a:xfrm>
        </p:spPr>
        <p:txBody>
          <a:bodyPr anchor="t"/>
          <a:lstStyle>
            <a:lvl1pPr>
              <a:defRPr sz="3600">
                <a:solidFill>
                  <a:schemeClr val="bg1"/>
                </a:solidFill>
              </a:defRPr>
            </a:lvl1pPr>
          </a:lstStyle>
          <a:p>
            <a:r>
              <a:rPr lang="de-DE" dirty="0"/>
              <a:t>Sektionstitel durch Klicken bearbeiten</a:t>
            </a:r>
          </a:p>
        </p:txBody>
      </p:sp>
      <p:sp>
        <p:nvSpPr>
          <p:cNvPr id="7" name="Datumsplatzhalter 6"/>
          <p:cNvSpPr>
            <a:spLocks noGrp="1"/>
          </p:cNvSpPr>
          <p:nvPr>
            <p:ph type="dt" sz="half" idx="10"/>
          </p:nvPr>
        </p:nvSpPr>
        <p:spPr/>
        <p:txBody>
          <a:bodyPr/>
          <a:lstStyle>
            <a:lvl1pPr>
              <a:defRPr>
                <a:solidFill>
                  <a:schemeClr val="bg1"/>
                </a:solidFill>
              </a:defRPr>
            </a:lvl1pPr>
          </a:lstStyle>
          <a:p>
            <a:fld id="{CB9CD213-868C-4E79-8498-603F7D6A630A}" type="datetime1">
              <a:rPr lang="de-DE" smtClean="0"/>
              <a:t>12.07.2016</a:t>
            </a:fld>
            <a:endParaRPr lang="de-DE" dirty="0"/>
          </a:p>
        </p:txBody>
      </p:sp>
      <p:sp>
        <p:nvSpPr>
          <p:cNvPr id="4" name="Textplatzhalter 3"/>
          <p:cNvSpPr>
            <a:spLocks noGrp="1"/>
          </p:cNvSpPr>
          <p:nvPr>
            <p:ph type="body" sz="quarter" idx="17"/>
          </p:nvPr>
        </p:nvSpPr>
        <p:spPr>
          <a:xfrm>
            <a:off x="333183" y="2459038"/>
            <a:ext cx="11522075" cy="3108325"/>
          </a:xfrm>
        </p:spPr>
        <p:txBody>
          <a:bodyPr>
            <a:noAutofit/>
          </a:bodyPr>
          <a:lstStyle>
            <a:lvl1pPr marL="108000" indent="-144000">
              <a:lnSpc>
                <a:spcPct val="100000"/>
              </a:lnSpc>
              <a:spcBef>
                <a:spcPts val="600"/>
              </a:spcBef>
              <a:spcAft>
                <a:spcPts val="600"/>
              </a:spcAft>
              <a:buClr>
                <a:schemeClr val="bg1"/>
              </a:buClr>
              <a:defRPr sz="2800">
                <a:solidFill>
                  <a:schemeClr val="bg1"/>
                </a:solidFill>
              </a:defRPr>
            </a:lvl1pPr>
            <a:lvl2pPr>
              <a:buClr>
                <a:schemeClr val="bg1"/>
              </a:buClr>
              <a:defRPr sz="2400">
                <a:solidFill>
                  <a:schemeClr val="bg1"/>
                </a:solidFill>
              </a:defRPr>
            </a:lvl2pPr>
            <a:lvl3pPr>
              <a:buClr>
                <a:schemeClr val="bg1"/>
              </a:buClr>
              <a:defRPr sz="2400">
                <a:solidFill>
                  <a:schemeClr val="bg1"/>
                </a:solidFill>
              </a:defRPr>
            </a:lvl3pPr>
            <a:lvl4pPr>
              <a:buClr>
                <a:schemeClr val="bg1"/>
              </a:buClr>
              <a:defRPr sz="2400">
                <a:solidFill>
                  <a:schemeClr val="bg1"/>
                </a:solidFill>
              </a:defRPr>
            </a:lvl4pPr>
            <a:lvl5pPr>
              <a:buClr>
                <a:schemeClr val="bg1"/>
              </a:buClr>
              <a:defRPr sz="2400">
                <a:solidFill>
                  <a:schemeClr val="bg1"/>
                </a:solidFill>
              </a:defRPr>
            </a:lvl5pPr>
          </a:lstStyle>
          <a:p>
            <a:pPr lvl="0"/>
            <a:r>
              <a:rPr lang="de-DE" dirty="0"/>
              <a:t>Formatvorlagen des Textmasters bearbeiten</a:t>
            </a:r>
          </a:p>
          <a:p>
            <a:pPr lvl="0"/>
            <a:r>
              <a:rPr lang="de-DE" dirty="0"/>
              <a:t>Zweite Ebene</a:t>
            </a:r>
          </a:p>
          <a:p>
            <a:pPr lvl="0"/>
            <a:r>
              <a:rPr lang="de-DE" dirty="0"/>
              <a:t>Dritte Ebene</a:t>
            </a:r>
          </a:p>
          <a:p>
            <a:pPr lvl="0"/>
            <a:r>
              <a:rPr lang="de-DE" dirty="0"/>
              <a:t>Vierte Ebene</a:t>
            </a:r>
          </a:p>
          <a:p>
            <a:pPr lvl="0"/>
            <a:r>
              <a:rPr lang="de-DE" dirty="0"/>
              <a:t>Fünfte Ebene</a:t>
            </a:r>
            <a:endParaRPr lang="en-US" dirty="0"/>
          </a:p>
        </p:txBody>
      </p:sp>
      <p:sp>
        <p:nvSpPr>
          <p:cNvPr id="6" name="Textplatzhalter 9"/>
          <p:cNvSpPr>
            <a:spLocks noGrp="1"/>
          </p:cNvSpPr>
          <p:nvPr>
            <p:ph type="body" sz="quarter" idx="12" hasCustomPrompt="1"/>
          </p:nvPr>
        </p:nvSpPr>
        <p:spPr>
          <a:xfrm>
            <a:off x="334800" y="6372000"/>
            <a:ext cx="10260000" cy="432000"/>
          </a:xfrm>
        </p:spPr>
        <p:txBody>
          <a:bodyPr anchor="ctr"/>
          <a:lstStyle>
            <a:lvl1pPr marL="0" indent="0">
              <a:buNone/>
              <a:defRPr sz="1200" baseline="0">
                <a:solidFill>
                  <a:schemeClr val="bg1"/>
                </a:solidFill>
              </a:defRPr>
            </a:lvl1pPr>
          </a:lstStyle>
          <a:p>
            <a:pPr lvl="0"/>
            <a:r>
              <a:rPr lang="en-US" noProof="0" dirty="0" err="1"/>
              <a:t>Quellen</a:t>
            </a:r>
            <a:r>
              <a:rPr lang="en-US" noProof="0" dirty="0"/>
              <a:t> </a:t>
            </a:r>
            <a:r>
              <a:rPr lang="en-US" noProof="0" dirty="0" err="1"/>
              <a:t>hier</a:t>
            </a:r>
            <a:r>
              <a:rPr lang="en-US" noProof="0" dirty="0"/>
              <a:t> </a:t>
            </a:r>
            <a:r>
              <a:rPr lang="en-US" noProof="0" dirty="0" err="1"/>
              <a:t>angeben</a:t>
            </a:r>
            <a:endParaRPr lang="en-US" noProof="0" dirty="0"/>
          </a:p>
        </p:txBody>
      </p:sp>
    </p:spTree>
    <p:extLst>
      <p:ext uri="{BB962C8B-B14F-4D97-AF65-F5344CB8AC3E}">
        <p14:creationId xmlns:p14="http://schemas.microsoft.com/office/powerpoint/2010/main" val="1773530420"/>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Chapter">
    <p:bg>
      <p:bgPr>
        <a:solidFill>
          <a:schemeClr val="accent5"/>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lvl1pPr>
              <a:defRPr>
                <a:solidFill>
                  <a:schemeClr val="bg1"/>
                </a:solidFill>
              </a:defRPr>
            </a:lvl1pPr>
          </a:lstStyle>
          <a:p>
            <a:fld id="{0584E593-F00C-44F4-8F1E-D15AAA1B94BF}" type="datetime1">
              <a:rPr lang="de-DE" smtClean="0"/>
              <a:t>12.07.2016</a:t>
            </a:fld>
            <a:endParaRPr lang="de-DE" dirty="0"/>
          </a:p>
        </p:txBody>
      </p:sp>
      <p:sp>
        <p:nvSpPr>
          <p:cNvPr id="5" name="Textplatzhalter 3"/>
          <p:cNvSpPr>
            <a:spLocks noGrp="1"/>
          </p:cNvSpPr>
          <p:nvPr>
            <p:ph type="body" sz="quarter" idx="17"/>
          </p:nvPr>
        </p:nvSpPr>
        <p:spPr>
          <a:xfrm>
            <a:off x="334963" y="2459038"/>
            <a:ext cx="11522075" cy="3108325"/>
          </a:xfrm>
        </p:spPr>
        <p:txBody>
          <a:bodyPr>
            <a:normAutofit/>
          </a:bodyPr>
          <a:lstStyle>
            <a:lvl1pPr marL="108000" indent="-144000">
              <a:lnSpc>
                <a:spcPct val="100000"/>
              </a:lnSpc>
              <a:spcBef>
                <a:spcPts val="600"/>
              </a:spcBef>
              <a:spcAft>
                <a:spcPts val="600"/>
              </a:spcAft>
              <a:buClr>
                <a:schemeClr val="bg1"/>
              </a:buClr>
              <a:defRPr sz="2800">
                <a:solidFill>
                  <a:schemeClr val="bg1"/>
                </a:solidFill>
              </a:defRPr>
            </a:lvl1pPr>
            <a:lvl2pPr>
              <a:buClr>
                <a:schemeClr val="bg1"/>
              </a:buClr>
              <a:defRPr sz="2400">
                <a:solidFill>
                  <a:schemeClr val="bg1"/>
                </a:solidFill>
              </a:defRPr>
            </a:lvl2pPr>
            <a:lvl3pPr>
              <a:buClr>
                <a:schemeClr val="bg1"/>
              </a:buClr>
              <a:defRPr sz="2400">
                <a:solidFill>
                  <a:schemeClr val="bg1"/>
                </a:solidFill>
              </a:defRPr>
            </a:lvl3pPr>
            <a:lvl4pPr>
              <a:buClr>
                <a:schemeClr val="bg1"/>
              </a:buClr>
              <a:defRPr sz="2400">
                <a:solidFill>
                  <a:schemeClr val="bg1"/>
                </a:solidFill>
              </a:defRPr>
            </a:lvl4pPr>
            <a:lvl5pPr>
              <a:buClr>
                <a:schemeClr val="bg1"/>
              </a:buClr>
              <a:defRPr sz="2400">
                <a:solidFill>
                  <a:schemeClr val="bg1"/>
                </a:solidFill>
              </a:defRPr>
            </a:lvl5pPr>
          </a:lstStyle>
          <a:p>
            <a:pPr lvl="0"/>
            <a:r>
              <a:rPr lang="de-DE" dirty="0"/>
              <a:t>Formatvorlagen des Textmasters bearbeiten</a:t>
            </a:r>
          </a:p>
          <a:p>
            <a:pPr lvl="0"/>
            <a:r>
              <a:rPr lang="de-DE" dirty="0"/>
              <a:t>Zweite Ebene</a:t>
            </a:r>
          </a:p>
          <a:p>
            <a:pPr lvl="0"/>
            <a:r>
              <a:rPr lang="de-DE" dirty="0"/>
              <a:t>Dritte Ebene</a:t>
            </a:r>
          </a:p>
          <a:p>
            <a:pPr lvl="0"/>
            <a:r>
              <a:rPr lang="de-DE" dirty="0"/>
              <a:t>Vierte Ebene</a:t>
            </a:r>
          </a:p>
          <a:p>
            <a:pPr lvl="0"/>
            <a:r>
              <a:rPr lang="de-DE" dirty="0"/>
              <a:t>Fünfte Ebene</a:t>
            </a:r>
            <a:endParaRPr lang="en-US" dirty="0"/>
          </a:p>
        </p:txBody>
      </p:sp>
      <p:sp>
        <p:nvSpPr>
          <p:cNvPr id="6" name="Titel 1"/>
          <p:cNvSpPr>
            <a:spLocks noGrp="1"/>
          </p:cNvSpPr>
          <p:nvPr>
            <p:ph type="title" hasCustomPrompt="1"/>
          </p:nvPr>
        </p:nvSpPr>
        <p:spPr>
          <a:xfrm>
            <a:off x="334963" y="1274400"/>
            <a:ext cx="11522075" cy="759142"/>
          </a:xfrm>
        </p:spPr>
        <p:txBody>
          <a:bodyPr anchor="t"/>
          <a:lstStyle>
            <a:lvl1pPr>
              <a:defRPr sz="3600">
                <a:solidFill>
                  <a:schemeClr val="bg1"/>
                </a:solidFill>
              </a:defRPr>
            </a:lvl1pPr>
          </a:lstStyle>
          <a:p>
            <a:r>
              <a:rPr lang="de-DE" dirty="0"/>
              <a:t>Sektionstitel durch Klicken bearbeiten</a:t>
            </a:r>
          </a:p>
        </p:txBody>
      </p:sp>
      <p:sp>
        <p:nvSpPr>
          <p:cNvPr id="9" name="Textplatzhalter 9"/>
          <p:cNvSpPr>
            <a:spLocks noGrp="1"/>
          </p:cNvSpPr>
          <p:nvPr>
            <p:ph type="body" sz="quarter" idx="12" hasCustomPrompt="1"/>
          </p:nvPr>
        </p:nvSpPr>
        <p:spPr>
          <a:xfrm>
            <a:off x="334800" y="6372000"/>
            <a:ext cx="10260000" cy="432000"/>
          </a:xfrm>
        </p:spPr>
        <p:txBody>
          <a:bodyPr anchor="ctr"/>
          <a:lstStyle>
            <a:lvl1pPr marL="0" indent="0">
              <a:buNone/>
              <a:defRPr sz="1200" baseline="0">
                <a:solidFill>
                  <a:schemeClr val="bg1"/>
                </a:solidFill>
              </a:defRPr>
            </a:lvl1pPr>
          </a:lstStyle>
          <a:p>
            <a:pPr lvl="0"/>
            <a:r>
              <a:rPr lang="en-US" noProof="0" dirty="0" err="1"/>
              <a:t>Quellen</a:t>
            </a:r>
            <a:r>
              <a:rPr lang="en-US" noProof="0" dirty="0"/>
              <a:t> </a:t>
            </a:r>
            <a:r>
              <a:rPr lang="en-US" noProof="0" dirty="0" err="1"/>
              <a:t>hier</a:t>
            </a:r>
            <a:r>
              <a:rPr lang="en-US" noProof="0" dirty="0"/>
              <a:t> </a:t>
            </a:r>
            <a:r>
              <a:rPr lang="en-US" noProof="0" dirty="0" err="1"/>
              <a:t>angeben</a:t>
            </a:r>
            <a:endParaRPr lang="en-US" noProof="0" dirty="0"/>
          </a:p>
        </p:txBody>
      </p:sp>
    </p:spTree>
    <p:extLst>
      <p:ext uri="{BB962C8B-B14F-4D97-AF65-F5344CB8AC3E}">
        <p14:creationId xmlns:p14="http://schemas.microsoft.com/office/powerpoint/2010/main" val="2496798076"/>
      </p:ext>
    </p:extLst>
  </p:cSld>
  <p:clrMapOvr>
    <a:masterClrMapping/>
  </p:clrMapOvr>
  <p:transition>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r>
              <a:rPr lang="en-US" noProof="0" dirty="0"/>
              <a:t> </a:t>
            </a:r>
            <a:br>
              <a:rPr lang="en-US" noProof="0" dirty="0"/>
            </a:br>
            <a:r>
              <a:rPr lang="en-US" noProof="0" dirty="0" err="1"/>
              <a:t>Titel</a:t>
            </a:r>
            <a:r>
              <a:rPr lang="en-US" noProof="0" dirty="0"/>
              <a:t> </a:t>
            </a:r>
            <a:r>
              <a:rPr lang="en-US" noProof="0" dirty="0" err="1"/>
              <a:t>kann</a:t>
            </a:r>
            <a:r>
              <a:rPr lang="en-US" noProof="0" dirty="0"/>
              <a:t> auf </a:t>
            </a:r>
            <a:r>
              <a:rPr lang="en-US" noProof="0" dirty="0" err="1"/>
              <a:t>zwei</a:t>
            </a:r>
            <a:r>
              <a:rPr lang="en-US" noProof="0" dirty="0"/>
              <a:t> </a:t>
            </a:r>
            <a:r>
              <a:rPr lang="en-US" noProof="0" dirty="0" err="1"/>
              <a:t>Zeilen</a:t>
            </a:r>
            <a:r>
              <a:rPr lang="en-US" noProof="0" dirty="0"/>
              <a:t> </a:t>
            </a:r>
            <a:r>
              <a:rPr lang="en-US" noProof="0" dirty="0" err="1"/>
              <a:t>verteilt</a:t>
            </a:r>
            <a:r>
              <a:rPr lang="en-US" noProof="0" dirty="0"/>
              <a:t> </a:t>
            </a:r>
            <a:r>
              <a:rPr lang="en-US" noProof="0" dirty="0" err="1"/>
              <a:t>werden</a:t>
            </a:r>
            <a:r>
              <a:rPr lang="en-US" noProof="0" dirty="0"/>
              <a:t> </a:t>
            </a:r>
            <a:endParaRPr lang="de-DE" dirty="0"/>
          </a:p>
        </p:txBody>
      </p:sp>
      <p:sp>
        <p:nvSpPr>
          <p:cNvPr id="7" name="Datumsplatzhalter 6"/>
          <p:cNvSpPr>
            <a:spLocks noGrp="1"/>
          </p:cNvSpPr>
          <p:nvPr>
            <p:ph type="dt" sz="half" idx="10"/>
          </p:nvPr>
        </p:nvSpPr>
        <p:spPr>
          <a:xfrm>
            <a:off x="10667999" y="6370638"/>
            <a:ext cx="1187819" cy="365125"/>
          </a:xfrm>
        </p:spPr>
        <p:txBody>
          <a:bodyPr/>
          <a:lstStyle/>
          <a:p>
            <a:fld id="{94375074-639A-48E8-8BC7-8B29A4C5CCCB}" type="datetime1">
              <a:rPr lang="de-DE" smtClean="0"/>
              <a:t>12.07.2016</a:t>
            </a:fld>
            <a:endParaRPr lang="de-DE"/>
          </a:p>
        </p:txBody>
      </p:sp>
      <p:sp>
        <p:nvSpPr>
          <p:cNvPr id="5" name="Textplatzhalter 9"/>
          <p:cNvSpPr>
            <a:spLocks noGrp="1"/>
          </p:cNvSpPr>
          <p:nvPr>
            <p:ph type="body" sz="quarter" idx="12" hasCustomPrompt="1"/>
          </p:nvPr>
        </p:nvSpPr>
        <p:spPr>
          <a:xfrm>
            <a:off x="334800" y="6372000"/>
            <a:ext cx="10260000" cy="432000"/>
          </a:xfrm>
        </p:spPr>
        <p:txBody>
          <a:bodyPr anchor="ctr"/>
          <a:lstStyle>
            <a:lvl1pPr marL="0" indent="0">
              <a:lnSpc>
                <a:spcPct val="100000"/>
              </a:lnSpc>
              <a:spcBef>
                <a:spcPts val="0"/>
              </a:spcBef>
              <a:buNone/>
              <a:defRPr sz="1200" baseline="0">
                <a:solidFill>
                  <a:schemeClr val="bg1">
                    <a:lumMod val="50000"/>
                  </a:schemeClr>
                </a:solidFill>
              </a:defRPr>
            </a:lvl1pPr>
          </a:lstStyle>
          <a:p>
            <a:pPr lvl="0"/>
            <a:r>
              <a:rPr lang="en-US" noProof="0" dirty="0" err="1"/>
              <a:t>Quellen</a:t>
            </a:r>
            <a:r>
              <a:rPr lang="en-US" noProof="0" dirty="0"/>
              <a:t> </a:t>
            </a:r>
            <a:r>
              <a:rPr lang="en-US" noProof="0" dirty="0" err="1"/>
              <a:t>hier</a:t>
            </a:r>
            <a:r>
              <a:rPr lang="en-US" noProof="0" dirty="0"/>
              <a:t> </a:t>
            </a:r>
            <a:r>
              <a:rPr lang="en-US" noProof="0" dirty="0" err="1"/>
              <a:t>angeben</a:t>
            </a:r>
            <a:endParaRPr lang="en-US" noProof="0" dirty="0"/>
          </a:p>
        </p:txBody>
      </p:sp>
      <p:sp>
        <p:nvSpPr>
          <p:cNvPr id="8" name="Bildplatzhalter 4"/>
          <p:cNvSpPr>
            <a:spLocks noGrp="1"/>
          </p:cNvSpPr>
          <p:nvPr>
            <p:ph type="pic" sz="quarter" idx="13" hasCustomPrompt="1"/>
          </p:nvPr>
        </p:nvSpPr>
        <p:spPr>
          <a:xfrm>
            <a:off x="10450513" y="279287"/>
            <a:ext cx="1406525" cy="866775"/>
          </a:xfrm>
        </p:spPr>
        <p:txBody>
          <a:bodyPr anchor="ctr">
            <a:noAutofit/>
          </a:bodyPr>
          <a:lstStyle>
            <a:lvl1pPr marL="0" indent="0" algn="ctr">
              <a:buNone/>
              <a:defRPr sz="1600" baseline="0">
                <a:solidFill>
                  <a:schemeClr val="bg1"/>
                </a:solidFill>
              </a:defRPr>
            </a:lvl1pPr>
          </a:lstStyle>
          <a:p>
            <a:r>
              <a:rPr lang="de-DE" dirty="0" err="1"/>
              <a:t>Please</a:t>
            </a:r>
            <a:r>
              <a:rPr lang="de-DE" dirty="0"/>
              <a:t> </a:t>
            </a:r>
            <a:r>
              <a:rPr lang="de-DE" dirty="0" err="1"/>
              <a:t>insert</a:t>
            </a:r>
            <a:r>
              <a:rPr lang="de-DE" dirty="0"/>
              <a:t> </a:t>
            </a:r>
            <a:r>
              <a:rPr lang="de-DE" dirty="0" err="1"/>
              <a:t>your</a:t>
            </a:r>
            <a:r>
              <a:rPr lang="de-DE" dirty="0"/>
              <a:t> logo</a:t>
            </a:r>
          </a:p>
        </p:txBody>
      </p:sp>
      <p:sp>
        <p:nvSpPr>
          <p:cNvPr id="6" name="Bildplatzhalter 4"/>
          <p:cNvSpPr>
            <a:spLocks noGrp="1"/>
          </p:cNvSpPr>
          <p:nvPr>
            <p:ph type="pic" sz="quarter" idx="14" hasCustomPrompt="1"/>
          </p:nvPr>
        </p:nvSpPr>
        <p:spPr>
          <a:xfrm>
            <a:off x="2937686" y="3160526"/>
            <a:ext cx="1406525" cy="866775"/>
          </a:xfrm>
        </p:spPr>
        <p:txBody>
          <a:bodyPr anchor="ctr">
            <a:noAutofit/>
          </a:bodyPr>
          <a:lstStyle>
            <a:lvl1pPr marL="0" indent="0" algn="ctr">
              <a:buNone/>
              <a:defRPr sz="1600" baseline="0">
                <a:solidFill>
                  <a:schemeClr val="tx1"/>
                </a:solidFill>
              </a:defRPr>
            </a:lvl1pPr>
          </a:lstStyle>
          <a:p>
            <a:r>
              <a:rPr lang="de-DE" dirty="0" err="1"/>
              <a:t>Please</a:t>
            </a:r>
            <a:r>
              <a:rPr lang="de-DE" dirty="0"/>
              <a:t> </a:t>
            </a:r>
            <a:r>
              <a:rPr lang="de-DE" dirty="0" err="1"/>
              <a:t>insert</a:t>
            </a:r>
            <a:r>
              <a:rPr lang="de-DE" dirty="0"/>
              <a:t> </a:t>
            </a:r>
            <a:r>
              <a:rPr lang="de-DE" dirty="0" err="1"/>
              <a:t>your</a:t>
            </a:r>
            <a:r>
              <a:rPr lang="de-DE" dirty="0"/>
              <a:t> logo</a:t>
            </a:r>
          </a:p>
        </p:txBody>
      </p:sp>
      <p:cxnSp>
        <p:nvCxnSpPr>
          <p:cNvPr id="9" name="Gerader Verbinder 8"/>
          <p:cNvCxnSpPr/>
          <p:nvPr userDrawn="1"/>
        </p:nvCxnSpPr>
        <p:spPr>
          <a:xfrm>
            <a:off x="5023070" y="2427016"/>
            <a:ext cx="0" cy="233379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platzhalter 3"/>
          <p:cNvSpPr>
            <a:spLocks noGrp="1"/>
          </p:cNvSpPr>
          <p:nvPr>
            <p:ph type="body" sz="quarter" idx="15" hasCustomPrompt="1"/>
          </p:nvPr>
        </p:nvSpPr>
        <p:spPr>
          <a:xfrm>
            <a:off x="6116712" y="2497422"/>
            <a:ext cx="3155950" cy="465137"/>
          </a:xfrm>
        </p:spPr>
        <p:txBody>
          <a:bodyPr/>
          <a:lstStyle>
            <a:lvl1pPr marL="0" indent="0">
              <a:buNone/>
              <a:defRPr baseline="0"/>
            </a:lvl1pPr>
          </a:lstStyle>
          <a:p>
            <a:pPr lvl="0"/>
            <a:r>
              <a:rPr lang="de-DE" dirty="0"/>
              <a:t>Name</a:t>
            </a:r>
          </a:p>
        </p:txBody>
      </p:sp>
      <p:pic>
        <p:nvPicPr>
          <p:cNvPr id="13" name="Grafik 1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04160" y="4202402"/>
            <a:ext cx="432000" cy="432000"/>
          </a:xfrm>
          <a:prstGeom prst="rect">
            <a:avLst/>
          </a:prstGeom>
        </p:spPr>
      </p:pic>
      <p:pic>
        <p:nvPicPr>
          <p:cNvPr id="14" name="Grafik 13"/>
          <p:cNvPicPr>
            <a:picLocks noChangeAspect="1"/>
          </p:cNvPicPr>
          <p:nvPr userDrawn="1"/>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04160" y="3076794"/>
            <a:ext cx="432000" cy="432000"/>
          </a:xfrm>
          <a:prstGeom prst="rect">
            <a:avLst/>
          </a:prstGeom>
        </p:spPr>
      </p:pic>
      <p:pic>
        <p:nvPicPr>
          <p:cNvPr id="15" name="Grafik 14"/>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50160" y="3590015"/>
            <a:ext cx="540000" cy="540000"/>
          </a:xfrm>
          <a:prstGeom prst="rect">
            <a:avLst/>
          </a:prstGeom>
        </p:spPr>
      </p:pic>
      <p:sp>
        <p:nvSpPr>
          <p:cNvPr id="16" name="Rechteck 15"/>
          <p:cNvSpPr/>
          <p:nvPr userDrawn="1"/>
        </p:nvSpPr>
        <p:spPr>
          <a:xfrm>
            <a:off x="5250161" y="1734532"/>
            <a:ext cx="4022502" cy="518474"/>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0" indent="0" algn="ctr">
              <a:spcAft>
                <a:spcPts val="600"/>
              </a:spcAft>
              <a:buFont typeface="Arial" panose="020B0604020202020204" pitchFamily="34" charset="0"/>
              <a:buNone/>
            </a:pPr>
            <a:r>
              <a:rPr lang="de-DE" sz="2400" b="1" dirty="0" err="1">
                <a:solidFill>
                  <a:schemeClr val="tx1"/>
                </a:solidFill>
              </a:rPr>
              <a:t>Contact</a:t>
            </a:r>
            <a:r>
              <a:rPr lang="de-DE" sz="2400" b="1" baseline="0" dirty="0">
                <a:solidFill>
                  <a:schemeClr val="tx1"/>
                </a:solidFill>
              </a:rPr>
              <a:t> Data</a:t>
            </a:r>
            <a:endParaRPr lang="de-DE" sz="2400" b="1" dirty="0">
              <a:solidFill>
                <a:schemeClr val="tx1"/>
              </a:solidFill>
            </a:endParaRPr>
          </a:p>
        </p:txBody>
      </p:sp>
      <p:sp>
        <p:nvSpPr>
          <p:cNvPr id="18" name="Textplatzhalter 17"/>
          <p:cNvSpPr>
            <a:spLocks noGrp="1"/>
          </p:cNvSpPr>
          <p:nvPr>
            <p:ph type="body" sz="quarter" idx="16" hasCustomPrompt="1"/>
          </p:nvPr>
        </p:nvSpPr>
        <p:spPr>
          <a:xfrm>
            <a:off x="6116400" y="3060000"/>
            <a:ext cx="3157200" cy="464400"/>
          </a:xfrm>
        </p:spPr>
        <p:txBody>
          <a:bodyPr/>
          <a:lstStyle>
            <a:lvl1pPr marL="0" indent="0">
              <a:buNone/>
              <a:defRPr baseline="0"/>
            </a:lvl1pPr>
          </a:lstStyle>
          <a:p>
            <a:pPr lvl="0"/>
            <a:r>
              <a:rPr lang="de-DE" dirty="0" err="1"/>
              <a:t>Adress</a:t>
            </a:r>
            <a:endParaRPr lang="de-DE" dirty="0"/>
          </a:p>
        </p:txBody>
      </p:sp>
      <p:sp>
        <p:nvSpPr>
          <p:cNvPr id="20" name="Textplatzhalter 19"/>
          <p:cNvSpPr>
            <a:spLocks noGrp="1"/>
          </p:cNvSpPr>
          <p:nvPr>
            <p:ph type="body" sz="quarter" idx="17" hasCustomPrompt="1"/>
          </p:nvPr>
        </p:nvSpPr>
        <p:spPr>
          <a:xfrm>
            <a:off x="6116400" y="3621600"/>
            <a:ext cx="3157200" cy="464400"/>
          </a:xfrm>
        </p:spPr>
        <p:txBody>
          <a:bodyPr/>
          <a:lstStyle>
            <a:lvl1pPr marL="0" indent="0">
              <a:buNone/>
              <a:defRPr/>
            </a:lvl1pPr>
          </a:lstStyle>
          <a:p>
            <a:pPr lvl="0"/>
            <a:r>
              <a:rPr lang="de-DE" dirty="0"/>
              <a:t>Email</a:t>
            </a:r>
          </a:p>
        </p:txBody>
      </p:sp>
      <p:sp>
        <p:nvSpPr>
          <p:cNvPr id="22" name="Textplatzhalter 21"/>
          <p:cNvSpPr>
            <a:spLocks noGrp="1"/>
          </p:cNvSpPr>
          <p:nvPr>
            <p:ph type="body" sz="quarter" idx="18" hasCustomPrompt="1"/>
          </p:nvPr>
        </p:nvSpPr>
        <p:spPr>
          <a:xfrm>
            <a:off x="6116400" y="4186800"/>
            <a:ext cx="3157200" cy="464400"/>
          </a:xfrm>
        </p:spPr>
        <p:txBody>
          <a:bodyPr/>
          <a:lstStyle>
            <a:lvl1pPr marL="0" indent="0">
              <a:buNone/>
              <a:defRPr/>
            </a:lvl1pPr>
          </a:lstStyle>
          <a:p>
            <a:pPr lvl="0"/>
            <a:r>
              <a:rPr lang="de-DE" dirty="0"/>
              <a:t>Phone</a:t>
            </a:r>
          </a:p>
        </p:txBody>
      </p:sp>
    </p:spTree>
    <p:extLst>
      <p:ext uri="{BB962C8B-B14F-4D97-AF65-F5344CB8AC3E}">
        <p14:creationId xmlns:p14="http://schemas.microsoft.com/office/powerpoint/2010/main" val="1928728631"/>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hteck 7"/>
          <p:cNvSpPr/>
          <p:nvPr userDrawn="1"/>
        </p:nvSpPr>
        <p:spPr>
          <a:xfrm>
            <a:off x="334964" y="247650"/>
            <a:ext cx="11522074" cy="930050"/>
          </a:xfrm>
          <a:prstGeom prst="rect">
            <a:avLst/>
          </a:prstGeom>
          <a:solidFill>
            <a:srgbClr val="2F5597"/>
          </a:solidFill>
          <a:ln w="3175" cap="flat">
            <a:solidFill>
              <a:schemeClr val="bg1"/>
            </a:solidFill>
            <a:prstDash val="solid"/>
            <a:miter/>
          </a:ln>
          <a:effectLst/>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dirty="0">
              <a:solidFill>
                <a:srgbClr val="FFFFFF"/>
              </a:solidFill>
              <a:uFillTx/>
              <a:latin typeface="+mn-lt"/>
            </a:endParaRPr>
          </a:p>
        </p:txBody>
      </p:sp>
      <p:sp>
        <p:nvSpPr>
          <p:cNvPr id="2" name="Titelplatzhalter 1"/>
          <p:cNvSpPr>
            <a:spLocks noGrp="1"/>
          </p:cNvSpPr>
          <p:nvPr>
            <p:ph type="title"/>
          </p:nvPr>
        </p:nvSpPr>
        <p:spPr>
          <a:xfrm>
            <a:off x="334963" y="279287"/>
            <a:ext cx="10116000" cy="866776"/>
          </a:xfrm>
          <a:prstGeom prst="rect">
            <a:avLst/>
          </a:prstGeom>
        </p:spPr>
        <p:txBody>
          <a:bodyPr vert="horz" lIns="91440" tIns="45720" rIns="91440" bIns="45720" rtlCol="0" anchor="t">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r>
              <a:rPr lang="en-US" noProof="0" dirty="0"/>
              <a:t> </a:t>
            </a:r>
            <a:br>
              <a:rPr lang="en-US" noProof="0" dirty="0"/>
            </a:br>
            <a:r>
              <a:rPr lang="en-US" noProof="0" dirty="0" err="1"/>
              <a:t>Titel</a:t>
            </a:r>
            <a:r>
              <a:rPr lang="en-US" noProof="0" dirty="0"/>
              <a:t> </a:t>
            </a:r>
            <a:r>
              <a:rPr lang="en-US" noProof="0" dirty="0" err="1"/>
              <a:t>kann</a:t>
            </a:r>
            <a:r>
              <a:rPr lang="en-US" noProof="0" dirty="0"/>
              <a:t> auf </a:t>
            </a:r>
            <a:r>
              <a:rPr lang="en-US" noProof="0" dirty="0" err="1"/>
              <a:t>zwei</a:t>
            </a:r>
            <a:r>
              <a:rPr lang="en-US" noProof="0" dirty="0"/>
              <a:t> </a:t>
            </a:r>
            <a:r>
              <a:rPr lang="en-US" noProof="0" dirty="0" err="1"/>
              <a:t>Zeilen</a:t>
            </a:r>
            <a:r>
              <a:rPr lang="en-US" noProof="0" dirty="0"/>
              <a:t> </a:t>
            </a:r>
            <a:r>
              <a:rPr lang="en-US" noProof="0" dirty="0" err="1"/>
              <a:t>verteilt</a:t>
            </a:r>
            <a:r>
              <a:rPr lang="en-US" noProof="0" dirty="0"/>
              <a:t> </a:t>
            </a:r>
            <a:r>
              <a:rPr lang="en-US" noProof="0" dirty="0" err="1"/>
              <a:t>werden</a:t>
            </a:r>
            <a:r>
              <a:rPr lang="en-US" noProof="0" dirty="0"/>
              <a:t> </a:t>
            </a:r>
          </a:p>
        </p:txBody>
      </p:sp>
      <p:sp>
        <p:nvSpPr>
          <p:cNvPr id="3" name="Textplatzhalter 2"/>
          <p:cNvSpPr>
            <a:spLocks noGrp="1"/>
          </p:cNvSpPr>
          <p:nvPr>
            <p:ph type="body" idx="1"/>
          </p:nvPr>
        </p:nvSpPr>
        <p:spPr>
          <a:xfrm>
            <a:off x="334963" y="1268413"/>
            <a:ext cx="11520855" cy="5040312"/>
          </a:xfrm>
          <a:prstGeom prst="rect">
            <a:avLst/>
          </a:prstGeom>
        </p:spPr>
        <p:txBody>
          <a:bodyPr vert="horz" lIns="91440" tIns="45720" rIns="91440" bIns="45720" rtlCol="0">
            <a:normAutofit/>
          </a:bodyPr>
          <a:lstStyle/>
          <a:p>
            <a:pPr lvl="0"/>
            <a:r>
              <a:rPr lang="en-US" noProof="0" dirty="0" err="1"/>
              <a:t>Überschrift</a:t>
            </a:r>
            <a:r>
              <a:rPr lang="en-US" noProof="0" dirty="0"/>
              <a:t> 24</a:t>
            </a:r>
          </a:p>
          <a:p>
            <a:pPr lvl="1"/>
            <a:r>
              <a:rPr lang="en-US" noProof="0" dirty="0" err="1"/>
              <a:t>Unterüberschrift</a:t>
            </a:r>
            <a:r>
              <a:rPr lang="en-US" noProof="0" dirty="0"/>
              <a:t> 20</a:t>
            </a:r>
          </a:p>
          <a:p>
            <a:pPr lvl="2"/>
            <a:r>
              <a:rPr lang="en-US" noProof="0" dirty="0"/>
              <a:t>Text </a:t>
            </a:r>
            <a:r>
              <a:rPr lang="en-US" noProof="0" dirty="0" err="1"/>
              <a:t>groß</a:t>
            </a:r>
            <a:r>
              <a:rPr lang="en-US" noProof="0" dirty="0"/>
              <a:t> 18</a:t>
            </a:r>
          </a:p>
          <a:p>
            <a:pPr lvl="3"/>
            <a:r>
              <a:rPr lang="en-US" noProof="0" dirty="0"/>
              <a:t>Text </a:t>
            </a:r>
            <a:r>
              <a:rPr lang="en-US" noProof="0" dirty="0" err="1"/>
              <a:t>mittel</a:t>
            </a:r>
            <a:r>
              <a:rPr lang="en-US" noProof="0" dirty="0"/>
              <a:t> 16</a:t>
            </a:r>
          </a:p>
          <a:p>
            <a:pPr lvl="4"/>
            <a:r>
              <a:rPr lang="en-US" noProof="0" dirty="0"/>
              <a:t>Text </a:t>
            </a:r>
            <a:r>
              <a:rPr lang="en-US" noProof="0" dirty="0" err="1"/>
              <a:t>klein</a:t>
            </a:r>
            <a:r>
              <a:rPr lang="en-US" noProof="0" dirty="0"/>
              <a:t> 14</a:t>
            </a:r>
          </a:p>
          <a:p>
            <a:pPr lvl="5"/>
            <a:r>
              <a:rPr lang="en-US" noProof="0" dirty="0" err="1"/>
              <a:t>Quellen</a:t>
            </a:r>
            <a:r>
              <a:rPr lang="en-US" noProof="0" dirty="0"/>
              <a:t> 12</a:t>
            </a:r>
          </a:p>
        </p:txBody>
      </p:sp>
      <p:sp>
        <p:nvSpPr>
          <p:cNvPr id="4" name="Datumsplatzhalter 3"/>
          <p:cNvSpPr>
            <a:spLocks noGrp="1"/>
          </p:cNvSpPr>
          <p:nvPr>
            <p:ph type="dt" sz="half" idx="2"/>
          </p:nvPr>
        </p:nvSpPr>
        <p:spPr>
          <a:xfrm>
            <a:off x="10658474" y="6372000"/>
            <a:ext cx="1187819" cy="432000"/>
          </a:xfrm>
          <a:prstGeom prst="rect">
            <a:avLst/>
          </a:prstGeom>
        </p:spPr>
        <p:txBody>
          <a:bodyPr vert="horz" lIns="91440" tIns="45720" rIns="91440" bIns="45720" rtlCol="0" anchor="ctr"/>
          <a:lstStyle>
            <a:lvl1pPr algn="ctr">
              <a:defRPr sz="1200">
                <a:solidFill>
                  <a:schemeClr val="tx1">
                    <a:tint val="75000"/>
                  </a:schemeClr>
                </a:solidFill>
              </a:defRPr>
            </a:lvl1pPr>
          </a:lstStyle>
          <a:p>
            <a:fld id="{BE11EFCB-477A-4BCA-B1D7-9830C5928093}" type="datetime1">
              <a:rPr lang="de-DE" smtClean="0"/>
              <a:t>12.07.2016</a:t>
            </a:fld>
            <a:endParaRPr lang="de-DE" dirty="0"/>
          </a:p>
        </p:txBody>
      </p:sp>
      <p:cxnSp>
        <p:nvCxnSpPr>
          <p:cNvPr id="23" name="Gerader Verbinder 9"/>
          <p:cNvCxnSpPr/>
          <p:nvPr userDrawn="1"/>
        </p:nvCxnSpPr>
        <p:spPr>
          <a:xfrm>
            <a:off x="334963" y="6381396"/>
            <a:ext cx="11522075" cy="0"/>
          </a:xfrm>
          <a:prstGeom prst="straightConnector1">
            <a:avLst/>
          </a:prstGeom>
          <a:noFill/>
          <a:ln w="6345" cap="flat">
            <a:solidFill>
              <a:srgbClr val="2F5597"/>
            </a:solidFill>
            <a:prstDash val="solid"/>
            <a:miter/>
          </a:ln>
        </p:spPr>
      </p:cxnSp>
    </p:spTree>
    <p:extLst>
      <p:ext uri="{BB962C8B-B14F-4D97-AF65-F5344CB8AC3E}">
        <p14:creationId xmlns:p14="http://schemas.microsoft.com/office/powerpoint/2010/main" val="1496804776"/>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98" r:id="rId4"/>
    <p:sldLayoutId id="2147483677" r:id="rId5"/>
    <p:sldLayoutId id="2147483678" r:id="rId6"/>
    <p:sldLayoutId id="2147483699" r:id="rId7"/>
  </p:sldLayoutIdLst>
  <p:transition>
    <p:cut/>
  </p:transition>
  <p:hf sldNum="0" hdr="0" ftr="0" dt="0"/>
  <p:txStyles>
    <p:titleStyle>
      <a:lvl1pPr algn="l" defTabSz="914400" rtl="0" eaLnBrk="1" latinLnBrk="0" hangingPunct="1">
        <a:lnSpc>
          <a:spcPct val="100000"/>
        </a:lnSpc>
        <a:spcBef>
          <a:spcPts val="600"/>
        </a:spcBef>
        <a:spcAft>
          <a:spcPts val="600"/>
        </a:spcAft>
        <a:buNone/>
        <a:defRPr sz="2600" kern="12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99" userDrawn="1">
          <p15:clr>
            <a:srgbClr val="F26B43"/>
          </p15:clr>
        </p15:guide>
        <p15:guide id="2" pos="211">
          <p15:clr>
            <a:srgbClr val="F26B43"/>
          </p15:clr>
        </p15:guide>
        <p15:guide id="3" pos="3840">
          <p15:clr>
            <a:srgbClr val="F26B43"/>
          </p15:clr>
        </p15:guide>
        <p15:guide id="4" pos="7469">
          <p15:clr>
            <a:srgbClr val="F26B43"/>
          </p15:clr>
        </p15:guide>
        <p15:guide id="5" orient="horz" pos="2387" userDrawn="1">
          <p15:clr>
            <a:srgbClr val="F26B43"/>
          </p15:clr>
        </p15:guide>
        <p15:guide id="6" orient="horz" pos="3974">
          <p15:clr>
            <a:srgbClr val="F26B43"/>
          </p15:clr>
        </p15:guide>
        <p15:guide id="8" orient="horz" pos="40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66.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6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64.png"/><Relationship Id="rId5" Type="http://schemas.openxmlformats.org/officeDocument/2006/relationships/tags" Target="../tags/tag63.xml"/><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tags" Target="../tags/tag62.xml"/><Relationship Id="rId9" Type="http://schemas.openxmlformats.org/officeDocument/2006/relationships/slideLayout" Target="../slideLayouts/slideLayout3.xml"/><Relationship Id="rId14" Type="http://schemas.openxmlformats.org/officeDocument/2006/relationships/image" Target="../media/image167.png"/></Relationships>
</file>

<file path=ppt/slides/_rels/slide101.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71.png"/><Relationship Id="rId10" Type="http://schemas.openxmlformats.org/officeDocument/2006/relationships/image" Target="../media/image175.png"/><Relationship Id="rId4" Type="http://schemas.openxmlformats.org/officeDocument/2006/relationships/image" Target="../media/image170.png"/><Relationship Id="rId9" Type="http://schemas.openxmlformats.org/officeDocument/2006/relationships/image" Target="../media/image174.png"/></Relationships>
</file>

<file path=ppt/slides/_rels/slide102.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09.png"/><Relationship Id="rId4" Type="http://schemas.openxmlformats.org/officeDocument/2006/relationships/image" Target="../media/image20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3.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11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1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204.png"/></Relationships>
</file>

<file path=ppt/slides/_rels/slide114.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1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7.png"/></Relationships>
</file>

<file path=ppt/slides/_rels/slide115.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57.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3.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image" Target="../media/image72.tiff"/><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4.jpe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9.emf"/></Relationships>
</file>

<file path=ppt/slides/_rels/slide5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8.emf"/></Relationships>
</file>

<file path=ppt/slides/_rels/slide5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2.tiff"/><Relationship Id="rId4" Type="http://schemas.openxmlformats.org/officeDocument/2006/relationships/image" Target="../media/image81.tiff"/></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5.png"/><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tags" Target="../tags/tag24.xml"/></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02.png"/><Relationship Id="rId7"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5.png"/><Relationship Id="rId7"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5.png"/><Relationship Id="rId7"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notesSlide" Target="../notesSlides/notesSlide1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10" Type="http://schemas.openxmlformats.org/officeDocument/2006/relationships/tags" Target="../tags/tag34.xml"/><Relationship Id="rId19" Type="http://schemas.openxmlformats.org/officeDocument/2006/relationships/slideLayout" Target="../slideLayouts/slideLayout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71.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tags" Target="../tags/tag54.xml"/><Relationship Id="rId2" Type="http://schemas.openxmlformats.org/officeDocument/2006/relationships/tags" Target="../tags/tag44.xml"/><Relationship Id="rId16" Type="http://schemas.openxmlformats.org/officeDocument/2006/relationships/notesSlide" Target="../notesSlides/notesSlide15.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slideLayout" Target="../slideLayouts/slideLayout3.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emf"/><Relationship Id="rId1" Type="http://schemas.openxmlformats.org/officeDocument/2006/relationships/slideLayout" Target="../slideLayouts/slideLayout3.xml"/><Relationship Id="rId6" Type="http://schemas.openxmlformats.org/officeDocument/2006/relationships/image" Target="../media/image113.emf"/><Relationship Id="rId11" Type="http://schemas.openxmlformats.org/officeDocument/2006/relationships/image" Target="../media/image118.emf"/><Relationship Id="rId5" Type="http://schemas.openxmlformats.org/officeDocument/2006/relationships/image" Target="../media/image112.emf"/><Relationship Id="rId10" Type="http://schemas.openxmlformats.org/officeDocument/2006/relationships/image" Target="../media/image117.emf"/><Relationship Id="rId4" Type="http://schemas.openxmlformats.org/officeDocument/2006/relationships/image" Target="../media/image111.emf"/><Relationship Id="rId9" Type="http://schemas.openxmlformats.org/officeDocument/2006/relationships/image" Target="../media/image116.emf"/></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tmp"/><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9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slideLayout" Target="../slideLayouts/slideLayout3.xml"/><Relationship Id="rId1" Type="http://schemas.openxmlformats.org/officeDocument/2006/relationships/tags" Target="../tags/tag5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3.xml"/><Relationship Id="rId1" Type="http://schemas.openxmlformats.org/officeDocument/2006/relationships/tags" Target="../tags/tag58.xml"/><Relationship Id="rId6" Type="http://schemas.openxmlformats.org/officeDocument/2006/relationships/image" Target="../media/image159.png"/><Relationship Id="rId5" Type="http://schemas.openxmlformats.org/officeDocument/2006/relationships/image" Target="../media/image158.wmf"/><Relationship Id="rId4" Type="http://schemas.openxmlformats.org/officeDocument/2006/relationships/image" Target="../media/image161.png"/></Relationships>
</file>

<file path=ppt/slides/_rels/slide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sz="5400" dirty="0"/>
              <a:t>An Introduction to Cloud Computing</a:t>
            </a:r>
          </a:p>
        </p:txBody>
      </p:sp>
      <p:sp>
        <p:nvSpPr>
          <p:cNvPr id="3" name="Untertitel 2"/>
          <p:cNvSpPr>
            <a:spLocks noGrp="1"/>
          </p:cNvSpPr>
          <p:nvPr>
            <p:ph type="subTitle" idx="1"/>
          </p:nvPr>
        </p:nvSpPr>
        <p:spPr/>
        <p:txBody>
          <a:bodyPr/>
          <a:lstStyle/>
          <a:p>
            <a:endParaRPr lang="de-DE" dirty="0"/>
          </a:p>
        </p:txBody>
      </p:sp>
      <p:sp>
        <p:nvSpPr>
          <p:cNvPr id="5" name="Bildplatzhalter 4"/>
          <p:cNvSpPr>
            <a:spLocks noGrp="1"/>
          </p:cNvSpPr>
          <p:nvPr>
            <p:ph type="pic" sz="quarter" idx="13"/>
          </p:nvPr>
        </p:nvSpPr>
        <p:spPr/>
      </p:sp>
    </p:spTree>
    <p:extLst>
      <p:ext uri="{BB962C8B-B14F-4D97-AF65-F5344CB8AC3E}">
        <p14:creationId xmlns:p14="http://schemas.microsoft.com/office/powerpoint/2010/main" val="1070409881"/>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Multitenancy</a:t>
            </a:r>
          </a:p>
        </p:txBody>
      </p:sp>
      <p:sp>
        <p:nvSpPr>
          <p:cNvPr id="6" name="Textplatzhalter 5"/>
          <p:cNvSpPr>
            <a:spLocks noGrp="1"/>
          </p:cNvSpPr>
          <p:nvPr>
            <p:ph type="body" sz="quarter" idx="12"/>
          </p:nvPr>
        </p:nvSpPr>
        <p:spPr/>
        <p:txBody>
          <a:bodyPr/>
          <a:lstStyle/>
          <a:p>
            <a:r>
              <a:rPr lang="en-US" dirty="0">
                <a:latin typeface="Segoe UI" charset="0"/>
              </a:rPr>
              <a:t>Source: “Cloud Computing &amp; Pricing,” Otto-von-Guericke-</a:t>
            </a:r>
            <a:r>
              <a:rPr lang="en-US" dirty="0" err="1">
                <a:latin typeface="Segoe UI" charset="0"/>
              </a:rPr>
              <a:t>Universität</a:t>
            </a:r>
            <a:r>
              <a:rPr lang="en-US" dirty="0">
                <a:latin typeface="Segoe UI" charset="0"/>
              </a:rPr>
              <a:t> Magdeburg, </a:t>
            </a:r>
            <a:r>
              <a:rPr lang="en-US" dirty="0" err="1">
                <a:latin typeface="Segoe UI" charset="0"/>
              </a:rPr>
              <a:t>Fakultät</a:t>
            </a:r>
            <a:r>
              <a:rPr lang="en-US" dirty="0">
                <a:latin typeface="Segoe UI" charset="0"/>
              </a:rPr>
              <a:t> </a:t>
            </a:r>
            <a:r>
              <a:rPr lang="en-US" dirty="0" err="1">
                <a:latin typeface="Segoe UI" charset="0"/>
              </a:rPr>
              <a:t>für</a:t>
            </a:r>
            <a:r>
              <a:rPr lang="en-US" dirty="0">
                <a:latin typeface="Segoe UI" charset="0"/>
              </a:rPr>
              <a:t> </a:t>
            </a:r>
            <a:r>
              <a:rPr lang="en-US" dirty="0" err="1">
                <a:latin typeface="Segoe UI" charset="0"/>
              </a:rPr>
              <a:t>Informatik</a:t>
            </a:r>
            <a:r>
              <a:rPr lang="en-US" dirty="0">
                <a:latin typeface="Segoe UI" charset="0"/>
              </a:rPr>
              <a:t>, Robert </a:t>
            </a:r>
            <a:r>
              <a:rPr lang="en-US" dirty="0" err="1">
                <a:latin typeface="Segoe UI" charset="0"/>
              </a:rPr>
              <a:t>Neuman</a:t>
            </a:r>
            <a:r>
              <a:rPr lang="en-US" dirty="0">
                <a:latin typeface="Segoe UI" charset="0"/>
              </a:rPr>
              <a:t>, p.34 </a:t>
            </a:r>
          </a:p>
        </p:txBody>
      </p:sp>
      <p:sp>
        <p:nvSpPr>
          <p:cNvPr id="3" name="Bildplatzhalter 2"/>
          <p:cNvSpPr>
            <a:spLocks noGrp="1"/>
          </p:cNvSpPr>
          <p:nvPr>
            <p:ph type="pic" sz="quarter" idx="13"/>
          </p:nvPr>
        </p:nvSpPr>
        <p:spPr/>
      </p:sp>
      <p:sp>
        <p:nvSpPr>
          <p:cNvPr id="2" name="Rechteck 1"/>
          <p:cNvSpPr/>
          <p:nvPr/>
        </p:nvSpPr>
        <p:spPr>
          <a:xfrm>
            <a:off x="1985865" y="1406039"/>
            <a:ext cx="8220270" cy="458976"/>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dirty="0">
                <a:solidFill>
                  <a:schemeClr val="bg1"/>
                </a:solidFill>
              </a:rPr>
              <a:t>Definition</a:t>
            </a:r>
          </a:p>
        </p:txBody>
      </p:sp>
      <p:sp>
        <p:nvSpPr>
          <p:cNvPr id="8" name="Rechteck 7"/>
          <p:cNvSpPr/>
          <p:nvPr/>
        </p:nvSpPr>
        <p:spPr>
          <a:xfrm>
            <a:off x="1985865" y="1865015"/>
            <a:ext cx="8220270" cy="1013551"/>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Single instance of software runs on a server serving multiple clients (tenants)</a:t>
            </a:r>
          </a:p>
          <a:p>
            <a:pPr marL="108000" indent="-144000">
              <a:spcBef>
                <a:spcPts val="600"/>
              </a:spcBef>
              <a:spcAft>
                <a:spcPts val="600"/>
              </a:spcAft>
              <a:buFont typeface="Arial" panose="020B0604020202020204" pitchFamily="34" charset="0"/>
              <a:buChar char="•"/>
            </a:pPr>
            <a:r>
              <a:rPr lang="en-US" dirty="0">
                <a:solidFill>
                  <a:schemeClr val="tx1"/>
                </a:solidFill>
              </a:rPr>
              <a:t>Applications are able to virtually partition tenant data and logic</a:t>
            </a:r>
          </a:p>
        </p:txBody>
      </p:sp>
      <p:sp>
        <p:nvSpPr>
          <p:cNvPr id="10" name="Rechteck 9"/>
          <p:cNvSpPr/>
          <p:nvPr/>
        </p:nvSpPr>
        <p:spPr>
          <a:xfrm>
            <a:off x="1985865" y="2967905"/>
            <a:ext cx="8220270" cy="458975"/>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dirty="0">
                <a:solidFill>
                  <a:schemeClr val="bg1"/>
                </a:solidFill>
              </a:rPr>
              <a:t>Multitenancy economies</a:t>
            </a:r>
          </a:p>
        </p:txBody>
      </p:sp>
      <p:sp>
        <p:nvSpPr>
          <p:cNvPr id="11" name="Rechteck 10"/>
          <p:cNvSpPr/>
          <p:nvPr/>
        </p:nvSpPr>
        <p:spPr>
          <a:xfrm>
            <a:off x="1985865" y="3426880"/>
            <a:ext cx="8220270" cy="1445592"/>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Cost savings (per tenant, on-demand/as you go)</a:t>
            </a:r>
          </a:p>
          <a:p>
            <a:pPr marL="108000" indent="-144000">
              <a:spcBef>
                <a:spcPts val="600"/>
              </a:spcBef>
              <a:spcAft>
                <a:spcPts val="600"/>
              </a:spcAft>
              <a:buFont typeface="Arial" panose="020B0604020202020204" pitchFamily="34" charset="0"/>
              <a:buChar char="•"/>
            </a:pPr>
            <a:r>
              <a:rPr lang="en-US" dirty="0">
                <a:solidFill>
                  <a:schemeClr val="tx1"/>
                </a:solidFill>
              </a:rPr>
              <a:t>Harder to develop due to higher complexity</a:t>
            </a:r>
          </a:p>
          <a:p>
            <a:pPr marL="108000" indent="-144000">
              <a:spcBef>
                <a:spcPts val="600"/>
              </a:spcBef>
              <a:spcAft>
                <a:spcPts val="600"/>
              </a:spcAft>
              <a:buFont typeface="Arial" panose="020B0604020202020204" pitchFamily="34" charset="0"/>
              <a:buChar char="•"/>
            </a:pPr>
            <a:r>
              <a:rPr lang="en-US" dirty="0">
                <a:solidFill>
                  <a:schemeClr val="tx1"/>
                </a:solidFill>
              </a:rPr>
              <a:t>Eased release management</a:t>
            </a:r>
          </a:p>
        </p:txBody>
      </p:sp>
      <p:sp>
        <p:nvSpPr>
          <p:cNvPr id="13" name="Rechteck 12"/>
          <p:cNvSpPr/>
          <p:nvPr/>
        </p:nvSpPr>
        <p:spPr>
          <a:xfrm>
            <a:off x="1985865" y="4961812"/>
            <a:ext cx="8220270" cy="458975"/>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dirty="0">
                <a:solidFill>
                  <a:schemeClr val="bg1"/>
                </a:solidFill>
              </a:rPr>
              <a:t>Opposite of multi-instance architecture</a:t>
            </a:r>
          </a:p>
        </p:txBody>
      </p:sp>
      <p:sp>
        <p:nvSpPr>
          <p:cNvPr id="14" name="Rechteck 13"/>
          <p:cNvSpPr/>
          <p:nvPr/>
        </p:nvSpPr>
        <p:spPr>
          <a:xfrm>
            <a:off x="1985865" y="5420787"/>
            <a:ext cx="8220270" cy="761387"/>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Each tenant runs its own instance</a:t>
            </a:r>
          </a:p>
        </p:txBody>
      </p:sp>
    </p:spTree>
    <p:extLst>
      <p:ext uri="{BB962C8B-B14F-4D97-AF65-F5344CB8AC3E}">
        <p14:creationId xmlns:p14="http://schemas.microsoft.com/office/powerpoint/2010/main" val="3675746145"/>
      </p:ext>
    </p:extLst>
  </p:cSld>
  <p:clrMapOvr>
    <a:masterClrMapping/>
  </p:clrMapOvr>
  <p:transition>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Build for Redundancy</a:t>
            </a:r>
          </a:p>
        </p:txBody>
      </p:sp>
      <p:sp>
        <p:nvSpPr>
          <p:cNvPr id="2" name="Textplatzhalter 1"/>
          <p:cNvSpPr>
            <a:spLocks noGrp="1"/>
          </p:cNvSpPr>
          <p:nvPr>
            <p:ph type="body" sz="quarter" idx="12"/>
          </p:nvPr>
        </p:nvSpPr>
        <p:spPr/>
        <p:txBody>
          <a:bodyPr/>
          <a:lstStyle/>
          <a:p>
            <a:r>
              <a:rPr lang="en-US" dirty="0"/>
              <a:t>Source: Microsoft</a:t>
            </a:r>
          </a:p>
        </p:txBody>
      </p:sp>
      <p:sp>
        <p:nvSpPr>
          <p:cNvPr id="6" name="Bildplatzhalter 5"/>
          <p:cNvSpPr>
            <a:spLocks noGrp="1"/>
          </p:cNvSpPr>
          <p:nvPr>
            <p:ph type="pic" sz="quarter" idx="13"/>
          </p:nvPr>
        </p:nvSpPr>
        <p:spPr/>
      </p:sp>
      <p:grpSp>
        <p:nvGrpSpPr>
          <p:cNvPr id="5" name="Gruppieren 4"/>
          <p:cNvGrpSpPr/>
          <p:nvPr/>
        </p:nvGrpSpPr>
        <p:grpSpPr>
          <a:xfrm>
            <a:off x="2379710" y="1667383"/>
            <a:ext cx="7432580" cy="4289996"/>
            <a:chOff x="2387331" y="1524831"/>
            <a:chExt cx="7432580" cy="4289996"/>
          </a:xfrm>
          <a:solidFill>
            <a:schemeClr val="accent1"/>
          </a:solidFill>
        </p:grpSpPr>
        <p:sp>
          <p:nvSpPr>
            <p:cNvPr id="94" name="Freeform 3"/>
            <p:cNvSpPr>
              <a:spLocks/>
            </p:cNvSpPr>
            <p:nvPr>
              <p:custDataLst>
                <p:tags r:id="rId1"/>
              </p:custDataLst>
            </p:nvPr>
          </p:nvSpPr>
          <p:spPr bwMode="auto">
            <a:xfrm>
              <a:off x="4718637" y="4460497"/>
              <a:ext cx="2727823" cy="1354330"/>
            </a:xfrm>
            <a:custGeom>
              <a:avLst/>
              <a:gdLst/>
              <a:ahLst/>
              <a:cxnLst>
                <a:cxn ang="0">
                  <a:pos x="1096" y="376"/>
                </a:cxn>
                <a:cxn ang="0">
                  <a:pos x="896" y="752"/>
                </a:cxn>
                <a:cxn ang="0">
                  <a:pos x="200" y="752"/>
                </a:cxn>
                <a:cxn ang="0">
                  <a:pos x="0" y="376"/>
                </a:cxn>
                <a:cxn ang="0">
                  <a:pos x="200" y="0"/>
                </a:cxn>
                <a:cxn ang="0">
                  <a:pos x="896" y="0"/>
                </a:cxn>
                <a:cxn ang="0">
                  <a:pos x="1096" y="376"/>
                </a:cxn>
              </a:cxnLst>
              <a:rect l="0" t="0" r="r" b="b"/>
              <a:pathLst>
                <a:path w="1096" h="752">
                  <a:moveTo>
                    <a:pt x="1096" y="376"/>
                  </a:moveTo>
                  <a:lnTo>
                    <a:pt x="896" y="752"/>
                  </a:lnTo>
                  <a:lnTo>
                    <a:pt x="200" y="752"/>
                  </a:lnTo>
                  <a:lnTo>
                    <a:pt x="0" y="376"/>
                  </a:lnTo>
                  <a:lnTo>
                    <a:pt x="200" y="0"/>
                  </a:lnTo>
                  <a:lnTo>
                    <a:pt x="896" y="0"/>
                  </a:lnTo>
                  <a:lnTo>
                    <a:pt x="1096" y="376"/>
                  </a:lnTo>
                  <a:close/>
                </a:path>
              </a:pathLst>
            </a:custGeom>
            <a:grpFill/>
            <a:ln w="6350" cap="flat" cmpd="sng">
              <a:solidFill>
                <a:schemeClr val="accent6"/>
              </a:solidFill>
              <a:prstDash val="solid"/>
              <a:round/>
              <a:headEnd type="none" w="med" len="med"/>
              <a:tailEnd type="none" w="med" len="med"/>
            </a:ln>
            <a:effectLst/>
            <a:extLst/>
          </p:spPr>
          <p:txBody>
            <a:bodyPr wrap="square" lIns="599969" tIns="70585" rIns="70585" bIns="70585" anchor="t" anchorCtr="0">
              <a:noAutofit/>
            </a:bodyPr>
            <a:lstStyle/>
            <a:p>
              <a:endParaRPr lang="en-US" sz="1568" dirty="0"/>
            </a:p>
          </p:txBody>
        </p:sp>
        <p:sp>
          <p:nvSpPr>
            <p:cNvPr id="95" name="Freeform 4_1"/>
            <p:cNvSpPr>
              <a:spLocks/>
            </p:cNvSpPr>
            <p:nvPr>
              <p:custDataLst>
                <p:tags r:id="rId2"/>
              </p:custDataLst>
            </p:nvPr>
          </p:nvSpPr>
          <p:spPr bwMode="auto">
            <a:xfrm>
              <a:off x="4718637" y="1524831"/>
              <a:ext cx="2727823" cy="1354330"/>
            </a:xfrm>
            <a:custGeom>
              <a:avLst/>
              <a:gdLst/>
              <a:ahLst/>
              <a:cxnLst>
                <a:cxn ang="0">
                  <a:pos x="1096" y="376"/>
                </a:cxn>
                <a:cxn ang="0">
                  <a:pos x="896" y="752"/>
                </a:cxn>
                <a:cxn ang="0">
                  <a:pos x="200" y="752"/>
                </a:cxn>
                <a:cxn ang="0">
                  <a:pos x="0" y="376"/>
                </a:cxn>
                <a:cxn ang="0">
                  <a:pos x="200" y="0"/>
                </a:cxn>
                <a:cxn ang="0">
                  <a:pos x="896" y="0"/>
                </a:cxn>
                <a:cxn ang="0">
                  <a:pos x="1096" y="376"/>
                </a:cxn>
              </a:cxnLst>
              <a:rect l="0" t="0" r="r" b="b"/>
              <a:pathLst>
                <a:path w="1096" h="752">
                  <a:moveTo>
                    <a:pt x="1096" y="376"/>
                  </a:moveTo>
                  <a:lnTo>
                    <a:pt x="896" y="752"/>
                  </a:lnTo>
                  <a:lnTo>
                    <a:pt x="200" y="752"/>
                  </a:lnTo>
                  <a:lnTo>
                    <a:pt x="0" y="376"/>
                  </a:lnTo>
                  <a:lnTo>
                    <a:pt x="200" y="0"/>
                  </a:lnTo>
                  <a:lnTo>
                    <a:pt x="896" y="0"/>
                  </a:lnTo>
                  <a:lnTo>
                    <a:pt x="1096" y="376"/>
                  </a:lnTo>
                  <a:close/>
                </a:path>
              </a:pathLst>
            </a:custGeom>
            <a:grpFill/>
            <a:ln w="6350" cap="flat" cmpd="sng">
              <a:solidFill>
                <a:schemeClr val="accent6"/>
              </a:solidFill>
              <a:prstDash val="solid"/>
              <a:round/>
              <a:headEnd type="none" w="med" len="med"/>
              <a:tailEnd type="none" w="med" len="med"/>
            </a:ln>
            <a:effectLst/>
            <a:extLst/>
          </p:spPr>
          <p:txBody>
            <a:bodyPr wrap="square" lIns="599969" tIns="70585" rIns="70585" bIns="70585" anchor="t" anchorCtr="0">
              <a:noAutofit/>
            </a:bodyPr>
            <a:lstStyle/>
            <a:p>
              <a:r>
                <a:rPr lang="en-US" sz="1765" dirty="0"/>
                <a:t> </a:t>
              </a:r>
            </a:p>
          </p:txBody>
        </p:sp>
        <p:sp>
          <p:nvSpPr>
            <p:cNvPr id="96" name="Freeform 5"/>
            <p:cNvSpPr>
              <a:spLocks/>
            </p:cNvSpPr>
            <p:nvPr>
              <p:custDataLst>
                <p:tags r:id="rId3"/>
              </p:custDataLst>
            </p:nvPr>
          </p:nvSpPr>
          <p:spPr bwMode="auto">
            <a:xfrm>
              <a:off x="7056531" y="3742981"/>
              <a:ext cx="2748005" cy="1354330"/>
            </a:xfrm>
            <a:custGeom>
              <a:avLst/>
              <a:gdLst/>
              <a:ahLst/>
              <a:cxnLst>
                <a:cxn ang="0">
                  <a:pos x="1104" y="376"/>
                </a:cxn>
                <a:cxn ang="0">
                  <a:pos x="904" y="752"/>
                </a:cxn>
                <a:cxn ang="0">
                  <a:pos x="200" y="752"/>
                </a:cxn>
                <a:cxn ang="0">
                  <a:pos x="0" y="376"/>
                </a:cxn>
                <a:cxn ang="0">
                  <a:pos x="200" y="0"/>
                </a:cxn>
                <a:cxn ang="0">
                  <a:pos x="904" y="0"/>
                </a:cxn>
                <a:cxn ang="0">
                  <a:pos x="1104" y="376"/>
                </a:cxn>
              </a:cxnLst>
              <a:rect l="0" t="0" r="r" b="b"/>
              <a:pathLst>
                <a:path w="1104" h="752">
                  <a:moveTo>
                    <a:pt x="1104" y="376"/>
                  </a:moveTo>
                  <a:lnTo>
                    <a:pt x="904" y="752"/>
                  </a:lnTo>
                  <a:lnTo>
                    <a:pt x="200" y="752"/>
                  </a:lnTo>
                  <a:lnTo>
                    <a:pt x="0" y="376"/>
                  </a:lnTo>
                  <a:lnTo>
                    <a:pt x="200" y="0"/>
                  </a:lnTo>
                  <a:lnTo>
                    <a:pt x="904" y="0"/>
                  </a:lnTo>
                  <a:lnTo>
                    <a:pt x="1104" y="376"/>
                  </a:lnTo>
                  <a:close/>
                </a:path>
              </a:pathLst>
            </a:custGeom>
            <a:grpFill/>
            <a:ln w="6350" cap="flat" cmpd="sng">
              <a:solidFill>
                <a:schemeClr val="accent6"/>
              </a:solidFill>
              <a:prstDash val="solid"/>
              <a:round/>
              <a:headEnd type="none" w="med" len="med"/>
              <a:tailEnd type="none" w="med" len="med"/>
            </a:ln>
            <a:effectLst/>
            <a:extLst/>
          </p:spPr>
          <p:txBody>
            <a:bodyPr wrap="square" lIns="599969" tIns="70585" rIns="70585" bIns="70585" anchor="t" anchorCtr="0">
              <a:noAutofit/>
            </a:bodyPr>
            <a:lstStyle/>
            <a:p>
              <a:endParaRPr lang="en-US" sz="1568" dirty="0">
                <a:solidFill>
                  <a:schemeClr val="accent2">
                    <a:lumMod val="60000"/>
                    <a:lumOff val="40000"/>
                  </a:schemeClr>
                </a:solidFill>
              </a:endParaRPr>
            </a:p>
          </p:txBody>
        </p:sp>
        <p:sp>
          <p:nvSpPr>
            <p:cNvPr id="97" name="Freeform 6"/>
            <p:cNvSpPr>
              <a:spLocks/>
            </p:cNvSpPr>
            <p:nvPr>
              <p:custDataLst>
                <p:tags r:id="rId4"/>
              </p:custDataLst>
            </p:nvPr>
          </p:nvSpPr>
          <p:spPr bwMode="auto">
            <a:xfrm>
              <a:off x="7071906" y="2275319"/>
              <a:ext cx="2748005" cy="1338746"/>
            </a:xfrm>
            <a:custGeom>
              <a:avLst/>
              <a:gdLst/>
              <a:ahLst/>
              <a:cxnLst>
                <a:cxn ang="0">
                  <a:pos x="1104" y="376"/>
                </a:cxn>
                <a:cxn ang="0">
                  <a:pos x="904" y="744"/>
                </a:cxn>
                <a:cxn ang="0">
                  <a:pos x="200" y="744"/>
                </a:cxn>
                <a:cxn ang="0">
                  <a:pos x="0" y="376"/>
                </a:cxn>
                <a:cxn ang="0">
                  <a:pos x="200" y="0"/>
                </a:cxn>
                <a:cxn ang="0">
                  <a:pos x="904" y="0"/>
                </a:cxn>
                <a:cxn ang="0">
                  <a:pos x="1104" y="376"/>
                </a:cxn>
              </a:cxnLst>
              <a:rect l="0" t="0" r="r" b="b"/>
              <a:pathLst>
                <a:path w="1104" h="744">
                  <a:moveTo>
                    <a:pt x="1104" y="376"/>
                  </a:moveTo>
                  <a:lnTo>
                    <a:pt x="904" y="744"/>
                  </a:lnTo>
                  <a:lnTo>
                    <a:pt x="200" y="744"/>
                  </a:lnTo>
                  <a:lnTo>
                    <a:pt x="0" y="376"/>
                  </a:lnTo>
                  <a:lnTo>
                    <a:pt x="200" y="0"/>
                  </a:lnTo>
                  <a:lnTo>
                    <a:pt x="904" y="0"/>
                  </a:lnTo>
                  <a:lnTo>
                    <a:pt x="1104" y="376"/>
                  </a:lnTo>
                  <a:close/>
                </a:path>
              </a:pathLst>
            </a:custGeom>
            <a:grpFill/>
            <a:ln w="6350" cap="flat" cmpd="sng">
              <a:solidFill>
                <a:schemeClr val="accent6"/>
              </a:solidFill>
              <a:prstDash val="solid"/>
              <a:round/>
              <a:headEnd type="none" w="med" len="med"/>
              <a:tailEnd type="none" w="med" len="med"/>
            </a:ln>
            <a:effectLst/>
            <a:extLst/>
          </p:spPr>
          <p:txBody>
            <a:bodyPr wrap="square" lIns="599969" tIns="70585" rIns="70585" bIns="70585" anchor="t" anchorCtr="0">
              <a:noAutofit/>
            </a:bodyPr>
            <a:lstStyle/>
            <a:p>
              <a:endParaRPr lang="en-US" sz="1568" dirty="0"/>
            </a:p>
          </p:txBody>
        </p:sp>
        <p:sp>
          <p:nvSpPr>
            <p:cNvPr id="98" name="Freeform 7"/>
            <p:cNvSpPr>
              <a:spLocks/>
            </p:cNvSpPr>
            <p:nvPr>
              <p:custDataLst>
                <p:tags r:id="rId5"/>
              </p:custDataLst>
            </p:nvPr>
          </p:nvSpPr>
          <p:spPr bwMode="auto">
            <a:xfrm>
              <a:off x="2387331" y="3742981"/>
              <a:ext cx="2722779" cy="1354330"/>
            </a:xfrm>
            <a:custGeom>
              <a:avLst/>
              <a:gdLst/>
              <a:ahLst/>
              <a:cxnLst>
                <a:cxn ang="0">
                  <a:pos x="1096" y="376"/>
                </a:cxn>
                <a:cxn ang="0">
                  <a:pos x="896" y="752"/>
                </a:cxn>
                <a:cxn ang="0">
                  <a:pos x="200" y="752"/>
                </a:cxn>
                <a:cxn ang="0">
                  <a:pos x="0" y="376"/>
                </a:cxn>
                <a:cxn ang="0">
                  <a:pos x="200" y="0"/>
                </a:cxn>
                <a:cxn ang="0">
                  <a:pos x="896" y="0"/>
                </a:cxn>
                <a:cxn ang="0">
                  <a:pos x="1096" y="376"/>
                </a:cxn>
              </a:cxnLst>
              <a:rect l="0" t="0" r="r" b="b"/>
              <a:pathLst>
                <a:path w="1096" h="752">
                  <a:moveTo>
                    <a:pt x="1096" y="376"/>
                  </a:moveTo>
                  <a:lnTo>
                    <a:pt x="896" y="752"/>
                  </a:lnTo>
                  <a:lnTo>
                    <a:pt x="200" y="752"/>
                  </a:lnTo>
                  <a:lnTo>
                    <a:pt x="0" y="376"/>
                  </a:lnTo>
                  <a:lnTo>
                    <a:pt x="200" y="0"/>
                  </a:lnTo>
                  <a:lnTo>
                    <a:pt x="896" y="0"/>
                  </a:lnTo>
                  <a:lnTo>
                    <a:pt x="1096" y="376"/>
                  </a:lnTo>
                  <a:close/>
                </a:path>
              </a:pathLst>
            </a:custGeom>
            <a:grpFill/>
            <a:ln w="6350" cap="flat" cmpd="sng">
              <a:solidFill>
                <a:schemeClr val="accent6"/>
              </a:solidFill>
              <a:prstDash val="solid"/>
              <a:round/>
              <a:headEnd type="none" w="med" len="med"/>
              <a:tailEnd type="none" w="med" len="med"/>
            </a:ln>
            <a:effectLst/>
            <a:extLst/>
          </p:spPr>
          <p:txBody>
            <a:bodyPr wrap="square" lIns="599969" tIns="70585" rIns="70585" bIns="70585" anchor="t" anchorCtr="0">
              <a:noAutofit/>
            </a:bodyPr>
            <a:lstStyle/>
            <a:p>
              <a:endParaRPr lang="en-US" sz="1600" dirty="0"/>
            </a:p>
          </p:txBody>
        </p:sp>
        <p:sp>
          <p:nvSpPr>
            <p:cNvPr id="99" name="Freeform 8"/>
            <p:cNvSpPr>
              <a:spLocks/>
            </p:cNvSpPr>
            <p:nvPr>
              <p:custDataLst>
                <p:tags r:id="rId6"/>
              </p:custDataLst>
            </p:nvPr>
          </p:nvSpPr>
          <p:spPr bwMode="auto">
            <a:xfrm>
              <a:off x="2387467" y="2275319"/>
              <a:ext cx="2722779" cy="1338746"/>
            </a:xfrm>
            <a:custGeom>
              <a:avLst/>
              <a:gdLst/>
              <a:ahLst/>
              <a:cxnLst>
                <a:cxn ang="0">
                  <a:pos x="1096" y="376"/>
                </a:cxn>
                <a:cxn ang="0">
                  <a:pos x="896" y="744"/>
                </a:cxn>
                <a:cxn ang="0">
                  <a:pos x="200" y="744"/>
                </a:cxn>
                <a:cxn ang="0">
                  <a:pos x="0" y="376"/>
                </a:cxn>
                <a:cxn ang="0">
                  <a:pos x="200" y="0"/>
                </a:cxn>
                <a:cxn ang="0">
                  <a:pos x="896" y="0"/>
                </a:cxn>
                <a:cxn ang="0">
                  <a:pos x="1096" y="376"/>
                </a:cxn>
              </a:cxnLst>
              <a:rect l="0" t="0" r="r" b="b"/>
              <a:pathLst>
                <a:path w="1096" h="744">
                  <a:moveTo>
                    <a:pt x="1096" y="376"/>
                  </a:moveTo>
                  <a:lnTo>
                    <a:pt x="896" y="744"/>
                  </a:lnTo>
                  <a:lnTo>
                    <a:pt x="200" y="744"/>
                  </a:lnTo>
                  <a:lnTo>
                    <a:pt x="0" y="376"/>
                  </a:lnTo>
                  <a:lnTo>
                    <a:pt x="200" y="0"/>
                  </a:lnTo>
                  <a:lnTo>
                    <a:pt x="896" y="0"/>
                  </a:lnTo>
                  <a:lnTo>
                    <a:pt x="1096" y="376"/>
                  </a:lnTo>
                  <a:close/>
                </a:path>
              </a:pathLst>
            </a:custGeom>
            <a:grpFill/>
            <a:ln w="6350" cap="flat" cmpd="sng">
              <a:solidFill>
                <a:schemeClr val="accent6"/>
              </a:solidFill>
              <a:prstDash val="solid"/>
              <a:round/>
              <a:headEnd type="none" w="med" len="med"/>
              <a:tailEnd type="none" w="med" len="med"/>
            </a:ln>
            <a:effectLst/>
            <a:extLst/>
          </p:spPr>
          <p:txBody>
            <a:bodyPr wrap="square" lIns="599969" tIns="70585" rIns="70585" bIns="70585" anchor="t" anchorCtr="0">
              <a:noAutofit/>
            </a:bodyPr>
            <a:lstStyle/>
            <a:p>
              <a:pPr algn="ctr"/>
              <a:endParaRPr lang="en-US" dirty="0"/>
            </a:p>
          </p:txBody>
        </p:sp>
        <p:sp>
          <p:nvSpPr>
            <p:cNvPr id="100" name="Text Box 13"/>
            <p:cNvSpPr txBox="1">
              <a:spLocks noChangeArrowheads="1"/>
            </p:cNvSpPr>
            <p:nvPr>
              <p:custDataLst>
                <p:tags r:id="rId7"/>
              </p:custDataLst>
            </p:nvPr>
          </p:nvSpPr>
          <p:spPr bwMode="auto">
            <a:xfrm>
              <a:off x="5017990" y="3537809"/>
              <a:ext cx="2147615" cy="288735"/>
            </a:xfrm>
            <a:prstGeom prst="rect">
              <a:avLst/>
            </a:prstGeom>
            <a:grpFill/>
            <a:ln w="9525" algn="ctr">
              <a:noFill/>
              <a:miter lim="800000"/>
              <a:headEnd/>
              <a:tailEnd/>
            </a:ln>
            <a:extLst/>
          </p:spPr>
          <p:txBody>
            <a:bodyPr lIns="0" tIns="45880" rIns="0" bIns="45880">
              <a:spAutoFit/>
            </a:bodyPr>
            <a:lstStyle/>
            <a:p>
              <a:pPr algn="ctr" fontAlgn="base">
                <a:spcBef>
                  <a:spcPct val="40000"/>
                </a:spcBef>
                <a:spcAft>
                  <a:spcPct val="0"/>
                </a:spcAft>
                <a:buClr>
                  <a:srgbClr val="215283"/>
                </a:buClr>
                <a:buSzPct val="85000"/>
                <a:buFont typeface="Wingdings" pitchFamily="2" charset="2"/>
                <a:buNone/>
              </a:pPr>
              <a:r>
                <a:rPr lang="en-US" sz="1274" dirty="0">
                  <a:solidFill>
                    <a:schemeClr val="lt1"/>
                  </a:solidFill>
                </a:rPr>
                <a:t>Text </a:t>
              </a:r>
            </a:p>
          </p:txBody>
        </p:sp>
        <p:sp>
          <p:nvSpPr>
            <p:cNvPr id="101" name="Freeform 4"/>
            <p:cNvSpPr>
              <a:spLocks/>
            </p:cNvSpPr>
            <p:nvPr>
              <p:custDataLst>
                <p:tags r:id="rId8"/>
              </p:custDataLst>
            </p:nvPr>
          </p:nvSpPr>
          <p:spPr bwMode="auto">
            <a:xfrm>
              <a:off x="4718638" y="2992858"/>
              <a:ext cx="2727823" cy="1354330"/>
            </a:xfrm>
            <a:custGeom>
              <a:avLst/>
              <a:gdLst/>
              <a:ahLst/>
              <a:cxnLst>
                <a:cxn ang="0">
                  <a:pos x="1096" y="376"/>
                </a:cxn>
                <a:cxn ang="0">
                  <a:pos x="896" y="752"/>
                </a:cxn>
                <a:cxn ang="0">
                  <a:pos x="200" y="752"/>
                </a:cxn>
                <a:cxn ang="0">
                  <a:pos x="0" y="376"/>
                </a:cxn>
                <a:cxn ang="0">
                  <a:pos x="200" y="0"/>
                </a:cxn>
                <a:cxn ang="0">
                  <a:pos x="896" y="0"/>
                </a:cxn>
                <a:cxn ang="0">
                  <a:pos x="1096" y="376"/>
                </a:cxn>
              </a:cxnLst>
              <a:rect l="0" t="0" r="r" b="b"/>
              <a:pathLst>
                <a:path w="1096" h="752">
                  <a:moveTo>
                    <a:pt x="1096" y="376"/>
                  </a:moveTo>
                  <a:lnTo>
                    <a:pt x="896" y="752"/>
                  </a:lnTo>
                  <a:lnTo>
                    <a:pt x="200" y="752"/>
                  </a:lnTo>
                  <a:lnTo>
                    <a:pt x="0" y="376"/>
                  </a:lnTo>
                  <a:lnTo>
                    <a:pt x="200" y="0"/>
                  </a:lnTo>
                  <a:lnTo>
                    <a:pt x="896" y="0"/>
                  </a:lnTo>
                  <a:lnTo>
                    <a:pt x="1096" y="376"/>
                  </a:lnTo>
                  <a:close/>
                </a:path>
              </a:pathLst>
            </a:custGeom>
            <a:grpFill/>
            <a:ln w="6350" cap="flat" cmpd="sng">
              <a:solidFill>
                <a:schemeClr val="accent6"/>
              </a:solidFill>
              <a:prstDash val="solid"/>
              <a:round/>
              <a:headEnd type="none" w="med" len="med"/>
              <a:tailEnd type="none" w="med" len="med"/>
            </a:ln>
            <a:effectLst/>
          </p:spPr>
          <p:txBody>
            <a:bodyPr wrap="none" anchor="ctr"/>
            <a:lstStyle/>
            <a:p>
              <a:pPr algn="ctr" fontAlgn="base">
                <a:spcBef>
                  <a:spcPct val="40000"/>
                </a:spcBef>
                <a:spcAft>
                  <a:spcPct val="0"/>
                </a:spcAft>
                <a:buClr>
                  <a:srgbClr val="215283"/>
                </a:buClr>
                <a:buSzPct val="85000"/>
                <a:buFont typeface="Wingdings" pitchFamily="2" charset="2"/>
                <a:buNone/>
                <a:defRPr/>
              </a:pPr>
              <a:r>
                <a:rPr lang="en-US" sz="2800" dirty="0">
                  <a:solidFill>
                    <a:schemeClr val="bg1"/>
                  </a:solidFill>
                  <a:cs typeface="Segoe UI" panose="020B0502040204020203" pitchFamily="34" charset="0"/>
                </a:rPr>
                <a:t>Redundancy</a:t>
              </a:r>
            </a:p>
          </p:txBody>
        </p:sp>
        <p:sp>
          <p:nvSpPr>
            <p:cNvPr id="102" name="Textfeld 101"/>
            <p:cNvSpPr txBox="1"/>
            <p:nvPr/>
          </p:nvSpPr>
          <p:spPr>
            <a:xfrm>
              <a:off x="2763490" y="2308281"/>
              <a:ext cx="1502924" cy="1102610"/>
            </a:xfrm>
            <a:prstGeom prst="rect">
              <a:avLst/>
            </a:prstGeom>
            <a:noFill/>
          </p:spPr>
          <p:txBody>
            <a:bodyPr wrap="square" rtlCol="0">
              <a:spAutoFit/>
            </a:bodyPr>
            <a:lstStyle/>
            <a:p>
              <a:r>
                <a:rPr lang="en-US" sz="1600" dirty="0">
                  <a:solidFill>
                    <a:schemeClr val="bg1"/>
                  </a:solidFill>
                </a:rPr>
                <a:t>Storage redundancy options</a:t>
              </a:r>
            </a:p>
            <a:p>
              <a:endParaRPr lang="en-US" dirty="0">
                <a:solidFill>
                  <a:schemeClr val="bg1"/>
                </a:solidFill>
              </a:endParaRPr>
            </a:p>
          </p:txBody>
        </p:sp>
        <p:sp>
          <p:nvSpPr>
            <p:cNvPr id="105" name="Textfeld 104"/>
            <p:cNvSpPr txBox="1"/>
            <p:nvPr/>
          </p:nvSpPr>
          <p:spPr>
            <a:xfrm>
              <a:off x="2782496" y="3742981"/>
              <a:ext cx="1662833" cy="1102610"/>
            </a:xfrm>
            <a:prstGeom prst="rect">
              <a:avLst/>
            </a:prstGeom>
            <a:noFill/>
          </p:spPr>
          <p:txBody>
            <a:bodyPr wrap="square" rtlCol="0">
              <a:spAutoFit/>
            </a:bodyPr>
            <a:lstStyle/>
            <a:p>
              <a:r>
                <a:rPr lang="en-US" sz="1600" dirty="0">
                  <a:solidFill>
                    <a:schemeClr val="bg1"/>
                  </a:solidFill>
                </a:rPr>
                <a:t>Failover with a traffic manager/ load balancer</a:t>
              </a:r>
            </a:p>
            <a:p>
              <a:endParaRPr lang="en-US" dirty="0">
                <a:solidFill>
                  <a:schemeClr val="bg1"/>
                </a:solidFill>
              </a:endParaRPr>
            </a:p>
          </p:txBody>
        </p:sp>
        <p:sp>
          <p:nvSpPr>
            <p:cNvPr id="123" name="Textfeld 122"/>
            <p:cNvSpPr txBox="1"/>
            <p:nvPr/>
          </p:nvSpPr>
          <p:spPr>
            <a:xfrm>
              <a:off x="7561723" y="2303218"/>
              <a:ext cx="1575989" cy="1077218"/>
            </a:xfrm>
            <a:prstGeom prst="rect">
              <a:avLst/>
            </a:prstGeom>
            <a:noFill/>
          </p:spPr>
          <p:txBody>
            <a:bodyPr wrap="square" rtlCol="0">
              <a:spAutoFit/>
            </a:bodyPr>
            <a:lstStyle/>
            <a:p>
              <a:r>
                <a:rPr lang="en-US" sz="1600" dirty="0">
                  <a:solidFill>
                    <a:schemeClr val="bg1"/>
                  </a:solidFill>
                </a:rPr>
                <a:t>Caching with high availability options</a:t>
              </a:r>
            </a:p>
            <a:p>
              <a:endParaRPr lang="en-US" sz="1600" dirty="0">
                <a:solidFill>
                  <a:schemeClr val="bg1"/>
                </a:solidFill>
              </a:endParaRPr>
            </a:p>
          </p:txBody>
        </p:sp>
        <p:sp>
          <p:nvSpPr>
            <p:cNvPr id="124" name="Textfeld 123"/>
            <p:cNvSpPr txBox="1"/>
            <p:nvPr/>
          </p:nvSpPr>
          <p:spPr>
            <a:xfrm>
              <a:off x="5299677" y="1611096"/>
              <a:ext cx="1680630" cy="584775"/>
            </a:xfrm>
            <a:prstGeom prst="rect">
              <a:avLst/>
            </a:prstGeom>
            <a:noFill/>
          </p:spPr>
          <p:txBody>
            <a:bodyPr wrap="square" rtlCol="0">
              <a:spAutoFit/>
            </a:bodyPr>
            <a:lstStyle/>
            <a:p>
              <a:r>
                <a:rPr lang="en-US" sz="1600" dirty="0">
                  <a:solidFill>
                    <a:schemeClr val="bg1"/>
                  </a:solidFill>
                </a:rPr>
                <a:t>Geo-replication</a:t>
              </a:r>
            </a:p>
            <a:p>
              <a:endParaRPr lang="en-US" sz="1600" dirty="0">
                <a:solidFill>
                  <a:schemeClr val="bg1"/>
                </a:solidFill>
              </a:endParaRPr>
            </a:p>
          </p:txBody>
        </p:sp>
        <p:sp>
          <p:nvSpPr>
            <p:cNvPr id="125" name="Textfeld 124"/>
            <p:cNvSpPr txBox="1"/>
            <p:nvPr/>
          </p:nvSpPr>
          <p:spPr>
            <a:xfrm>
              <a:off x="5124676" y="4473932"/>
              <a:ext cx="2023810" cy="1323439"/>
            </a:xfrm>
            <a:prstGeom prst="rect">
              <a:avLst/>
            </a:prstGeom>
            <a:noFill/>
          </p:spPr>
          <p:txBody>
            <a:bodyPr wrap="square" rtlCol="0">
              <a:spAutoFit/>
            </a:bodyPr>
            <a:lstStyle/>
            <a:p>
              <a:r>
                <a:rPr lang="en-US" sz="1600" dirty="0">
                  <a:solidFill>
                    <a:schemeClr val="bg1"/>
                  </a:solidFill>
                </a:rPr>
                <a:t>Built-in redundancy</a:t>
              </a:r>
            </a:p>
            <a:p>
              <a:r>
                <a:rPr lang="en-US" sz="1600" dirty="0">
                  <a:solidFill>
                    <a:schemeClr val="bg1"/>
                  </a:solidFill>
                </a:rPr>
                <a:t>in virtual network</a:t>
              </a:r>
            </a:p>
            <a:p>
              <a:r>
                <a:rPr lang="en-US" sz="1600" dirty="0">
                  <a:solidFill>
                    <a:schemeClr val="bg1"/>
                  </a:solidFill>
                </a:rPr>
                <a:t>gateways for some</a:t>
              </a:r>
            </a:p>
            <a:p>
              <a:r>
                <a:rPr lang="en-US" sz="1600" dirty="0">
                  <a:solidFill>
                    <a:schemeClr val="bg1"/>
                  </a:solidFill>
                </a:rPr>
                <a:t>providers</a:t>
              </a:r>
            </a:p>
            <a:p>
              <a:endParaRPr lang="en-US" sz="1600" dirty="0">
                <a:solidFill>
                  <a:schemeClr val="bg1"/>
                </a:solidFill>
              </a:endParaRPr>
            </a:p>
          </p:txBody>
        </p:sp>
        <p:sp>
          <p:nvSpPr>
            <p:cNvPr id="122" name="Textfeld 121"/>
            <p:cNvSpPr txBox="1"/>
            <p:nvPr/>
          </p:nvSpPr>
          <p:spPr>
            <a:xfrm>
              <a:off x="7532556" y="3750625"/>
              <a:ext cx="1875566" cy="1102610"/>
            </a:xfrm>
            <a:prstGeom prst="rect">
              <a:avLst/>
            </a:prstGeom>
            <a:noFill/>
          </p:spPr>
          <p:txBody>
            <a:bodyPr wrap="square" rtlCol="0">
              <a:spAutoFit/>
            </a:bodyPr>
            <a:lstStyle/>
            <a:p>
              <a:r>
                <a:rPr lang="en-US" sz="1600" dirty="0">
                  <a:solidFill>
                    <a:schemeClr val="bg1"/>
                  </a:solidFill>
                </a:rPr>
                <a:t>Load-balanced </a:t>
              </a:r>
            </a:p>
            <a:p>
              <a:r>
                <a:rPr lang="en-US" sz="1600" dirty="0">
                  <a:solidFill>
                    <a:schemeClr val="bg1"/>
                  </a:solidFill>
                </a:rPr>
                <a:t>services and virtual machines</a:t>
              </a:r>
            </a:p>
            <a:p>
              <a:endParaRPr lang="en-US" dirty="0">
                <a:solidFill>
                  <a:schemeClr val="bg1"/>
                </a:solidFill>
              </a:endParaRPr>
            </a:p>
          </p:txBody>
        </p:sp>
      </p:grpSp>
      <p:pic>
        <p:nvPicPr>
          <p:cNvPr id="9" name="Grafik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47568" y="2393730"/>
            <a:ext cx="896865" cy="479193"/>
          </a:xfrm>
          <a:prstGeom prst="rect">
            <a:avLst/>
          </a:prstGeom>
        </p:spPr>
      </p:pic>
      <p:pic>
        <p:nvPicPr>
          <p:cNvPr id="12" name="Grafik 11"/>
          <p:cNvPicPr>
            <a:picLocks noChangeAspect="1"/>
          </p:cNvPicPr>
          <p:nvPr/>
        </p:nvPicPr>
        <p:blipFill>
          <a:blip r:embed="rId11"/>
          <a:stretch>
            <a:fillRect/>
          </a:stretch>
        </p:blipFill>
        <p:spPr>
          <a:xfrm>
            <a:off x="8771698" y="3195307"/>
            <a:ext cx="407336" cy="407336"/>
          </a:xfrm>
          <a:prstGeom prst="rect">
            <a:avLst/>
          </a:prstGeom>
        </p:spPr>
      </p:pic>
      <p:pic>
        <p:nvPicPr>
          <p:cNvPr id="13" name="Grafik 12"/>
          <p:cNvPicPr>
            <a:picLocks noChangeAspect="1"/>
          </p:cNvPicPr>
          <p:nvPr/>
        </p:nvPicPr>
        <p:blipFill>
          <a:blip r:embed="rId12"/>
          <a:stretch>
            <a:fillRect/>
          </a:stretch>
        </p:blipFill>
        <p:spPr>
          <a:xfrm>
            <a:off x="4139598" y="3137345"/>
            <a:ext cx="504609" cy="504609"/>
          </a:xfrm>
          <a:prstGeom prst="rect">
            <a:avLst/>
          </a:prstGeom>
        </p:spPr>
      </p:pic>
      <p:pic>
        <p:nvPicPr>
          <p:cNvPr id="14" name="Grafik 13"/>
          <p:cNvPicPr>
            <a:picLocks noChangeAspect="1"/>
          </p:cNvPicPr>
          <p:nvPr/>
        </p:nvPicPr>
        <p:blipFill>
          <a:blip r:embed="rId13"/>
          <a:stretch>
            <a:fillRect/>
          </a:stretch>
        </p:blipFill>
        <p:spPr>
          <a:xfrm>
            <a:off x="8816417" y="4822578"/>
            <a:ext cx="317898" cy="317898"/>
          </a:xfrm>
          <a:prstGeom prst="rect">
            <a:avLst/>
          </a:prstGeom>
        </p:spPr>
      </p:pic>
      <p:pic>
        <p:nvPicPr>
          <p:cNvPr id="16" name="Grafik 15"/>
          <p:cNvPicPr>
            <a:picLocks noChangeAspect="1"/>
          </p:cNvPicPr>
          <p:nvPr/>
        </p:nvPicPr>
        <p:blipFill>
          <a:blip r:embed="rId14"/>
          <a:stretch>
            <a:fillRect/>
          </a:stretch>
        </p:blipFill>
        <p:spPr>
          <a:xfrm>
            <a:off x="6440349" y="5488306"/>
            <a:ext cx="360568" cy="360568"/>
          </a:xfrm>
          <a:prstGeom prst="rect">
            <a:avLst/>
          </a:prstGeom>
        </p:spPr>
      </p:pic>
      <p:pic>
        <p:nvPicPr>
          <p:cNvPr id="17" name="Grafik 16"/>
          <p:cNvPicPr>
            <a:picLocks noChangeAspect="1"/>
          </p:cNvPicPr>
          <p:nvPr/>
        </p:nvPicPr>
        <p:blipFill>
          <a:blip r:embed="rId15"/>
          <a:stretch>
            <a:fillRect/>
          </a:stretch>
        </p:blipFill>
        <p:spPr>
          <a:xfrm>
            <a:off x="4116393" y="4616484"/>
            <a:ext cx="551018" cy="551018"/>
          </a:xfrm>
          <a:prstGeom prst="rect">
            <a:avLst/>
          </a:prstGeom>
        </p:spPr>
      </p:pic>
    </p:spTree>
    <p:extLst>
      <p:ext uri="{BB962C8B-B14F-4D97-AF65-F5344CB8AC3E}">
        <p14:creationId xmlns:p14="http://schemas.microsoft.com/office/powerpoint/2010/main" val="3632597692"/>
      </p:ext>
    </p:extLst>
  </p:cSld>
  <p:clrMapOvr>
    <a:masterClrMapping/>
  </p:clrMapOvr>
  <p:transition>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Resiliency in the Cloud</a:t>
            </a:r>
          </a:p>
        </p:txBody>
      </p:sp>
      <p:sp>
        <p:nvSpPr>
          <p:cNvPr id="3" name="Content Placeholder 2"/>
          <p:cNvSpPr>
            <a:spLocks noGrp="1"/>
          </p:cNvSpPr>
          <p:nvPr>
            <p:ph type="body" sz="quarter" idx="12"/>
          </p:nvPr>
        </p:nvSpPr>
        <p:spPr>
          <a:prstGeom prst="rect">
            <a:avLst/>
          </a:prstGeom>
          <a:ln>
            <a:noFill/>
          </a:ln>
        </p:spPr>
        <p:txBody>
          <a:bodyPr>
            <a:noAutofit/>
          </a:bodyPr>
          <a:lstStyle/>
          <a:p>
            <a:pPr marL="0" indent="0">
              <a:buNone/>
            </a:pPr>
            <a:r>
              <a:rPr lang="en-US" dirty="0"/>
              <a:t>Source: Microsoft</a:t>
            </a:r>
          </a:p>
        </p:txBody>
      </p:sp>
      <p:sp>
        <p:nvSpPr>
          <p:cNvPr id="4" name="Bildplatzhalter 3"/>
          <p:cNvSpPr>
            <a:spLocks noGrp="1"/>
          </p:cNvSpPr>
          <p:nvPr>
            <p:ph type="pic" sz="quarter" idx="13"/>
          </p:nvPr>
        </p:nvSpPr>
        <p:spPr/>
      </p:sp>
      <p:sp>
        <p:nvSpPr>
          <p:cNvPr id="7" name="Rechteck 6"/>
          <p:cNvSpPr/>
          <p:nvPr/>
        </p:nvSpPr>
        <p:spPr>
          <a:xfrm>
            <a:off x="539771" y="1730337"/>
            <a:ext cx="4899425" cy="412413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0" tIns="360000" rIns="144000" rtlCol="0" anchor="t"/>
          <a:lstStyle/>
          <a:p>
            <a:pPr marL="108000" indent="-144000">
              <a:spcBef>
                <a:spcPts val="600"/>
              </a:spcBef>
              <a:spcAft>
                <a:spcPts val="600"/>
              </a:spcAft>
              <a:buClr>
                <a:srgbClr val="000000"/>
              </a:buClr>
              <a:buFont typeface="Arial" panose="020B0604020202020204" pitchFamily="34" charset="0"/>
              <a:buChar char="•"/>
            </a:pPr>
            <a:r>
              <a:rPr lang="en-US" dirty="0">
                <a:solidFill>
                  <a:schemeClr val="tx1"/>
                </a:solidFill>
              </a:rPr>
              <a:t>Auto recovery – Service Healing </a:t>
            </a:r>
            <a:br>
              <a:rPr lang="en-US" dirty="0">
                <a:solidFill>
                  <a:schemeClr val="tx1"/>
                </a:solidFill>
              </a:rPr>
            </a:br>
            <a:endParaRPr lang="en-US" dirty="0">
              <a:solidFill>
                <a:schemeClr val="tx1"/>
              </a:solidFill>
            </a:endParaRPr>
          </a:p>
          <a:p>
            <a:pPr marL="108000" indent="-144000">
              <a:spcBef>
                <a:spcPts val="600"/>
              </a:spcBef>
              <a:spcAft>
                <a:spcPts val="600"/>
              </a:spcAft>
              <a:buClr>
                <a:srgbClr val="000000"/>
              </a:buClr>
              <a:buFont typeface="Arial" panose="020B0604020202020204" pitchFamily="34" charset="0"/>
              <a:buChar char="•"/>
            </a:pPr>
            <a:r>
              <a:rPr lang="en-US" dirty="0">
                <a:solidFill>
                  <a:schemeClr val="tx1"/>
                </a:solidFill>
              </a:rPr>
              <a:t>Fault domain – prevent single point of failure</a:t>
            </a:r>
            <a:br>
              <a:rPr lang="en-US" dirty="0">
                <a:solidFill>
                  <a:schemeClr val="tx1"/>
                </a:solidFill>
              </a:rPr>
            </a:br>
            <a:endParaRPr lang="en-US" dirty="0">
              <a:solidFill>
                <a:schemeClr val="tx1"/>
              </a:solidFill>
            </a:endParaRPr>
          </a:p>
          <a:p>
            <a:pPr marL="108000" indent="-144000">
              <a:spcBef>
                <a:spcPts val="600"/>
              </a:spcBef>
              <a:spcAft>
                <a:spcPts val="600"/>
              </a:spcAft>
              <a:buClr>
                <a:srgbClr val="000000"/>
              </a:buClr>
              <a:buFont typeface="Arial" panose="020B0604020202020204" pitchFamily="34" charset="0"/>
              <a:buChar char="•"/>
            </a:pPr>
            <a:r>
              <a:rPr lang="en-US" dirty="0">
                <a:solidFill>
                  <a:schemeClr val="tx1"/>
                </a:solidFill>
              </a:rPr>
              <a:t>Virtual </a:t>
            </a:r>
            <a:r>
              <a:rPr lang="en-US" altLang="zh-CN" dirty="0">
                <a:solidFill>
                  <a:schemeClr val="tx1"/>
                </a:solidFill>
              </a:rPr>
              <a:t>machine availability set – fault domain and rolling host updates</a:t>
            </a:r>
          </a:p>
        </p:txBody>
      </p:sp>
      <p:sp>
        <p:nvSpPr>
          <p:cNvPr id="6" name="Rechteck 5"/>
          <p:cNvSpPr/>
          <p:nvPr/>
        </p:nvSpPr>
        <p:spPr>
          <a:xfrm>
            <a:off x="6752805" y="1730337"/>
            <a:ext cx="4899425" cy="412413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0" tIns="360000" rIns="720000" rtlCol="0" anchor="t"/>
          <a:lstStyle/>
          <a:p>
            <a:pPr marL="108000" indent="-144000">
              <a:spcBef>
                <a:spcPts val="600"/>
              </a:spcBef>
              <a:spcAft>
                <a:spcPts val="600"/>
              </a:spcAft>
              <a:buClr>
                <a:srgbClr val="000000"/>
              </a:buClr>
              <a:buFont typeface="Arial" panose="020B0604020202020204" pitchFamily="34" charset="0"/>
              <a:buChar char="•"/>
            </a:pPr>
            <a:r>
              <a:rPr lang="en-US" dirty="0">
                <a:solidFill>
                  <a:schemeClr val="tx1"/>
                </a:solidFill>
              </a:rPr>
              <a:t>Upgrade domain – service availability during upgrade</a:t>
            </a:r>
            <a:br>
              <a:rPr lang="en-US" dirty="0">
                <a:solidFill>
                  <a:schemeClr val="tx1"/>
                </a:solidFill>
              </a:rPr>
            </a:br>
            <a:endParaRPr lang="en-US" dirty="0">
              <a:solidFill>
                <a:schemeClr val="tx1"/>
              </a:solidFill>
            </a:endParaRPr>
          </a:p>
          <a:p>
            <a:pPr marL="108000" indent="-144000">
              <a:spcBef>
                <a:spcPts val="600"/>
              </a:spcBef>
              <a:spcAft>
                <a:spcPts val="600"/>
              </a:spcAft>
              <a:buClr>
                <a:srgbClr val="000000"/>
              </a:buClr>
              <a:buFont typeface="Arial" panose="020B0604020202020204" pitchFamily="34" charset="0"/>
              <a:buChar char="•"/>
            </a:pPr>
            <a:r>
              <a:rPr lang="en-US" dirty="0">
                <a:solidFill>
                  <a:schemeClr val="tx1"/>
                </a:solidFill>
              </a:rPr>
              <a:t>Deployment slots and VIP swap </a:t>
            </a:r>
            <a:br>
              <a:rPr lang="en-US" dirty="0">
                <a:solidFill>
                  <a:schemeClr val="tx1"/>
                </a:solidFill>
              </a:rPr>
            </a:br>
            <a:endParaRPr lang="en-US" dirty="0">
              <a:solidFill>
                <a:schemeClr val="tx1"/>
              </a:solidFill>
            </a:endParaRPr>
          </a:p>
          <a:p>
            <a:pPr marL="108000" indent="-144000">
              <a:spcBef>
                <a:spcPts val="600"/>
              </a:spcBef>
              <a:spcAft>
                <a:spcPts val="600"/>
              </a:spcAft>
              <a:buClr>
                <a:srgbClr val="000000"/>
              </a:buClr>
              <a:buFont typeface="Arial" panose="020B0604020202020204" pitchFamily="34" charset="0"/>
              <a:buChar char="•"/>
            </a:pPr>
            <a:r>
              <a:rPr lang="en-US" dirty="0">
                <a:solidFill>
                  <a:schemeClr val="tx1"/>
                </a:solidFill>
              </a:rPr>
              <a:t>Emulator, </a:t>
            </a:r>
            <a:r>
              <a:rPr lang="en-US" dirty="0" err="1">
                <a:solidFill>
                  <a:schemeClr val="tx1"/>
                </a:solidFill>
              </a:rPr>
              <a:t>IntelliTrace</a:t>
            </a:r>
            <a:r>
              <a:rPr lang="en-US" dirty="0">
                <a:solidFill>
                  <a:schemeClr val="tx1"/>
                </a:solidFill>
              </a:rPr>
              <a:t>, and enhanced diagnostics</a:t>
            </a:r>
            <a:br>
              <a:rPr lang="en-US" dirty="0">
                <a:solidFill>
                  <a:schemeClr val="tx1"/>
                </a:solidFill>
              </a:rPr>
            </a:br>
            <a:endParaRPr lang="en-US" dirty="0">
              <a:solidFill>
                <a:schemeClr val="tx1"/>
              </a:solidFill>
            </a:endParaRPr>
          </a:p>
          <a:p>
            <a:pPr marL="108000" indent="-144000">
              <a:spcBef>
                <a:spcPts val="600"/>
              </a:spcBef>
              <a:spcAft>
                <a:spcPts val="600"/>
              </a:spcAft>
              <a:buClr>
                <a:srgbClr val="000000"/>
              </a:buClr>
              <a:buFont typeface="Arial" panose="020B0604020202020204" pitchFamily="34" charset="0"/>
              <a:buChar char="•"/>
            </a:pPr>
            <a:r>
              <a:rPr lang="en-US" altLang="zh-CN" dirty="0">
                <a:solidFill>
                  <a:schemeClr val="tx1"/>
                </a:solidFill>
              </a:rPr>
              <a:t>Telemetry </a:t>
            </a:r>
            <a:r>
              <a:rPr lang="en-US" dirty="0">
                <a:solidFill>
                  <a:schemeClr val="tx1"/>
                </a:solidFill>
              </a:rPr>
              <a:t>–</a:t>
            </a:r>
            <a:r>
              <a:rPr lang="en-US" altLang="zh-CN" dirty="0">
                <a:solidFill>
                  <a:schemeClr val="tx1"/>
                </a:solidFill>
              </a:rPr>
              <a:t> native and third-party support</a:t>
            </a:r>
          </a:p>
        </p:txBody>
      </p:sp>
      <p:pic>
        <p:nvPicPr>
          <p:cNvPr id="14" name="Grafik 13" descr="Bildschirmausschnitt"/>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9963" y="2804725"/>
            <a:ext cx="724651" cy="731270"/>
          </a:xfrm>
          <a:prstGeom prst="rect">
            <a:avLst/>
          </a:prstGeom>
        </p:spPr>
      </p:pic>
      <p:grpSp>
        <p:nvGrpSpPr>
          <p:cNvPr id="18" name="Gruppieren 17"/>
          <p:cNvGrpSpPr/>
          <p:nvPr/>
        </p:nvGrpSpPr>
        <p:grpSpPr>
          <a:xfrm>
            <a:off x="739472" y="1884622"/>
            <a:ext cx="585633" cy="711662"/>
            <a:chOff x="563053" y="2209795"/>
            <a:chExt cx="585633" cy="711662"/>
          </a:xfrm>
        </p:grpSpPr>
        <p:pic>
          <p:nvPicPr>
            <p:cNvPr id="9" name="Grafik 8" descr="Bildschirmausschnitt"/>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6927" y="2209795"/>
              <a:ext cx="391759" cy="398515"/>
            </a:xfrm>
            <a:prstGeom prst="rect">
              <a:avLst/>
            </a:prstGeom>
          </p:spPr>
        </p:pic>
        <p:pic>
          <p:nvPicPr>
            <p:cNvPr id="11" name="Grafik 10" descr="Bildschirmausschnitt"/>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6926" y="2625538"/>
              <a:ext cx="290903" cy="295919"/>
            </a:xfrm>
            <a:prstGeom prst="rect">
              <a:avLst/>
            </a:prstGeom>
          </p:spPr>
        </p:pic>
        <p:pic>
          <p:nvPicPr>
            <p:cNvPr id="30" name="Grafik 29" descr="Bildschirmausschnitt"/>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3053" y="2423367"/>
              <a:ext cx="314128" cy="319545"/>
            </a:xfrm>
            <a:prstGeom prst="rect">
              <a:avLst/>
            </a:prstGeom>
          </p:spPr>
        </p:pic>
      </p:grpSp>
      <p:pic>
        <p:nvPicPr>
          <p:cNvPr id="15" name="Grafik 14"/>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9268" y="3832098"/>
            <a:ext cx="726041" cy="620737"/>
          </a:xfrm>
          <a:prstGeom prst="rect">
            <a:avLst/>
          </a:prstGeom>
        </p:spPr>
      </p:pic>
      <p:pic>
        <p:nvPicPr>
          <p:cNvPr id="10" name="Grafik 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69652" y="2744536"/>
            <a:ext cx="2252696" cy="2095740"/>
          </a:xfrm>
          <a:prstGeom prst="rect">
            <a:avLst/>
          </a:prstGeom>
        </p:spPr>
      </p:pic>
      <p:pic>
        <p:nvPicPr>
          <p:cNvPr id="12" name="Grafik 11"/>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889937" y="1989082"/>
            <a:ext cx="746521" cy="746521"/>
          </a:xfrm>
          <a:prstGeom prst="rect">
            <a:avLst/>
          </a:prstGeom>
        </p:spPr>
      </p:pic>
      <p:pic>
        <p:nvPicPr>
          <p:cNvPr id="13" name="Grafik 1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880776" y="4619488"/>
            <a:ext cx="764842" cy="764842"/>
          </a:xfrm>
          <a:prstGeom prst="rect">
            <a:avLst/>
          </a:prstGeom>
        </p:spPr>
      </p:pic>
      <p:pic>
        <p:nvPicPr>
          <p:cNvPr id="16" name="Grafik 15"/>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02979" y="2932097"/>
            <a:ext cx="720436" cy="720436"/>
          </a:xfrm>
          <a:prstGeom prst="rect">
            <a:avLst/>
          </a:prstGeom>
        </p:spPr>
      </p:pic>
      <p:pic>
        <p:nvPicPr>
          <p:cNvPr id="17" name="Grafik 16"/>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76214" y="3849027"/>
            <a:ext cx="573967" cy="573967"/>
          </a:xfrm>
          <a:prstGeom prst="rect">
            <a:avLst/>
          </a:prstGeom>
        </p:spPr>
      </p:pic>
    </p:spTree>
    <p:extLst>
      <p:ext uri="{BB962C8B-B14F-4D97-AF65-F5344CB8AC3E}">
        <p14:creationId xmlns:p14="http://schemas.microsoft.com/office/powerpoint/2010/main" val="2255982965"/>
      </p:ext>
    </p:extLst>
  </p:cSld>
  <p:clrMapOvr>
    <a:masterClrMapping/>
  </p:clrMapOvr>
  <p:transition>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Making </a:t>
            </a:r>
            <a:r>
              <a:rPr lang="en-US" dirty="0"/>
              <a:t>A</a:t>
            </a:r>
            <a:r>
              <a:rPr lang="en-US" dirty="0">
                <a:solidFill>
                  <a:schemeClr val="bg1"/>
                </a:solidFill>
              </a:rPr>
              <a:t>pplications Failsafe</a:t>
            </a:r>
          </a:p>
        </p:txBody>
      </p:sp>
      <p:sp>
        <p:nvSpPr>
          <p:cNvPr id="15" name="Textplatzhalter 14"/>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34" name="Parallelogramm 33"/>
          <p:cNvSpPr/>
          <p:nvPr/>
        </p:nvSpPr>
        <p:spPr>
          <a:xfrm>
            <a:off x="6088787" y="4558868"/>
            <a:ext cx="5760000" cy="1015586"/>
          </a:xfrm>
          <a:prstGeom prst="parallelogram">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Eliminate human factors</a:t>
            </a:r>
          </a:p>
        </p:txBody>
      </p:sp>
      <p:sp>
        <p:nvSpPr>
          <p:cNvPr id="35" name="Parallelogramm 34"/>
          <p:cNvSpPr/>
          <p:nvPr/>
        </p:nvSpPr>
        <p:spPr>
          <a:xfrm>
            <a:off x="6088787" y="3339238"/>
            <a:ext cx="5760000" cy="1015586"/>
          </a:xfrm>
          <a:prstGeom prst="parallelogram">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Graceful degradation</a:t>
            </a:r>
          </a:p>
        </p:txBody>
      </p:sp>
      <p:sp>
        <p:nvSpPr>
          <p:cNvPr id="36" name="Parallelogramm 35"/>
          <p:cNvSpPr/>
          <p:nvPr/>
        </p:nvSpPr>
        <p:spPr>
          <a:xfrm>
            <a:off x="6088787" y="2119608"/>
            <a:ext cx="5760000" cy="1015586"/>
          </a:xfrm>
          <a:prstGeom prst="parallelogram">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Transient errors</a:t>
            </a:r>
          </a:p>
        </p:txBody>
      </p:sp>
      <p:sp>
        <p:nvSpPr>
          <p:cNvPr id="33" name="Parallelogramm 32"/>
          <p:cNvSpPr/>
          <p:nvPr/>
        </p:nvSpPr>
        <p:spPr>
          <a:xfrm>
            <a:off x="343213" y="4574643"/>
            <a:ext cx="5760000" cy="1015586"/>
          </a:xfrm>
          <a:prstGeom prst="parallelogram">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Failure mode analysis</a:t>
            </a:r>
          </a:p>
        </p:txBody>
      </p:sp>
      <p:sp>
        <p:nvSpPr>
          <p:cNvPr id="30" name="Parallelogramm 29"/>
          <p:cNvSpPr/>
          <p:nvPr/>
        </p:nvSpPr>
        <p:spPr>
          <a:xfrm>
            <a:off x="343213" y="3355117"/>
            <a:ext cx="5760000" cy="1015586"/>
          </a:xfrm>
          <a:prstGeom prst="parallelogram">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Avoid single point failure</a:t>
            </a:r>
          </a:p>
        </p:txBody>
      </p:sp>
      <p:sp>
        <p:nvSpPr>
          <p:cNvPr id="9" name="Parallelogramm 8"/>
          <p:cNvSpPr/>
          <p:nvPr/>
        </p:nvSpPr>
        <p:spPr>
          <a:xfrm>
            <a:off x="343213" y="2135591"/>
            <a:ext cx="5760000" cy="1015586"/>
          </a:xfrm>
          <a:prstGeom prst="parallelogram">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Take advantage of cloud platform </a:t>
            </a:r>
            <a:br>
              <a:rPr lang="en-US" dirty="0"/>
            </a:br>
            <a:r>
              <a:rPr lang="en-US" dirty="0">
                <a:solidFill>
                  <a:schemeClr val="tx1"/>
                </a:solidFill>
              </a:rPr>
              <a:t>features</a:t>
            </a:r>
          </a:p>
        </p:txBody>
      </p:sp>
      <p:pic>
        <p:nvPicPr>
          <p:cNvPr id="10" name="Grafik 9"/>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72118" y="2112853"/>
            <a:ext cx="1145550" cy="1145550"/>
          </a:xfrm>
          <a:prstGeom prst="rect">
            <a:avLst/>
          </a:prstGeom>
        </p:spPr>
      </p:pic>
      <p:pic>
        <p:nvPicPr>
          <p:cNvPr id="13" name="Grafik 1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71485" y="2223611"/>
            <a:ext cx="829068" cy="829068"/>
          </a:xfrm>
          <a:prstGeom prst="rect">
            <a:avLst/>
          </a:prstGeom>
        </p:spPr>
      </p:pic>
      <p:pic>
        <p:nvPicPr>
          <p:cNvPr id="14" name="Grafik 1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76208" y="3407248"/>
            <a:ext cx="824345" cy="824345"/>
          </a:xfrm>
          <a:prstGeom prst="rect">
            <a:avLst/>
          </a:prstGeom>
        </p:spPr>
      </p:pic>
      <p:pic>
        <p:nvPicPr>
          <p:cNvPr id="16" name="Grafik 15"/>
          <p:cNvPicPr>
            <a:picLocks noChangeAspect="1"/>
          </p:cNvPicPr>
          <p:nvPr/>
        </p:nvPicPr>
        <p:blipFill>
          <a:blip r:embed="rId6">
            <a:duotone>
              <a:schemeClr val="accent1">
                <a:shade val="45000"/>
                <a:satMod val="135000"/>
              </a:schemeClr>
              <a:prstClr val="white"/>
            </a:duotone>
          </a:blip>
          <a:stretch>
            <a:fillRect/>
          </a:stretch>
        </p:blipFill>
        <p:spPr>
          <a:xfrm>
            <a:off x="4847622" y="4626153"/>
            <a:ext cx="895646" cy="895646"/>
          </a:xfrm>
          <a:prstGeom prst="rect">
            <a:avLst/>
          </a:prstGeom>
        </p:spPr>
      </p:pic>
      <p:pic>
        <p:nvPicPr>
          <p:cNvPr id="18" name="Grafik 17"/>
          <p:cNvPicPr>
            <a:picLocks noChangeAspect="1"/>
          </p:cNvPicPr>
          <p:nvPr/>
        </p:nvPicPr>
        <p:blipFill>
          <a:blip r:embed="rId7">
            <a:duotone>
              <a:schemeClr val="accent1">
                <a:shade val="45000"/>
                <a:satMod val="135000"/>
              </a:schemeClr>
              <a:prstClr val="white"/>
            </a:duotone>
          </a:blip>
          <a:stretch>
            <a:fillRect/>
          </a:stretch>
        </p:blipFill>
        <p:spPr>
          <a:xfrm>
            <a:off x="4962261" y="3648058"/>
            <a:ext cx="554727" cy="554727"/>
          </a:xfrm>
          <a:prstGeom prst="rect">
            <a:avLst/>
          </a:prstGeom>
        </p:spPr>
      </p:pic>
      <p:pic>
        <p:nvPicPr>
          <p:cNvPr id="19" name="Grafik 18"/>
          <p:cNvPicPr>
            <a:picLocks noChangeAspect="1"/>
          </p:cNvPicPr>
          <p:nvPr/>
        </p:nvPicPr>
        <p:blipFill>
          <a:blip r:embed="rId8">
            <a:duotone>
              <a:schemeClr val="accent1">
                <a:shade val="45000"/>
                <a:satMod val="135000"/>
              </a:schemeClr>
              <a:prstClr val="white"/>
            </a:duotone>
          </a:blip>
          <a:stretch>
            <a:fillRect/>
          </a:stretch>
        </p:blipFill>
        <p:spPr>
          <a:xfrm>
            <a:off x="10739468" y="4624186"/>
            <a:ext cx="916499" cy="916499"/>
          </a:xfrm>
          <a:prstGeom prst="rect">
            <a:avLst/>
          </a:prstGeom>
        </p:spPr>
      </p:pic>
    </p:spTree>
    <p:extLst>
      <p:ext uri="{BB962C8B-B14F-4D97-AF65-F5344CB8AC3E}">
        <p14:creationId xmlns:p14="http://schemas.microsoft.com/office/powerpoint/2010/main" val="2752598971"/>
      </p:ext>
    </p:extLst>
  </p:cSld>
  <p:clrMapOvr>
    <a:masterClrMapping/>
  </p:clrMapOvr>
  <p:transition>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the Cloud</a:t>
            </a:r>
          </a:p>
        </p:txBody>
      </p:sp>
      <p:sp>
        <p:nvSpPr>
          <p:cNvPr id="5" name="Textplatzhalter 4"/>
          <p:cNvSpPr>
            <a:spLocks noGrp="1"/>
          </p:cNvSpPr>
          <p:nvPr>
            <p:ph type="body" sz="quarter" idx="12"/>
          </p:nvPr>
        </p:nvSpPr>
        <p:spPr/>
        <p:txBody>
          <a:bodyPr/>
          <a:lstStyle/>
          <a:p>
            <a:r>
              <a:rPr lang="en-US" dirty="0"/>
              <a:t>Source: Microsoft</a:t>
            </a:r>
          </a:p>
        </p:txBody>
      </p:sp>
      <p:sp>
        <p:nvSpPr>
          <p:cNvPr id="4" name="Bildplatzhalter 3"/>
          <p:cNvSpPr>
            <a:spLocks noGrp="1"/>
          </p:cNvSpPr>
          <p:nvPr>
            <p:ph type="pic" sz="quarter" idx="13"/>
          </p:nvPr>
        </p:nvSpPr>
        <p:spPr/>
      </p:sp>
      <p:sp>
        <p:nvSpPr>
          <p:cNvPr id="10" name="Rechteck 9"/>
          <p:cNvSpPr/>
          <p:nvPr/>
        </p:nvSpPr>
        <p:spPr>
          <a:xfrm>
            <a:off x="2514578" y="2242631"/>
            <a:ext cx="3361680" cy="754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Textfeld 12"/>
          <p:cNvSpPr txBox="1"/>
          <p:nvPr/>
        </p:nvSpPr>
        <p:spPr>
          <a:xfrm>
            <a:off x="2857845" y="2302993"/>
            <a:ext cx="2675147" cy="646331"/>
          </a:xfrm>
          <a:prstGeom prst="rect">
            <a:avLst/>
          </a:prstGeom>
          <a:noFill/>
          <a:ln>
            <a:noFill/>
          </a:ln>
        </p:spPr>
        <p:txBody>
          <a:bodyPr wrap="square" rtlCol="0">
            <a:spAutoFit/>
          </a:bodyPr>
          <a:lstStyle/>
          <a:p>
            <a:r>
              <a:rPr lang="en-US" b="1" dirty="0">
                <a:solidFill>
                  <a:schemeClr val="bg1"/>
                </a:solidFill>
              </a:rPr>
              <a:t>Scale-up </a:t>
            </a:r>
            <a:r>
              <a:rPr lang="en-US" dirty="0">
                <a:solidFill>
                  <a:schemeClr val="bg1"/>
                </a:solidFill>
              </a:rPr>
              <a:t>by choosing different VM sizes</a:t>
            </a:r>
          </a:p>
        </p:txBody>
      </p:sp>
      <p:sp>
        <p:nvSpPr>
          <p:cNvPr id="8" name="Rechteck 7"/>
          <p:cNvSpPr/>
          <p:nvPr/>
        </p:nvSpPr>
        <p:spPr>
          <a:xfrm>
            <a:off x="6315744" y="3406001"/>
            <a:ext cx="3361680" cy="754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a:off x="6659011" y="3466362"/>
            <a:ext cx="2675147" cy="646331"/>
          </a:xfrm>
          <a:prstGeom prst="rect">
            <a:avLst/>
          </a:prstGeom>
          <a:noFill/>
          <a:ln>
            <a:noFill/>
          </a:ln>
        </p:spPr>
        <p:txBody>
          <a:bodyPr wrap="square" rtlCol="0">
            <a:spAutoFit/>
          </a:bodyPr>
          <a:lstStyle/>
          <a:p>
            <a:r>
              <a:rPr lang="en-US" b="1" dirty="0">
                <a:solidFill>
                  <a:schemeClr val="bg1"/>
                </a:solidFill>
              </a:rPr>
              <a:t>CDN </a:t>
            </a:r>
            <a:r>
              <a:rPr lang="en-US" dirty="0">
                <a:solidFill>
                  <a:schemeClr val="bg1"/>
                </a:solidFill>
              </a:rPr>
              <a:t>to distribute user traffic</a:t>
            </a:r>
          </a:p>
        </p:txBody>
      </p:sp>
      <p:sp>
        <p:nvSpPr>
          <p:cNvPr id="9" name="Rechteck 8"/>
          <p:cNvSpPr/>
          <p:nvPr/>
        </p:nvSpPr>
        <p:spPr>
          <a:xfrm>
            <a:off x="6315743" y="2242631"/>
            <a:ext cx="3361680" cy="754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p:nvSpPr>
        <p:spPr>
          <a:xfrm>
            <a:off x="6659010" y="2302993"/>
            <a:ext cx="2675147" cy="646331"/>
          </a:xfrm>
          <a:prstGeom prst="rect">
            <a:avLst/>
          </a:prstGeom>
          <a:noFill/>
          <a:ln>
            <a:noFill/>
          </a:ln>
        </p:spPr>
        <p:txBody>
          <a:bodyPr wrap="square" rtlCol="0">
            <a:spAutoFit/>
          </a:bodyPr>
          <a:lstStyle/>
          <a:p>
            <a:r>
              <a:rPr lang="en-US" b="1" dirty="0">
                <a:solidFill>
                  <a:schemeClr val="bg1"/>
                </a:solidFill>
              </a:rPr>
              <a:t>Scale-out </a:t>
            </a:r>
            <a:r>
              <a:rPr lang="en-US" dirty="0">
                <a:solidFill>
                  <a:schemeClr val="bg1"/>
                </a:solidFill>
              </a:rPr>
              <a:t>by using multiple service entities</a:t>
            </a:r>
          </a:p>
        </p:txBody>
      </p:sp>
      <p:sp>
        <p:nvSpPr>
          <p:cNvPr id="12" name="Rechteck 11"/>
          <p:cNvSpPr/>
          <p:nvPr/>
        </p:nvSpPr>
        <p:spPr>
          <a:xfrm>
            <a:off x="2514577" y="4572252"/>
            <a:ext cx="3361680" cy="754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p:cNvSpPr txBox="1"/>
          <p:nvPr/>
        </p:nvSpPr>
        <p:spPr>
          <a:xfrm>
            <a:off x="2857844" y="4632613"/>
            <a:ext cx="2675147" cy="646331"/>
          </a:xfrm>
          <a:prstGeom prst="rect">
            <a:avLst/>
          </a:prstGeom>
          <a:noFill/>
          <a:ln>
            <a:noFill/>
          </a:ln>
        </p:spPr>
        <p:txBody>
          <a:bodyPr wrap="square" rtlCol="0">
            <a:spAutoFit/>
          </a:bodyPr>
          <a:lstStyle/>
          <a:p>
            <a:r>
              <a:rPr lang="en-US" b="1" dirty="0">
                <a:solidFill>
                  <a:schemeClr val="bg1"/>
                </a:solidFill>
              </a:rPr>
              <a:t>Auto-scale</a:t>
            </a:r>
            <a:r>
              <a:rPr lang="en-US" dirty="0">
                <a:solidFill>
                  <a:schemeClr val="bg1"/>
                </a:solidFill>
              </a:rPr>
              <a:t> with </a:t>
            </a:r>
            <a:r>
              <a:rPr lang="en-US" dirty="0" err="1">
                <a:solidFill>
                  <a:schemeClr val="bg1"/>
                </a:solidFill>
              </a:rPr>
              <a:t>autoscaling</a:t>
            </a:r>
            <a:r>
              <a:rPr lang="en-US" dirty="0">
                <a:solidFill>
                  <a:schemeClr val="bg1"/>
                </a:solidFill>
              </a:rPr>
              <a:t> </a:t>
            </a:r>
          </a:p>
        </p:txBody>
      </p:sp>
      <p:sp>
        <p:nvSpPr>
          <p:cNvPr id="17" name="Textfeld 16"/>
          <p:cNvSpPr txBox="1"/>
          <p:nvPr/>
        </p:nvSpPr>
        <p:spPr>
          <a:xfrm>
            <a:off x="3362924" y="2934184"/>
            <a:ext cx="2675148" cy="369332"/>
          </a:xfrm>
          <a:prstGeom prst="rect">
            <a:avLst/>
          </a:prstGeom>
          <a:noFill/>
          <a:ln>
            <a:noFill/>
          </a:ln>
        </p:spPr>
        <p:txBody>
          <a:bodyPr wrap="square" rtlCol="0">
            <a:spAutoFit/>
          </a:bodyPr>
          <a:lstStyle/>
          <a:p>
            <a:endParaRPr lang="de-DE" dirty="0"/>
          </a:p>
        </p:txBody>
      </p:sp>
      <p:sp>
        <p:nvSpPr>
          <p:cNvPr id="11" name="Rechteck 10"/>
          <p:cNvSpPr/>
          <p:nvPr/>
        </p:nvSpPr>
        <p:spPr>
          <a:xfrm>
            <a:off x="2514579" y="3406001"/>
            <a:ext cx="3361680" cy="754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p:cNvSpPr txBox="1"/>
          <p:nvPr/>
        </p:nvSpPr>
        <p:spPr>
          <a:xfrm>
            <a:off x="2857846" y="3466362"/>
            <a:ext cx="2675147" cy="646331"/>
          </a:xfrm>
          <a:prstGeom prst="rect">
            <a:avLst/>
          </a:prstGeom>
          <a:noFill/>
          <a:ln>
            <a:noFill/>
          </a:ln>
        </p:spPr>
        <p:txBody>
          <a:bodyPr wrap="square" rtlCol="0">
            <a:spAutoFit/>
          </a:bodyPr>
          <a:lstStyle/>
          <a:p>
            <a:r>
              <a:rPr lang="en-US" b="1" dirty="0">
                <a:solidFill>
                  <a:schemeClr val="bg1"/>
                </a:solidFill>
              </a:rPr>
              <a:t>Scale-out </a:t>
            </a:r>
            <a:r>
              <a:rPr lang="en-US" dirty="0">
                <a:solidFill>
                  <a:schemeClr val="bg1"/>
                </a:solidFill>
              </a:rPr>
              <a:t>by adding more instances</a:t>
            </a:r>
          </a:p>
        </p:txBody>
      </p:sp>
      <p:sp>
        <p:nvSpPr>
          <p:cNvPr id="7" name="Rechteck 6"/>
          <p:cNvSpPr/>
          <p:nvPr/>
        </p:nvSpPr>
        <p:spPr>
          <a:xfrm>
            <a:off x="6315744" y="4572252"/>
            <a:ext cx="3361680" cy="754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p:cNvSpPr txBox="1"/>
          <p:nvPr/>
        </p:nvSpPr>
        <p:spPr>
          <a:xfrm>
            <a:off x="6659011" y="4632613"/>
            <a:ext cx="2675147" cy="646331"/>
          </a:xfrm>
          <a:prstGeom prst="rect">
            <a:avLst/>
          </a:prstGeom>
          <a:noFill/>
          <a:ln>
            <a:noFill/>
          </a:ln>
        </p:spPr>
        <p:txBody>
          <a:bodyPr wrap="square" rtlCol="0">
            <a:spAutoFit/>
          </a:bodyPr>
          <a:lstStyle/>
          <a:p>
            <a:r>
              <a:rPr lang="en-US" b="1" dirty="0">
                <a:solidFill>
                  <a:schemeClr val="bg1"/>
                </a:solidFill>
              </a:rPr>
              <a:t>Caching </a:t>
            </a:r>
            <a:r>
              <a:rPr lang="en-US" dirty="0">
                <a:solidFill>
                  <a:schemeClr val="bg1"/>
                </a:solidFill>
              </a:rPr>
              <a:t>to offset server workloads</a:t>
            </a:r>
          </a:p>
        </p:txBody>
      </p:sp>
    </p:spTree>
    <p:extLst>
      <p:ext uri="{BB962C8B-B14F-4D97-AF65-F5344CB8AC3E}">
        <p14:creationId xmlns:p14="http://schemas.microsoft.com/office/powerpoint/2010/main" val="2772871004"/>
      </p:ext>
    </p:extLst>
  </p:cSld>
  <p:clrMapOvr>
    <a:masterClrMapping/>
  </p:clrMapOvr>
  <p:transition>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6 Cloud </a:t>
            </a:r>
            <a:r>
              <a:rPr lang="de-DE" dirty="0" err="1"/>
              <a:t>Metrics</a:t>
            </a:r>
            <a:endParaRPr lang="de-DE" dirty="0"/>
          </a:p>
        </p:txBody>
      </p:sp>
      <p:sp>
        <p:nvSpPr>
          <p:cNvPr id="2" name="Textplatzhalter 1"/>
          <p:cNvSpPr>
            <a:spLocks noGrp="1"/>
          </p:cNvSpPr>
          <p:nvPr>
            <p:ph type="body" sz="quarter" idx="12"/>
          </p:nvPr>
        </p:nvSpPr>
        <p:spPr/>
        <p:txBody>
          <a:bodyPr>
            <a:normAutofit/>
          </a:bodyPr>
          <a:lstStyle/>
          <a:p>
            <a:endParaRPr lang="en-US" dirty="0"/>
          </a:p>
        </p:txBody>
      </p:sp>
    </p:spTree>
    <p:extLst>
      <p:ext uri="{BB962C8B-B14F-4D97-AF65-F5344CB8AC3E}">
        <p14:creationId xmlns:p14="http://schemas.microsoft.com/office/powerpoint/2010/main" val="2603650003"/>
      </p:ext>
    </p:extLst>
  </p:cSld>
  <p:clrMapOvr>
    <a:masterClrMapping/>
  </p:clrMapOvr>
  <p:transition>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 Cloud Quality Metrics</a:t>
            </a:r>
          </a:p>
        </p:txBody>
      </p:sp>
      <p:sp>
        <p:nvSpPr>
          <p:cNvPr id="11" name="Textplatzhalter 10"/>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4" name="Rechteck 3"/>
          <p:cNvSpPr/>
          <p:nvPr/>
        </p:nvSpPr>
        <p:spPr>
          <a:xfrm>
            <a:off x="4232304" y="2961681"/>
            <a:ext cx="3632066" cy="7418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dirty="0">
                <a:solidFill>
                  <a:schemeClr val="bg1"/>
                </a:solidFill>
              </a:rPr>
              <a:t>Part of a service contract</a:t>
            </a:r>
          </a:p>
        </p:txBody>
      </p:sp>
      <p:sp>
        <p:nvSpPr>
          <p:cNvPr id="8" name="Rechteck 7"/>
          <p:cNvSpPr/>
          <p:nvPr/>
        </p:nvSpPr>
        <p:spPr>
          <a:xfrm>
            <a:off x="367170" y="3492438"/>
            <a:ext cx="3632066" cy="7418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dirty="0">
                <a:solidFill>
                  <a:schemeClr val="bg1"/>
                </a:solidFill>
              </a:rPr>
              <a:t>Service Level Agreements (SLAs)</a:t>
            </a:r>
          </a:p>
        </p:txBody>
      </p:sp>
      <p:sp>
        <p:nvSpPr>
          <p:cNvPr id="14" name="Rechteck 13"/>
          <p:cNvSpPr/>
          <p:nvPr/>
        </p:nvSpPr>
        <p:spPr>
          <a:xfrm>
            <a:off x="4232303" y="4035519"/>
            <a:ext cx="3632066" cy="7418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dirty="0">
                <a:solidFill>
                  <a:schemeClr val="bg1"/>
                </a:solidFill>
              </a:rPr>
              <a:t>Measurable details</a:t>
            </a:r>
          </a:p>
        </p:txBody>
      </p:sp>
      <p:sp>
        <p:nvSpPr>
          <p:cNvPr id="17" name="Rechteck 16"/>
          <p:cNvSpPr/>
          <p:nvPr/>
        </p:nvSpPr>
        <p:spPr>
          <a:xfrm>
            <a:off x="8177308" y="1692348"/>
            <a:ext cx="3632066" cy="7418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dirty="0">
                <a:solidFill>
                  <a:schemeClr val="bg1"/>
                </a:solidFill>
              </a:rPr>
              <a:t>MTBF (mean time between failure</a:t>
            </a:r>
            <a:r>
              <a:rPr lang="en-US" dirty="0"/>
              <a:t>)</a:t>
            </a:r>
            <a:endParaRPr lang="en-US" dirty="0">
              <a:solidFill>
                <a:schemeClr val="bg1"/>
              </a:solidFill>
            </a:endParaRPr>
          </a:p>
        </p:txBody>
      </p:sp>
      <p:sp>
        <p:nvSpPr>
          <p:cNvPr id="20" name="Rechteck 19"/>
          <p:cNvSpPr/>
          <p:nvPr/>
        </p:nvSpPr>
        <p:spPr>
          <a:xfrm>
            <a:off x="8185036" y="2601293"/>
            <a:ext cx="3632066" cy="741869"/>
          </a:xfrm>
          <a:prstGeom prst="rect">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dirty="0">
                <a:solidFill>
                  <a:schemeClr val="bg1"/>
                </a:solidFill>
              </a:rPr>
              <a:t>Availability (see CAP theorem)</a:t>
            </a:r>
          </a:p>
        </p:txBody>
      </p:sp>
      <p:sp>
        <p:nvSpPr>
          <p:cNvPr id="23" name="Rechteck 22"/>
          <p:cNvSpPr/>
          <p:nvPr/>
        </p:nvSpPr>
        <p:spPr>
          <a:xfrm>
            <a:off x="8177309" y="3497248"/>
            <a:ext cx="3632066" cy="7418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solidFill>
                  <a:schemeClr val="bg1"/>
                </a:solidFill>
              </a:rPr>
              <a:t>Throughput</a:t>
            </a:r>
            <a:endParaRPr lang="en-US" dirty="0">
              <a:solidFill>
                <a:schemeClr val="bg1"/>
              </a:solidFill>
            </a:endParaRPr>
          </a:p>
        </p:txBody>
      </p:sp>
      <p:sp>
        <p:nvSpPr>
          <p:cNvPr id="26" name="Rechteck 25"/>
          <p:cNvSpPr/>
          <p:nvPr/>
        </p:nvSpPr>
        <p:spPr>
          <a:xfrm>
            <a:off x="8177309" y="4393202"/>
            <a:ext cx="3632066" cy="7418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solidFill>
                  <a:schemeClr val="bg1"/>
                </a:solidFill>
              </a:rPr>
              <a:t>Response time</a:t>
            </a:r>
            <a:endParaRPr lang="en-US" dirty="0">
              <a:solidFill>
                <a:schemeClr val="bg1"/>
              </a:solidFill>
            </a:endParaRPr>
          </a:p>
        </p:txBody>
      </p:sp>
      <p:sp>
        <p:nvSpPr>
          <p:cNvPr id="29" name="Rechteck 28"/>
          <p:cNvSpPr/>
          <p:nvPr/>
        </p:nvSpPr>
        <p:spPr>
          <a:xfrm>
            <a:off x="8192764" y="5287714"/>
            <a:ext cx="3632066" cy="7418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dirty="0">
                <a:solidFill>
                  <a:schemeClr val="bg1"/>
                </a:solidFill>
              </a:rPr>
              <a:t>Start-up time (see lecture cloud scaling &amp; performance)</a:t>
            </a:r>
          </a:p>
        </p:txBody>
      </p:sp>
      <p:cxnSp>
        <p:nvCxnSpPr>
          <p:cNvPr id="35" name="Gewinkelte Verbindung 34"/>
          <p:cNvCxnSpPr>
            <a:stCxn id="8" idx="3"/>
            <a:endCxn id="4" idx="1"/>
          </p:cNvCxnSpPr>
          <p:nvPr/>
        </p:nvCxnSpPr>
        <p:spPr>
          <a:xfrm flipV="1">
            <a:off x="3999236" y="3332616"/>
            <a:ext cx="233068" cy="530757"/>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winkelte Verbindung 35"/>
          <p:cNvCxnSpPr>
            <a:stCxn id="8" idx="3"/>
            <a:endCxn id="14" idx="1"/>
          </p:cNvCxnSpPr>
          <p:nvPr/>
        </p:nvCxnSpPr>
        <p:spPr>
          <a:xfrm>
            <a:off x="3999236" y="3863373"/>
            <a:ext cx="233067" cy="543081"/>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winkelte Verbindung 42"/>
          <p:cNvCxnSpPr>
            <a:stCxn id="14" idx="3"/>
            <a:endCxn id="17" idx="1"/>
          </p:cNvCxnSpPr>
          <p:nvPr/>
        </p:nvCxnSpPr>
        <p:spPr>
          <a:xfrm flipV="1">
            <a:off x="7864370" y="2063282"/>
            <a:ext cx="312938" cy="2343172"/>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winkelte Verbindung 43"/>
          <p:cNvCxnSpPr>
            <a:endCxn id="20" idx="1"/>
          </p:cNvCxnSpPr>
          <p:nvPr/>
        </p:nvCxnSpPr>
        <p:spPr>
          <a:xfrm rot="5400000" flipH="1" flipV="1">
            <a:off x="7390518" y="3598686"/>
            <a:ext cx="1420974" cy="168061"/>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winkelte Verbindung 46"/>
          <p:cNvCxnSpPr>
            <a:stCxn id="14" idx="3"/>
            <a:endCxn id="23" idx="1"/>
          </p:cNvCxnSpPr>
          <p:nvPr/>
        </p:nvCxnSpPr>
        <p:spPr>
          <a:xfrm flipV="1">
            <a:off x="7864369" y="3868182"/>
            <a:ext cx="312939" cy="538272"/>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winkelte Verbindung 50"/>
          <p:cNvCxnSpPr>
            <a:stCxn id="14" idx="3"/>
            <a:endCxn id="26" idx="1"/>
          </p:cNvCxnSpPr>
          <p:nvPr/>
        </p:nvCxnSpPr>
        <p:spPr>
          <a:xfrm>
            <a:off x="7864369" y="4406454"/>
            <a:ext cx="312939" cy="357683"/>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winkelte Verbindung 45"/>
          <p:cNvCxnSpPr/>
          <p:nvPr/>
        </p:nvCxnSpPr>
        <p:spPr>
          <a:xfrm rot="16200000" flipH="1">
            <a:off x="7476622" y="4957033"/>
            <a:ext cx="1254900" cy="175789"/>
          </a:xfrm>
          <a:prstGeom prst="bent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269180"/>
      </p:ext>
    </p:extLst>
  </p:cSld>
  <p:clrMapOvr>
    <a:masterClrMapping/>
  </p:clrMapOvr>
  <p:transition>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Availability</a:t>
            </a:r>
          </a:p>
        </p:txBody>
      </p:sp>
      <p:sp>
        <p:nvSpPr>
          <p:cNvPr id="3" name="Textplatzhalter 2"/>
          <p:cNvSpPr>
            <a:spLocks noGrp="1"/>
          </p:cNvSpPr>
          <p:nvPr>
            <p:ph type="body" sz="quarter" idx="12"/>
          </p:nvPr>
        </p:nvSpPr>
        <p:spPr/>
        <p:txBody>
          <a:bodyPr/>
          <a:lstStyle/>
          <a:p>
            <a:r>
              <a:rPr lang="en-US" dirty="0"/>
              <a:t>Source: Microsoft</a:t>
            </a:r>
          </a:p>
        </p:txBody>
      </p:sp>
      <p:sp>
        <p:nvSpPr>
          <p:cNvPr id="6" name="Bildplatzhalter 5"/>
          <p:cNvSpPr>
            <a:spLocks noGrp="1"/>
          </p:cNvSpPr>
          <p:nvPr>
            <p:ph type="pic" sz="quarter" idx="13"/>
          </p:nvPr>
        </p:nvSpPr>
        <p:spPr/>
      </p:sp>
      <p:sp>
        <p:nvSpPr>
          <p:cNvPr id="62" name="Rechteck 61"/>
          <p:cNvSpPr/>
          <p:nvPr/>
        </p:nvSpPr>
        <p:spPr>
          <a:xfrm>
            <a:off x="448212" y="2772787"/>
            <a:ext cx="4061012" cy="338139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08000" rIns="89642" bIns="44821" numCol="1" spcCol="0" rtlCol="0" fromWordArt="0" anchor="t" anchorCtr="0" forceAA="0" compatLnSpc="1">
            <a:prstTxWarp prst="textNoShape">
              <a:avLst/>
            </a:prstTxWarp>
            <a:noAutofit/>
          </a:bodyPr>
          <a:lstStyle/>
          <a:p>
            <a:r>
              <a:rPr lang="en-US" sz="2400">
                <a:solidFill>
                  <a:schemeClr val="tx1"/>
                </a:solidFill>
              </a:rPr>
              <a:t>Redundancy</a:t>
            </a:r>
            <a:endParaRPr lang="en-US" sz="2400" dirty="0">
              <a:solidFill>
                <a:schemeClr val="tx1"/>
              </a:solidFill>
            </a:endParaRPr>
          </a:p>
        </p:txBody>
      </p:sp>
      <p:grpSp>
        <p:nvGrpSpPr>
          <p:cNvPr id="5" name="Group 4"/>
          <p:cNvGrpSpPr/>
          <p:nvPr/>
        </p:nvGrpSpPr>
        <p:grpSpPr>
          <a:xfrm>
            <a:off x="1467011" y="3694992"/>
            <a:ext cx="1867691" cy="1883968"/>
            <a:chOff x="2432233" y="3802502"/>
            <a:chExt cx="1677763" cy="1922017"/>
          </a:xfrm>
          <a:solidFill>
            <a:schemeClr val="accent1"/>
          </a:solidFill>
        </p:grpSpPr>
        <p:sp>
          <p:nvSpPr>
            <p:cNvPr id="7" name="TextBox 6"/>
            <p:cNvSpPr txBox="1"/>
            <p:nvPr/>
          </p:nvSpPr>
          <p:spPr>
            <a:xfrm>
              <a:off x="2432234" y="3802502"/>
              <a:ext cx="1677762" cy="544765"/>
            </a:xfrm>
            <a:prstGeom prst="rect">
              <a:avLst/>
            </a:prstGeom>
            <a:grpFill/>
            <a:ln>
              <a:solidFill>
                <a:schemeClr val="accent1"/>
              </a:solidFill>
            </a:ln>
          </p:spPr>
          <p:style>
            <a:lnRef idx="3">
              <a:schemeClr val="lt1"/>
            </a:lnRef>
            <a:fillRef idx="1">
              <a:schemeClr val="accent5"/>
            </a:fillRef>
            <a:effectRef idx="1">
              <a:schemeClr val="accent5"/>
            </a:effectRef>
            <a:fontRef idx="minor">
              <a:schemeClr val="lt1"/>
            </a:fontRef>
          </p:style>
          <p:txBody>
            <a:bodyPr wrap="square" lIns="179259" tIns="143407" rIns="179259" bIns="143407" rtlCol="0">
              <a:spAutoFit/>
            </a:bodyPr>
            <a:lstStyle/>
            <a:p>
              <a:pPr algn="ctr">
                <a:lnSpc>
                  <a:spcPct val="90000"/>
                </a:lnSpc>
                <a:spcAft>
                  <a:spcPts val="588"/>
                </a:spcAft>
              </a:pPr>
              <a:r>
                <a:rPr lang="en-US" dirty="0">
                  <a:solidFill>
                    <a:srgbClr val="FFFFFF"/>
                  </a:solidFill>
                </a:rPr>
                <a:t>A (90%)</a:t>
              </a:r>
            </a:p>
          </p:txBody>
        </p:sp>
        <p:sp>
          <p:nvSpPr>
            <p:cNvPr id="8" name="TextBox 7"/>
            <p:cNvSpPr txBox="1"/>
            <p:nvPr/>
          </p:nvSpPr>
          <p:spPr>
            <a:xfrm>
              <a:off x="2432234" y="4485732"/>
              <a:ext cx="1677762" cy="544765"/>
            </a:xfrm>
            <a:prstGeom prst="rect">
              <a:avLst/>
            </a:prstGeom>
            <a:grpFill/>
            <a:ln>
              <a:solidFill>
                <a:schemeClr val="accent1"/>
              </a:solidFill>
            </a:ln>
          </p:spPr>
          <p:style>
            <a:lnRef idx="3">
              <a:schemeClr val="lt1"/>
            </a:lnRef>
            <a:fillRef idx="1">
              <a:schemeClr val="accent5"/>
            </a:fillRef>
            <a:effectRef idx="1">
              <a:schemeClr val="accent5"/>
            </a:effectRef>
            <a:fontRef idx="minor">
              <a:schemeClr val="lt1"/>
            </a:fontRef>
          </p:style>
          <p:txBody>
            <a:bodyPr wrap="square" lIns="179259" tIns="143407" rIns="179259" bIns="143407" rtlCol="0">
              <a:spAutoFit/>
            </a:bodyPr>
            <a:lstStyle/>
            <a:p>
              <a:pPr algn="ctr">
                <a:lnSpc>
                  <a:spcPct val="90000"/>
                </a:lnSpc>
                <a:spcAft>
                  <a:spcPts val="588"/>
                </a:spcAft>
              </a:pPr>
              <a:r>
                <a:rPr lang="en-US" dirty="0">
                  <a:solidFill>
                    <a:srgbClr val="FFFFFF"/>
                  </a:solidFill>
                </a:rPr>
                <a:t>B (90%)</a:t>
              </a:r>
            </a:p>
          </p:txBody>
        </p:sp>
        <p:sp>
          <p:nvSpPr>
            <p:cNvPr id="14" name="TextBox 13"/>
            <p:cNvSpPr txBox="1"/>
            <p:nvPr/>
          </p:nvSpPr>
          <p:spPr>
            <a:xfrm>
              <a:off x="2432233" y="5179754"/>
              <a:ext cx="1677762" cy="544765"/>
            </a:xfrm>
            <a:prstGeom prst="rect">
              <a:avLst/>
            </a:prstGeom>
            <a:grpFill/>
            <a:ln>
              <a:solidFill>
                <a:schemeClr val="accent1"/>
              </a:solidFill>
            </a:ln>
          </p:spPr>
          <p:style>
            <a:lnRef idx="3">
              <a:schemeClr val="lt1"/>
            </a:lnRef>
            <a:fillRef idx="1">
              <a:schemeClr val="accent5"/>
            </a:fillRef>
            <a:effectRef idx="1">
              <a:schemeClr val="accent5"/>
            </a:effectRef>
            <a:fontRef idx="minor">
              <a:schemeClr val="lt1"/>
            </a:fontRef>
          </p:style>
          <p:txBody>
            <a:bodyPr wrap="square" lIns="179259" tIns="143407" rIns="179259" bIns="143407" rtlCol="0">
              <a:spAutoFit/>
            </a:bodyPr>
            <a:lstStyle/>
            <a:p>
              <a:pPr algn="ctr">
                <a:lnSpc>
                  <a:spcPct val="90000"/>
                </a:lnSpc>
                <a:spcAft>
                  <a:spcPts val="588"/>
                </a:spcAft>
              </a:pPr>
              <a:r>
                <a:rPr lang="en-US" dirty="0">
                  <a:solidFill>
                    <a:srgbClr val="FFFFFF"/>
                  </a:solidFill>
                </a:rPr>
                <a:t>C (90%)</a:t>
              </a:r>
            </a:p>
          </p:txBody>
        </p:sp>
      </p:grpSp>
      <p:cxnSp>
        <p:nvCxnSpPr>
          <p:cNvPr id="50" name="Gewinkelte Verbindung 49"/>
          <p:cNvCxnSpPr>
            <a:stCxn id="7" idx="3"/>
            <a:endCxn id="14" idx="3"/>
          </p:cNvCxnSpPr>
          <p:nvPr/>
        </p:nvCxnSpPr>
        <p:spPr>
          <a:xfrm flipH="1">
            <a:off x="3334701" y="3961983"/>
            <a:ext cx="1" cy="1349983"/>
          </a:xfrm>
          <a:prstGeom prst="bentConnector3">
            <a:avLst>
              <a:gd name="adj1" fmla="val -22860000000"/>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Gewinkelte Verbindung 51"/>
          <p:cNvCxnSpPr>
            <a:stCxn id="7" idx="1"/>
            <a:endCxn id="14" idx="1"/>
          </p:cNvCxnSpPr>
          <p:nvPr/>
        </p:nvCxnSpPr>
        <p:spPr>
          <a:xfrm rot="10800000" flipV="1">
            <a:off x="1467013" y="3961982"/>
            <a:ext cx="1" cy="1349983"/>
          </a:xfrm>
          <a:prstGeom prst="bentConnector3">
            <a:avLst>
              <a:gd name="adj1" fmla="val 22860100000"/>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Gerader Verbinder 53"/>
          <p:cNvCxnSpPr>
            <a:stCxn id="8" idx="3"/>
          </p:cNvCxnSpPr>
          <p:nvPr/>
        </p:nvCxnSpPr>
        <p:spPr>
          <a:xfrm>
            <a:off x="3334702" y="4631688"/>
            <a:ext cx="759781" cy="3181"/>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a:xfrm>
            <a:off x="731051" y="4631214"/>
            <a:ext cx="759781" cy="3181"/>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463668" y="1566231"/>
                <a:ext cx="5034714" cy="1055167"/>
              </a:xfrm>
              <a:prstGeom prst="rect">
                <a:avLst/>
              </a:prstGeom>
              <a:solidFill>
                <a:schemeClr val="bg1"/>
              </a:solidFill>
              <a:ln>
                <a:solidFill>
                  <a:schemeClr val="tx1"/>
                </a:solidFill>
              </a:ln>
            </p:spPr>
            <p:txBody>
              <a:bodyPr wrap="none" lIns="0" tIns="0" rIns="0" bIns="0" rtlCol="0" anchor="ctr">
                <a:no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𝐴𝑣𝑎𝑖𝑙𝑎𝑏𝑖𝑙𝑖𝑡𝑦</m:t>
                      </m:r>
                      <m:r>
                        <a:rPr lang="en-US" sz="240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𝑢𝑝𝑡𝑖𝑚𝑒</m:t>
                          </m:r>
                        </m:num>
                        <m:den>
                          <m:r>
                            <a:rPr lang="en-US" sz="2400" i="1">
                              <a:latin typeface="Cambria Math" panose="02040503050406030204" pitchFamily="18" charset="0"/>
                            </a:rPr>
                            <m:t>𝑢𝑝𝑡𝑖𝑚𝑒</m:t>
                          </m:r>
                          <m:r>
                            <a:rPr lang="en-US" sz="2400" i="1">
                              <a:latin typeface="Cambria Math" panose="02040503050406030204" pitchFamily="18" charset="0"/>
                            </a:rPr>
                            <m:t>+</m:t>
                          </m:r>
                          <m:r>
                            <a:rPr lang="en-US" sz="2400" i="1">
                              <a:latin typeface="Cambria Math" panose="02040503050406030204" pitchFamily="18" charset="0"/>
                            </a:rPr>
                            <m:t>𝑑𝑜𝑤𝑛𝑡𝑖𝑚𝑒</m:t>
                          </m:r>
                        </m:den>
                      </m:f>
                    </m:oMath>
                  </m:oMathPara>
                </a14:m>
                <a:endParaRPr lang="en-US" sz="2353" dirty="0" err="1">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3668" y="1566231"/>
                <a:ext cx="5034714" cy="1055167"/>
              </a:xfrm>
              <a:prstGeom prst="rect">
                <a:avLst/>
              </a:prstGeom>
              <a:blipFill>
                <a:blip r:embed="rId3"/>
                <a:stretch>
                  <a:fillRect/>
                </a:stretch>
              </a:blipFill>
              <a:ln>
                <a:solidFill>
                  <a:schemeClr val="tx1"/>
                </a:solidFill>
              </a:ln>
            </p:spPr>
            <p:txBody>
              <a:bodyPr/>
              <a:lstStyle/>
              <a:p>
                <a:r>
                  <a:rPr lang="de-DE">
                    <a:noFill/>
                  </a:rPr>
                  <a:t> </a:t>
                </a:r>
              </a:p>
            </p:txBody>
          </p:sp>
        </mc:Fallback>
      </mc:AlternateContent>
      <p:sp>
        <p:nvSpPr>
          <p:cNvPr id="68" name="Rechteck 67"/>
          <p:cNvSpPr/>
          <p:nvPr/>
        </p:nvSpPr>
        <p:spPr>
          <a:xfrm>
            <a:off x="5498383" y="2772571"/>
            <a:ext cx="6245405" cy="338161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08000" rIns="89642" bIns="44821" numCol="1" spcCol="0" rtlCol="0" fromWordArt="0" anchor="t" anchorCtr="0" forceAA="0" compatLnSpc="1">
            <a:prstTxWarp prst="textNoShape">
              <a:avLst/>
            </a:prstTxWarp>
            <a:noAutofit/>
          </a:bodyPr>
          <a:lstStyle/>
          <a:p>
            <a:r>
              <a:rPr lang="en-US" sz="2400" dirty="0">
                <a:solidFill>
                  <a:schemeClr val="tx1"/>
                </a:solidFill>
              </a:rPr>
              <a:t>Composition</a:t>
            </a:r>
          </a:p>
        </p:txBody>
      </p:sp>
      <mc:AlternateContent xmlns:mc="http://schemas.openxmlformats.org/markup-compatibility/2006" xmlns:a14="http://schemas.microsoft.com/office/drawing/2010/main">
        <mc:Choice Requires="a14">
          <p:sp>
            <p:nvSpPr>
              <p:cNvPr id="23" name="TextBox 22"/>
              <p:cNvSpPr txBox="1"/>
              <p:nvPr/>
            </p:nvSpPr>
            <p:spPr>
              <a:xfrm>
                <a:off x="5753357" y="4700485"/>
                <a:ext cx="3733714" cy="339901"/>
              </a:xfrm>
              <a:prstGeom prst="rect">
                <a:avLst/>
              </a:prstGeom>
              <a:noFill/>
            </p:spPr>
            <p:txBody>
              <a:bodyPr wrap="none" lIns="0" tIns="0" rIns="0" bIns="0" rtlCol="0">
                <a:spAutoFit/>
              </a:bodyPr>
              <a:lstStyle/>
              <a:p>
                <a:pPr>
                  <a:lnSpc>
                    <a:spcPct val="90000"/>
                  </a:lnSpc>
                  <a:spcAft>
                    <a:spcPts val="588"/>
                  </a:spcAft>
                </a:pPr>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=1 −</m:t>
                    </m:r>
                    <m:sSup>
                      <m:sSupPr>
                        <m:ctrlPr>
                          <a:rPr lang="en-US" sz="2400" i="1">
                            <a:latin typeface="Cambria Math" panose="02040503050406030204" pitchFamily="18" charset="0"/>
                          </a:rPr>
                        </m:ctrlPr>
                      </m:sSupPr>
                      <m:e>
                        <m:r>
                          <a:rPr lang="en-US" sz="2400" i="1">
                            <a:latin typeface="Cambria Math" panose="02040503050406030204" pitchFamily="18" charset="0"/>
                          </a:rPr>
                          <m:t>(1−0.1)</m:t>
                        </m:r>
                      </m:e>
                      <m:sup>
                        <m:r>
                          <a:rPr lang="en-US" sz="2400" i="1">
                            <a:latin typeface="Cambria Math" panose="02040503050406030204" pitchFamily="18" charset="0"/>
                          </a:rPr>
                          <m:t>3</m:t>
                        </m:r>
                      </m:sup>
                    </m:sSup>
                  </m:oMath>
                </a14:m>
                <a:r>
                  <a:rPr lang="en-US" sz="2400" dirty="0"/>
                  <a:t> = 99.9%</a:t>
                </a:r>
              </a:p>
            </p:txBody>
          </p:sp>
        </mc:Choice>
        <mc:Fallback xmlns="">
          <p:sp>
            <p:nvSpPr>
              <p:cNvPr id="23" name="TextBox 22"/>
              <p:cNvSpPr txBox="1">
                <a:spLocks noRot="1" noChangeAspect="1" noMove="1" noResize="1" noEditPoints="1" noAdjustHandles="1" noChangeArrowheads="1" noChangeShapeType="1" noTextEdit="1"/>
              </p:cNvSpPr>
              <p:nvPr/>
            </p:nvSpPr>
            <p:spPr>
              <a:xfrm>
                <a:off x="5753357" y="4700485"/>
                <a:ext cx="3733714" cy="339901"/>
              </a:xfrm>
              <a:prstGeom prst="rect">
                <a:avLst/>
              </a:prstGeom>
              <a:blipFill>
                <a:blip r:embed="rId4"/>
                <a:stretch>
                  <a:fillRect l="-2941" t="-33929" r="-4085" b="-55357"/>
                </a:stretch>
              </a:blipFill>
            </p:spPr>
            <p:txBody>
              <a:bodyPr/>
              <a:lstStyle/>
              <a:p>
                <a:r>
                  <a:rPr lang="de-DE">
                    <a:noFill/>
                  </a:rPr>
                  <a:t> </a:t>
                </a:r>
              </a:p>
            </p:txBody>
          </p:sp>
        </mc:Fallback>
      </mc:AlternateContent>
      <p:cxnSp>
        <p:nvCxnSpPr>
          <p:cNvPr id="59" name="Gerader Verbinder 58"/>
          <p:cNvCxnSpPr/>
          <p:nvPr/>
        </p:nvCxnSpPr>
        <p:spPr>
          <a:xfrm flipV="1">
            <a:off x="5753357" y="4017129"/>
            <a:ext cx="5764941" cy="14957"/>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79279" y="3774263"/>
            <a:ext cx="1580616" cy="538915"/>
          </a:xfrm>
          <a:prstGeom prst="rect">
            <a:avLst/>
          </a:prstGeom>
          <a:solidFill>
            <a:schemeClr val="accent1"/>
          </a:solidFill>
          <a:ln>
            <a:noFill/>
          </a:ln>
        </p:spPr>
        <p:style>
          <a:lnRef idx="3">
            <a:schemeClr val="lt1"/>
          </a:lnRef>
          <a:fillRef idx="1">
            <a:schemeClr val="accent5"/>
          </a:fillRef>
          <a:effectRef idx="1">
            <a:schemeClr val="accent5"/>
          </a:effectRef>
          <a:fontRef idx="minor">
            <a:schemeClr val="lt1"/>
          </a:fontRef>
        </p:style>
        <p:txBody>
          <a:bodyPr wrap="square" lIns="179259" tIns="143407" rIns="179259" bIns="143407" rtlCol="0">
            <a:spAutoFit/>
          </a:bodyPr>
          <a:lstStyle/>
          <a:p>
            <a:pPr algn="ctr">
              <a:lnSpc>
                <a:spcPct val="90000"/>
              </a:lnSpc>
              <a:spcAft>
                <a:spcPts val="588"/>
              </a:spcAft>
            </a:pPr>
            <a:r>
              <a:rPr lang="en-US" dirty="0">
                <a:solidFill>
                  <a:srgbClr val="FFFFFF"/>
                </a:solidFill>
              </a:rPr>
              <a:t>A (99.9%)</a:t>
            </a:r>
          </a:p>
        </p:txBody>
      </p:sp>
      <p:sp>
        <p:nvSpPr>
          <p:cNvPr id="24" name="TextBox 23"/>
          <p:cNvSpPr txBox="1"/>
          <p:nvPr/>
        </p:nvSpPr>
        <p:spPr>
          <a:xfrm>
            <a:off x="7833037" y="3773786"/>
            <a:ext cx="1580616" cy="538914"/>
          </a:xfrm>
          <a:prstGeom prst="rect">
            <a:avLst/>
          </a:prstGeom>
          <a:solidFill>
            <a:schemeClr val="accent1"/>
          </a:solidFill>
          <a:ln>
            <a:noFill/>
          </a:ln>
        </p:spPr>
        <p:style>
          <a:lnRef idx="3">
            <a:schemeClr val="lt1"/>
          </a:lnRef>
          <a:fillRef idx="1">
            <a:schemeClr val="accent5"/>
          </a:fillRef>
          <a:effectRef idx="1">
            <a:schemeClr val="accent5"/>
          </a:effectRef>
          <a:fontRef idx="minor">
            <a:schemeClr val="lt1"/>
          </a:fontRef>
        </p:style>
        <p:txBody>
          <a:bodyPr wrap="square" lIns="179259" tIns="143407" rIns="179259" bIns="143407" rtlCol="0">
            <a:spAutoFit/>
          </a:bodyPr>
          <a:lstStyle/>
          <a:p>
            <a:pPr algn="ctr">
              <a:lnSpc>
                <a:spcPct val="90000"/>
              </a:lnSpc>
              <a:spcAft>
                <a:spcPts val="588"/>
              </a:spcAft>
            </a:pPr>
            <a:r>
              <a:rPr lang="en-US" dirty="0">
                <a:solidFill>
                  <a:srgbClr val="FFFFFF"/>
                </a:solidFill>
              </a:rPr>
              <a:t>B (99.9%)</a:t>
            </a:r>
          </a:p>
        </p:txBody>
      </p:sp>
      <p:sp>
        <p:nvSpPr>
          <p:cNvPr id="25" name="TextBox 24"/>
          <p:cNvSpPr txBox="1"/>
          <p:nvPr/>
        </p:nvSpPr>
        <p:spPr>
          <a:xfrm>
            <a:off x="9586795" y="3764386"/>
            <a:ext cx="1580616" cy="538914"/>
          </a:xfrm>
          <a:prstGeom prst="rect">
            <a:avLst/>
          </a:prstGeom>
          <a:solidFill>
            <a:schemeClr val="accent1"/>
          </a:solidFill>
          <a:ln>
            <a:noFill/>
          </a:ln>
        </p:spPr>
        <p:style>
          <a:lnRef idx="3">
            <a:schemeClr val="lt1"/>
          </a:lnRef>
          <a:fillRef idx="1">
            <a:schemeClr val="accent5"/>
          </a:fillRef>
          <a:effectRef idx="1">
            <a:schemeClr val="accent5"/>
          </a:effectRef>
          <a:fontRef idx="minor">
            <a:schemeClr val="lt1"/>
          </a:fontRef>
        </p:style>
        <p:txBody>
          <a:bodyPr wrap="square" lIns="179259" tIns="143407" rIns="179259" bIns="143407" rtlCol="0">
            <a:spAutoFit/>
          </a:bodyPr>
          <a:lstStyle/>
          <a:p>
            <a:pPr algn="ctr">
              <a:lnSpc>
                <a:spcPct val="90000"/>
              </a:lnSpc>
              <a:spcAft>
                <a:spcPts val="588"/>
              </a:spcAft>
            </a:pPr>
            <a:r>
              <a:rPr lang="en-US" dirty="0">
                <a:solidFill>
                  <a:srgbClr val="FFFFFF"/>
                </a:solidFill>
              </a:rPr>
              <a:t>C (99.9%)</a:t>
            </a:r>
          </a:p>
        </p:txBody>
      </p:sp>
      <mc:AlternateContent xmlns:mc="http://schemas.openxmlformats.org/markup-compatibility/2006" xmlns:a14="http://schemas.microsoft.com/office/drawing/2010/main">
        <mc:Choice Requires="a14">
          <p:sp>
            <p:nvSpPr>
              <p:cNvPr id="28" name="TextBox 27"/>
              <p:cNvSpPr txBox="1"/>
              <p:nvPr/>
            </p:nvSpPr>
            <p:spPr>
              <a:xfrm>
                <a:off x="5753355" y="5143939"/>
                <a:ext cx="2308645" cy="332399"/>
              </a:xfrm>
              <a:prstGeom prst="rect">
                <a:avLst/>
              </a:prstGeom>
              <a:noFill/>
            </p:spPr>
            <p:txBody>
              <a:bodyPr wrap="none" lIns="0" tIns="0" rIns="0" bIns="0" rtlCol="0">
                <a:spAutoFit/>
              </a:bodyPr>
              <a:lstStyle/>
              <a:p>
                <a:pPr>
                  <a:lnSpc>
                    <a:spcPct val="90000"/>
                  </a:lnSpc>
                  <a:spcAft>
                    <a:spcPts val="588"/>
                  </a:spcAft>
                </a:pPr>
                <a14:m>
                  <m:oMath xmlns:m="http://schemas.openxmlformats.org/officeDocument/2006/math">
                    <m:r>
                      <a:rPr lang="en-US" sz="2400" i="1">
                        <a:latin typeface="Cambria Math" panose="02040503050406030204" pitchFamily="18" charset="0"/>
                      </a:rPr>
                      <m:t>𝐴</m:t>
                    </m:r>
                    <m:r>
                      <a:rPr lang="en-US" sz="2400" i="1">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𝑖</m:t>
                            </m:r>
                          </m:sub>
                        </m:sSub>
                      </m:e>
                    </m:nary>
                  </m:oMath>
                </a14:m>
                <a:r>
                  <a:rPr lang="en-US" sz="2400" dirty="0"/>
                  <a:t>= 99.7%</a:t>
                </a:r>
              </a:p>
            </p:txBody>
          </p:sp>
        </mc:Choice>
        <mc:Fallback xmlns="">
          <p:sp>
            <p:nvSpPr>
              <p:cNvPr id="28" name="TextBox 27"/>
              <p:cNvSpPr txBox="1">
                <a:spLocks noRot="1" noChangeAspect="1" noMove="1" noResize="1" noEditPoints="1" noAdjustHandles="1" noChangeArrowheads="1" noChangeShapeType="1" noTextEdit="1"/>
              </p:cNvSpPr>
              <p:nvPr/>
            </p:nvSpPr>
            <p:spPr>
              <a:xfrm>
                <a:off x="5753355" y="5143939"/>
                <a:ext cx="2308645" cy="332399"/>
              </a:xfrm>
              <a:prstGeom prst="rect">
                <a:avLst/>
              </a:prstGeom>
              <a:blipFill>
                <a:blip r:embed="rId5"/>
                <a:stretch>
                  <a:fillRect l="-4749" t="-205556" r="-6596" b="-292593"/>
                </a:stretch>
              </a:blipFill>
            </p:spPr>
            <p:txBody>
              <a:bodyPr/>
              <a:lstStyle/>
              <a:p>
                <a:r>
                  <a:rPr lang="de-DE">
                    <a:noFill/>
                  </a:rPr>
                  <a:t> </a:t>
                </a:r>
              </a:p>
            </p:txBody>
          </p:sp>
        </mc:Fallback>
      </mc:AlternateContent>
    </p:spTree>
    <p:extLst>
      <p:ext uri="{BB962C8B-B14F-4D97-AF65-F5344CB8AC3E}">
        <p14:creationId xmlns:p14="http://schemas.microsoft.com/office/powerpoint/2010/main" val="432158293"/>
      </p:ext>
    </p:extLst>
  </p:cSld>
  <p:clrMapOvr>
    <a:masterClrMapping/>
  </p:clrMapOvr>
  <p:transition>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Meaning of 9s</a:t>
            </a:r>
          </a:p>
        </p:txBody>
      </p:sp>
      <p:sp>
        <p:nvSpPr>
          <p:cNvPr id="4" name="Textplatzhalter 3"/>
          <p:cNvSpPr>
            <a:spLocks noGrp="1"/>
          </p:cNvSpPr>
          <p:nvPr>
            <p:ph type="body" sz="quarter" idx="12"/>
          </p:nvPr>
        </p:nvSpPr>
        <p:spPr>
          <a:xfrm>
            <a:off x="334800" y="6372000"/>
            <a:ext cx="10807682" cy="432000"/>
          </a:xfrm>
        </p:spPr>
        <p:txBody>
          <a:bodyPr>
            <a:noAutofit/>
          </a:bodyPr>
          <a:lstStyle/>
          <a:p>
            <a:pPr defTabSz="914225">
              <a:lnSpc>
                <a:spcPct val="100000"/>
              </a:lnSpc>
              <a:spcBef>
                <a:spcPts val="0"/>
              </a:spcBef>
            </a:pPr>
            <a:r>
              <a:rPr lang="en-US" altLang="zh-CN" dirty="0"/>
              <a:t>Source: Microsoft based on Generic Requirements for Operation Systems Platform Reliability, </a:t>
            </a:r>
            <a:r>
              <a:rPr lang="en-US" altLang="zh-CN" dirty="0" err="1"/>
              <a:t>Telcordia</a:t>
            </a:r>
            <a:r>
              <a:rPr lang="en-US" altLang="zh-CN" dirty="0"/>
              <a:t> Technologies System Documentation, GR-2841-CORE, and Federation Aviation Administration Handbook: Reliability, Maintainability, and Availability (RMA) Handbook, FAA-HDBK-006A, January 7, 2008</a:t>
            </a:r>
            <a:endParaRPr lang="en-US" dirty="0"/>
          </a:p>
        </p:txBody>
      </p:sp>
      <p:sp>
        <p:nvSpPr>
          <p:cNvPr id="5" name="Bildplatzhalter 4"/>
          <p:cNvSpPr>
            <a:spLocks noGrp="1"/>
          </p:cNvSpPr>
          <p:nvPr>
            <p:ph type="pic" sz="quarter" idx="13"/>
          </p:nvPr>
        </p:nvSpPr>
        <p:spPr/>
      </p:sp>
      <p:grpSp>
        <p:nvGrpSpPr>
          <p:cNvPr id="16" name="Gruppieren 15"/>
          <p:cNvGrpSpPr/>
          <p:nvPr/>
        </p:nvGrpSpPr>
        <p:grpSpPr>
          <a:xfrm>
            <a:off x="865742" y="1571100"/>
            <a:ext cx="10460517" cy="4554574"/>
            <a:chOff x="887499" y="1558400"/>
            <a:chExt cx="10460517" cy="4554574"/>
          </a:xfrm>
        </p:grpSpPr>
        <p:sp>
          <p:nvSpPr>
            <p:cNvPr id="90" name="Rechteck 89"/>
            <p:cNvSpPr/>
            <p:nvPr/>
          </p:nvSpPr>
          <p:spPr>
            <a:xfrm>
              <a:off x="887499"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99.99</a:t>
              </a:r>
            </a:p>
          </p:txBody>
        </p:sp>
        <p:sp>
          <p:nvSpPr>
            <p:cNvPr id="91" name="Rechteck 90"/>
            <p:cNvSpPr/>
            <p:nvPr/>
          </p:nvSpPr>
          <p:spPr>
            <a:xfrm>
              <a:off x="2390919"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Fault-tolerant </a:t>
              </a:r>
            </a:p>
          </p:txBody>
        </p:sp>
        <p:sp>
          <p:nvSpPr>
            <p:cNvPr id="92" name="Rechteck 91"/>
            <p:cNvSpPr/>
            <p:nvPr/>
          </p:nvSpPr>
          <p:spPr>
            <a:xfrm>
              <a:off x="3894339"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52.60 </a:t>
              </a:r>
            </a:p>
          </p:txBody>
        </p:sp>
        <p:sp>
          <p:nvSpPr>
            <p:cNvPr id="93" name="Rechteck 92"/>
            <p:cNvSpPr/>
            <p:nvPr/>
          </p:nvSpPr>
          <p:spPr>
            <a:xfrm>
              <a:off x="5397759"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13.12 </a:t>
              </a:r>
            </a:p>
          </p:txBody>
        </p:sp>
        <p:sp>
          <p:nvSpPr>
            <p:cNvPr id="94" name="Rechteck 93"/>
            <p:cNvSpPr/>
            <p:nvPr/>
          </p:nvSpPr>
          <p:spPr>
            <a:xfrm>
              <a:off x="9908016"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6" name="Rechteck 95"/>
            <p:cNvSpPr/>
            <p:nvPr/>
          </p:nvSpPr>
          <p:spPr>
            <a:xfrm>
              <a:off x="6901179"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4.38 </a:t>
              </a:r>
            </a:p>
          </p:txBody>
        </p:sp>
        <p:sp>
          <p:nvSpPr>
            <p:cNvPr id="98" name="Rechteck 97"/>
            <p:cNvSpPr/>
            <p:nvPr/>
          </p:nvSpPr>
          <p:spPr>
            <a:xfrm>
              <a:off x="8404599" y="5248974"/>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Down 1 hour per year </a:t>
              </a:r>
            </a:p>
          </p:txBody>
        </p:sp>
        <p:sp>
          <p:nvSpPr>
            <p:cNvPr id="118" name="Rechteck 117"/>
            <p:cNvSpPr/>
            <p:nvPr/>
          </p:nvSpPr>
          <p:spPr>
            <a:xfrm>
              <a:off x="6901176"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4,383.00 </a:t>
              </a:r>
            </a:p>
          </p:txBody>
        </p:sp>
        <p:sp>
          <p:nvSpPr>
            <p:cNvPr id="131" name="Rechteck 130"/>
            <p:cNvSpPr/>
            <p:nvPr/>
          </p:nvSpPr>
          <p:spPr>
            <a:xfrm>
              <a:off x="8404595"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Down 5 weeks per year </a:t>
              </a:r>
            </a:p>
          </p:txBody>
        </p:sp>
        <p:sp>
          <p:nvSpPr>
            <p:cNvPr id="134" name="Rechteck 133"/>
            <p:cNvSpPr/>
            <p:nvPr/>
          </p:nvSpPr>
          <p:spPr>
            <a:xfrm>
              <a:off x="9908016"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6" name="Rechteck 115"/>
            <p:cNvSpPr/>
            <p:nvPr/>
          </p:nvSpPr>
          <p:spPr>
            <a:xfrm>
              <a:off x="5376000"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13,149.00 </a:t>
              </a:r>
            </a:p>
          </p:txBody>
        </p:sp>
        <p:sp>
          <p:nvSpPr>
            <p:cNvPr id="111" name="Rechteck 110"/>
            <p:cNvSpPr/>
            <p:nvPr/>
          </p:nvSpPr>
          <p:spPr>
            <a:xfrm>
              <a:off x="887499"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99.9</a:t>
              </a:r>
            </a:p>
          </p:txBody>
        </p:sp>
        <p:sp>
          <p:nvSpPr>
            <p:cNvPr id="113" name="Rechteck 112"/>
            <p:cNvSpPr/>
            <p:nvPr/>
          </p:nvSpPr>
          <p:spPr>
            <a:xfrm>
              <a:off x="2390918"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Well managed</a:t>
              </a:r>
            </a:p>
          </p:txBody>
        </p:sp>
        <p:sp>
          <p:nvSpPr>
            <p:cNvPr id="115" name="Rechteck 114"/>
            <p:cNvSpPr/>
            <p:nvPr/>
          </p:nvSpPr>
          <p:spPr>
            <a:xfrm>
              <a:off x="3894338"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525.96</a:t>
              </a:r>
            </a:p>
          </p:txBody>
        </p:sp>
        <p:sp>
          <p:nvSpPr>
            <p:cNvPr id="117" name="Rechteck 116"/>
            <p:cNvSpPr/>
            <p:nvPr/>
          </p:nvSpPr>
          <p:spPr>
            <a:xfrm>
              <a:off x="5397757"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131.49 </a:t>
              </a:r>
            </a:p>
          </p:txBody>
        </p:sp>
        <p:sp>
          <p:nvSpPr>
            <p:cNvPr id="119" name="Rechteck 118"/>
            <p:cNvSpPr/>
            <p:nvPr/>
          </p:nvSpPr>
          <p:spPr>
            <a:xfrm>
              <a:off x="8404595"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Down 9 hours per year </a:t>
              </a:r>
            </a:p>
          </p:txBody>
        </p:sp>
        <p:sp>
          <p:nvSpPr>
            <p:cNvPr id="120" name="Rechteck 119"/>
            <p:cNvSpPr/>
            <p:nvPr/>
          </p:nvSpPr>
          <p:spPr>
            <a:xfrm>
              <a:off x="9908016"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ESSENTIAL</a:t>
              </a:r>
            </a:p>
          </p:txBody>
        </p:sp>
        <p:sp>
          <p:nvSpPr>
            <p:cNvPr id="140" name="Rechteck 139"/>
            <p:cNvSpPr/>
            <p:nvPr/>
          </p:nvSpPr>
          <p:spPr>
            <a:xfrm>
              <a:off x="6901176" y="43263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43.83 </a:t>
              </a:r>
            </a:p>
          </p:txBody>
        </p:sp>
        <p:sp>
          <p:nvSpPr>
            <p:cNvPr id="145" name="Rechteck 144"/>
            <p:cNvSpPr/>
            <p:nvPr/>
          </p:nvSpPr>
          <p:spPr>
            <a:xfrm>
              <a:off x="887499"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99</a:t>
              </a:r>
            </a:p>
          </p:txBody>
        </p:sp>
        <p:sp>
          <p:nvSpPr>
            <p:cNvPr id="146" name="Rechteck 145"/>
            <p:cNvSpPr/>
            <p:nvPr/>
          </p:nvSpPr>
          <p:spPr>
            <a:xfrm>
              <a:off x="2390918"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Managed </a:t>
              </a:r>
            </a:p>
          </p:txBody>
        </p:sp>
        <p:sp>
          <p:nvSpPr>
            <p:cNvPr id="147" name="Rechteck 146"/>
            <p:cNvSpPr/>
            <p:nvPr/>
          </p:nvSpPr>
          <p:spPr>
            <a:xfrm>
              <a:off x="3894338"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5,259.60</a:t>
              </a:r>
            </a:p>
          </p:txBody>
        </p:sp>
        <p:sp>
          <p:nvSpPr>
            <p:cNvPr id="148" name="Rechteck 147"/>
            <p:cNvSpPr/>
            <p:nvPr/>
          </p:nvSpPr>
          <p:spPr>
            <a:xfrm>
              <a:off x="5397757"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1,314.90 </a:t>
              </a:r>
            </a:p>
          </p:txBody>
        </p:sp>
        <p:sp>
          <p:nvSpPr>
            <p:cNvPr id="149" name="Rechteck 148"/>
            <p:cNvSpPr/>
            <p:nvPr/>
          </p:nvSpPr>
          <p:spPr>
            <a:xfrm>
              <a:off x="9908016"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ROUTINE </a:t>
              </a:r>
            </a:p>
          </p:txBody>
        </p:sp>
        <p:sp>
          <p:nvSpPr>
            <p:cNvPr id="151" name="Rechteck 150"/>
            <p:cNvSpPr/>
            <p:nvPr/>
          </p:nvSpPr>
          <p:spPr>
            <a:xfrm>
              <a:off x="6901176"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438.30 </a:t>
              </a:r>
            </a:p>
          </p:txBody>
        </p:sp>
        <p:sp>
          <p:nvSpPr>
            <p:cNvPr id="153" name="Rechteck 152"/>
            <p:cNvSpPr/>
            <p:nvPr/>
          </p:nvSpPr>
          <p:spPr>
            <a:xfrm>
              <a:off x="8404595" y="34036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Down 4 days per year </a:t>
              </a:r>
            </a:p>
          </p:txBody>
        </p:sp>
        <p:sp>
          <p:nvSpPr>
            <p:cNvPr id="103" name="Rechteck 102"/>
            <p:cNvSpPr/>
            <p:nvPr/>
          </p:nvSpPr>
          <p:spPr>
            <a:xfrm>
              <a:off x="887499"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Service availability (%)</a:t>
              </a:r>
            </a:p>
          </p:txBody>
        </p:sp>
        <p:sp>
          <p:nvSpPr>
            <p:cNvPr id="104" name="Rechteck 103"/>
            <p:cNvSpPr/>
            <p:nvPr/>
          </p:nvSpPr>
          <p:spPr>
            <a:xfrm>
              <a:off x="2390918"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System type </a:t>
              </a:r>
            </a:p>
          </p:txBody>
        </p:sp>
        <p:sp>
          <p:nvSpPr>
            <p:cNvPr id="105" name="Rechteck 104"/>
            <p:cNvSpPr/>
            <p:nvPr/>
          </p:nvSpPr>
          <p:spPr>
            <a:xfrm>
              <a:off x="3894338"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Annualized down</a:t>
              </a:r>
              <a:br>
                <a:rPr lang="en-US" sz="1400" dirty="0">
                  <a:solidFill>
                    <a:schemeClr val="bg1"/>
                  </a:solidFill>
                  <a:cs typeface="Segoe UI" panose="020B0502040204020203" pitchFamily="34" charset="0"/>
                </a:rPr>
              </a:br>
              <a:r>
                <a:rPr lang="en-US" sz="1400" dirty="0">
                  <a:solidFill>
                    <a:schemeClr val="bg1"/>
                  </a:solidFill>
                  <a:cs typeface="Segoe UI" panose="020B0502040204020203" pitchFamily="34" charset="0"/>
                </a:rPr>
                <a:t> minutes </a:t>
              </a:r>
            </a:p>
          </p:txBody>
        </p:sp>
        <p:sp>
          <p:nvSpPr>
            <p:cNvPr id="106" name="Rechteck 105"/>
            <p:cNvSpPr/>
            <p:nvPr/>
          </p:nvSpPr>
          <p:spPr>
            <a:xfrm>
              <a:off x="5397757"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Quarterly</a:t>
              </a:r>
            </a:p>
            <a:p>
              <a:pPr algn="ctr"/>
              <a:r>
                <a:rPr lang="en-US" sz="1400" dirty="0">
                  <a:solidFill>
                    <a:schemeClr val="bg1"/>
                  </a:solidFill>
                  <a:cs typeface="Segoe UI" panose="020B0502040204020203" pitchFamily="34" charset="0"/>
                </a:rPr>
                <a:t>down</a:t>
              </a:r>
            </a:p>
            <a:p>
              <a:pPr algn="ctr"/>
              <a:r>
                <a:rPr lang="en-US" sz="1400" dirty="0">
                  <a:solidFill>
                    <a:schemeClr val="bg1"/>
                  </a:solidFill>
                  <a:cs typeface="Segoe UI" panose="020B0502040204020203" pitchFamily="34" charset="0"/>
                </a:rPr>
                <a:t>minutes </a:t>
              </a:r>
            </a:p>
          </p:txBody>
        </p:sp>
        <p:sp>
          <p:nvSpPr>
            <p:cNvPr id="107" name="Rechteck 106"/>
            <p:cNvSpPr/>
            <p:nvPr/>
          </p:nvSpPr>
          <p:spPr>
            <a:xfrm>
              <a:off x="6901176"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Monthly</a:t>
              </a:r>
            </a:p>
            <a:p>
              <a:pPr algn="ctr"/>
              <a:r>
                <a:rPr lang="en-US" sz="1400" dirty="0">
                  <a:solidFill>
                    <a:schemeClr val="bg1"/>
                  </a:solidFill>
                  <a:cs typeface="Segoe UI" panose="020B0502040204020203" pitchFamily="34" charset="0"/>
                </a:rPr>
                <a:t>down</a:t>
              </a:r>
              <a:br>
                <a:rPr lang="en-US" sz="1400" dirty="0">
                  <a:solidFill>
                    <a:schemeClr val="bg1"/>
                  </a:solidFill>
                  <a:cs typeface="Segoe UI" panose="020B0502040204020203" pitchFamily="34" charset="0"/>
                </a:rPr>
              </a:br>
              <a:r>
                <a:rPr lang="en-US" sz="1400" dirty="0">
                  <a:solidFill>
                    <a:schemeClr val="bg1"/>
                  </a:solidFill>
                  <a:cs typeface="Segoe UI" panose="020B0502040204020203" pitchFamily="34" charset="0"/>
                </a:rPr>
                <a:t>minutes </a:t>
              </a:r>
            </a:p>
          </p:txBody>
        </p:sp>
        <p:sp>
          <p:nvSpPr>
            <p:cNvPr id="108" name="Rechteck 107"/>
            <p:cNvSpPr/>
            <p:nvPr/>
          </p:nvSpPr>
          <p:spPr>
            <a:xfrm>
              <a:off x="8404595"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Practical meaning </a:t>
              </a:r>
            </a:p>
          </p:txBody>
        </p:sp>
        <p:sp>
          <p:nvSpPr>
            <p:cNvPr id="109" name="Rechteck 108"/>
            <p:cNvSpPr/>
            <p:nvPr/>
          </p:nvSpPr>
          <p:spPr>
            <a:xfrm>
              <a:off x="9908016" y="15584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FAA rating </a:t>
              </a:r>
            </a:p>
          </p:txBody>
        </p:sp>
        <p:sp>
          <p:nvSpPr>
            <p:cNvPr id="110" name="Rechteck 109"/>
            <p:cNvSpPr/>
            <p:nvPr/>
          </p:nvSpPr>
          <p:spPr>
            <a:xfrm>
              <a:off x="887499"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90</a:t>
              </a:r>
            </a:p>
          </p:txBody>
        </p:sp>
        <p:sp>
          <p:nvSpPr>
            <p:cNvPr id="112" name="Rechteck 111"/>
            <p:cNvSpPr/>
            <p:nvPr/>
          </p:nvSpPr>
          <p:spPr>
            <a:xfrm>
              <a:off x="2390918"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Unmanaged</a:t>
              </a:r>
            </a:p>
          </p:txBody>
        </p:sp>
        <p:sp>
          <p:nvSpPr>
            <p:cNvPr id="114" name="Rechteck 113"/>
            <p:cNvSpPr/>
            <p:nvPr/>
          </p:nvSpPr>
          <p:spPr>
            <a:xfrm>
              <a:off x="3894338" y="24810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52,596.00</a:t>
              </a:r>
            </a:p>
          </p:txBody>
        </p:sp>
      </p:grpSp>
    </p:spTree>
    <p:extLst>
      <p:ext uri="{BB962C8B-B14F-4D97-AF65-F5344CB8AC3E}">
        <p14:creationId xmlns:p14="http://schemas.microsoft.com/office/powerpoint/2010/main" val="2917549402"/>
      </p:ext>
    </p:extLst>
  </p:cSld>
  <p:clrMapOvr>
    <a:masterClrMapping/>
  </p:clrMapOvr>
  <p:transition>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Meaning of 9s</a:t>
            </a:r>
          </a:p>
        </p:txBody>
      </p:sp>
      <p:sp>
        <p:nvSpPr>
          <p:cNvPr id="4" name="Textplatzhalter 3"/>
          <p:cNvSpPr>
            <a:spLocks noGrp="1"/>
          </p:cNvSpPr>
          <p:nvPr>
            <p:ph type="body" sz="quarter" idx="12"/>
          </p:nvPr>
        </p:nvSpPr>
        <p:spPr>
          <a:xfrm>
            <a:off x="334799" y="6372000"/>
            <a:ext cx="11289851" cy="432000"/>
          </a:xfrm>
        </p:spPr>
        <p:txBody>
          <a:bodyPr>
            <a:noAutofit/>
          </a:bodyPr>
          <a:lstStyle/>
          <a:p>
            <a:pPr defTabSz="914225">
              <a:lnSpc>
                <a:spcPct val="100000"/>
              </a:lnSpc>
              <a:spcBef>
                <a:spcPts val="0"/>
              </a:spcBef>
            </a:pPr>
            <a:r>
              <a:rPr lang="en-US" altLang="zh-CN" dirty="0"/>
              <a:t>Source: Microsoft based on Generic Requirements for Operation Systems Platform Reliability, </a:t>
            </a:r>
            <a:r>
              <a:rPr lang="en-US" altLang="zh-CN" dirty="0" err="1"/>
              <a:t>Telcordia</a:t>
            </a:r>
            <a:r>
              <a:rPr lang="en-US" altLang="zh-CN" dirty="0"/>
              <a:t> Technologies System Documentation, GR-2841-CORE. and </a:t>
            </a:r>
          </a:p>
          <a:p>
            <a:pPr defTabSz="914225">
              <a:lnSpc>
                <a:spcPct val="100000"/>
              </a:lnSpc>
              <a:spcBef>
                <a:spcPts val="0"/>
              </a:spcBef>
            </a:pPr>
            <a:r>
              <a:rPr lang="en-US" altLang="zh-CN" dirty="0"/>
              <a:t>Federation Aviation Administration Handbook: Reliability, Maintainability, and Availability (RMA) Handbook, FAA-HDBK-006A, January 7, 2008</a:t>
            </a:r>
            <a:endParaRPr lang="en-US" dirty="0"/>
          </a:p>
        </p:txBody>
      </p:sp>
      <p:sp>
        <p:nvSpPr>
          <p:cNvPr id="3" name="Bildplatzhalter 2"/>
          <p:cNvSpPr>
            <a:spLocks noGrp="1"/>
          </p:cNvSpPr>
          <p:nvPr>
            <p:ph type="pic" sz="quarter" idx="13"/>
          </p:nvPr>
        </p:nvSpPr>
        <p:spPr/>
      </p:sp>
      <p:sp>
        <p:nvSpPr>
          <p:cNvPr id="80" name="Rechteck 79"/>
          <p:cNvSpPr/>
          <p:nvPr/>
        </p:nvSpPr>
        <p:spPr>
          <a:xfrm>
            <a:off x="6879419"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0.44 </a:t>
            </a:r>
          </a:p>
        </p:txBody>
      </p:sp>
      <p:sp>
        <p:nvSpPr>
          <p:cNvPr id="81" name="Rechteck 80"/>
          <p:cNvSpPr/>
          <p:nvPr/>
        </p:nvSpPr>
        <p:spPr>
          <a:xfrm>
            <a:off x="8382838"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Down 5 minutes per year</a:t>
            </a:r>
          </a:p>
        </p:txBody>
      </p:sp>
      <p:sp>
        <p:nvSpPr>
          <p:cNvPr id="82" name="Rechteck 81"/>
          <p:cNvSpPr/>
          <p:nvPr/>
        </p:nvSpPr>
        <p:spPr>
          <a:xfrm>
            <a:off x="9886259"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CRITICAL</a:t>
            </a:r>
          </a:p>
        </p:txBody>
      </p:sp>
      <p:sp>
        <p:nvSpPr>
          <p:cNvPr id="83" name="Rechteck 82"/>
          <p:cNvSpPr/>
          <p:nvPr/>
        </p:nvSpPr>
        <p:spPr>
          <a:xfrm>
            <a:off x="5354243"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1.31  </a:t>
            </a:r>
          </a:p>
        </p:txBody>
      </p:sp>
      <p:sp>
        <p:nvSpPr>
          <p:cNvPr id="84" name="Rechteck 83"/>
          <p:cNvSpPr/>
          <p:nvPr/>
        </p:nvSpPr>
        <p:spPr>
          <a:xfrm>
            <a:off x="865742"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99.99999 </a:t>
            </a:r>
          </a:p>
        </p:txBody>
      </p:sp>
      <p:sp>
        <p:nvSpPr>
          <p:cNvPr id="85" name="Rechteck 84"/>
          <p:cNvSpPr/>
          <p:nvPr/>
        </p:nvSpPr>
        <p:spPr>
          <a:xfrm>
            <a:off x="2369161"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Ultra</a:t>
            </a:r>
          </a:p>
          <a:p>
            <a:pPr algn="ctr"/>
            <a:r>
              <a:rPr lang="en-US" sz="1400" dirty="0">
                <a:solidFill>
                  <a:schemeClr val="bg1"/>
                </a:solidFill>
                <a:cs typeface="Segoe UI" panose="020B0502040204020203" pitchFamily="34" charset="0"/>
              </a:rPr>
              <a:t> availability</a:t>
            </a:r>
          </a:p>
        </p:txBody>
      </p:sp>
      <p:sp>
        <p:nvSpPr>
          <p:cNvPr id="86" name="Rechteck 85"/>
          <p:cNvSpPr/>
          <p:nvPr/>
        </p:nvSpPr>
        <p:spPr>
          <a:xfrm>
            <a:off x="3872581"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0.05</a:t>
            </a:r>
          </a:p>
        </p:txBody>
      </p:sp>
      <p:sp>
        <p:nvSpPr>
          <p:cNvPr id="87" name="Rechteck 86"/>
          <p:cNvSpPr/>
          <p:nvPr/>
        </p:nvSpPr>
        <p:spPr>
          <a:xfrm>
            <a:off x="5376000"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0.01 </a:t>
            </a:r>
          </a:p>
        </p:txBody>
      </p:sp>
      <p:sp>
        <p:nvSpPr>
          <p:cNvPr id="88" name="Rechteck 87"/>
          <p:cNvSpPr/>
          <p:nvPr/>
        </p:nvSpPr>
        <p:spPr>
          <a:xfrm>
            <a:off x="8382838"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Down 3 seconds</a:t>
            </a:r>
          </a:p>
          <a:p>
            <a:pPr algn="ctr"/>
            <a:r>
              <a:rPr lang="en-US" sz="1400" dirty="0">
                <a:solidFill>
                  <a:schemeClr val="bg1"/>
                </a:solidFill>
                <a:cs typeface="Segoe UI" panose="020B0502040204020203" pitchFamily="34" charset="0"/>
              </a:rPr>
              <a:t> per year</a:t>
            </a:r>
          </a:p>
        </p:txBody>
      </p:sp>
      <p:sp>
        <p:nvSpPr>
          <p:cNvPr id="89" name="Rechteck 88"/>
          <p:cNvSpPr/>
          <p:nvPr/>
        </p:nvSpPr>
        <p:spPr>
          <a:xfrm>
            <a:off x="9886259"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SAFETY-CRITICAL </a:t>
            </a:r>
          </a:p>
        </p:txBody>
      </p:sp>
      <p:sp>
        <p:nvSpPr>
          <p:cNvPr id="90" name="Rechteck 89"/>
          <p:cNvSpPr/>
          <p:nvPr/>
        </p:nvSpPr>
        <p:spPr>
          <a:xfrm>
            <a:off x="6879419" y="4339030"/>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a:t>
            </a:r>
          </a:p>
        </p:txBody>
      </p:sp>
      <p:sp>
        <p:nvSpPr>
          <p:cNvPr id="91" name="Rechteck 90"/>
          <p:cNvSpPr/>
          <p:nvPr/>
        </p:nvSpPr>
        <p:spPr>
          <a:xfrm>
            <a:off x="865742"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99.9999 </a:t>
            </a:r>
          </a:p>
        </p:txBody>
      </p:sp>
      <p:sp>
        <p:nvSpPr>
          <p:cNvPr id="92" name="Rechteck 91"/>
          <p:cNvSpPr/>
          <p:nvPr/>
        </p:nvSpPr>
        <p:spPr>
          <a:xfrm>
            <a:off x="2369161"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Very high availability </a:t>
            </a:r>
          </a:p>
        </p:txBody>
      </p:sp>
      <p:sp>
        <p:nvSpPr>
          <p:cNvPr id="93" name="Rechteck 92"/>
          <p:cNvSpPr/>
          <p:nvPr/>
        </p:nvSpPr>
        <p:spPr>
          <a:xfrm>
            <a:off x="3872581"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0.53</a:t>
            </a:r>
          </a:p>
        </p:txBody>
      </p:sp>
      <p:sp>
        <p:nvSpPr>
          <p:cNvPr id="94" name="Rechteck 93"/>
          <p:cNvSpPr/>
          <p:nvPr/>
        </p:nvSpPr>
        <p:spPr>
          <a:xfrm>
            <a:off x="5376000"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0.13 </a:t>
            </a:r>
          </a:p>
        </p:txBody>
      </p:sp>
      <p:sp>
        <p:nvSpPr>
          <p:cNvPr id="95" name="Rechteck 94"/>
          <p:cNvSpPr/>
          <p:nvPr/>
        </p:nvSpPr>
        <p:spPr>
          <a:xfrm>
            <a:off x="9886259"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 </a:t>
            </a:r>
          </a:p>
        </p:txBody>
      </p:sp>
      <p:sp>
        <p:nvSpPr>
          <p:cNvPr id="96" name="Rechteck 95"/>
          <p:cNvSpPr/>
          <p:nvPr/>
        </p:nvSpPr>
        <p:spPr>
          <a:xfrm>
            <a:off x="6879419"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0.04 </a:t>
            </a:r>
          </a:p>
        </p:txBody>
      </p:sp>
      <p:sp>
        <p:nvSpPr>
          <p:cNvPr id="97" name="Rechteck 96"/>
          <p:cNvSpPr/>
          <p:nvPr/>
        </p:nvSpPr>
        <p:spPr>
          <a:xfrm>
            <a:off x="8382838" y="3416386"/>
            <a:ext cx="1440000" cy="864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panose="020B0502040204020203" pitchFamily="34" charset="0"/>
              </a:rPr>
              <a:t>Down 30 seconds</a:t>
            </a:r>
          </a:p>
          <a:p>
            <a:pPr algn="ctr"/>
            <a:r>
              <a:rPr lang="en-US" sz="1400" dirty="0">
                <a:solidFill>
                  <a:schemeClr val="tx1"/>
                </a:solidFill>
                <a:cs typeface="Segoe UI" panose="020B0502040204020203" pitchFamily="34" charset="0"/>
              </a:rPr>
              <a:t> per year</a:t>
            </a:r>
          </a:p>
        </p:txBody>
      </p:sp>
      <p:sp>
        <p:nvSpPr>
          <p:cNvPr id="98" name="Rechteck 97"/>
          <p:cNvSpPr/>
          <p:nvPr/>
        </p:nvSpPr>
        <p:spPr>
          <a:xfrm>
            <a:off x="865742"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Service availability (%)</a:t>
            </a:r>
          </a:p>
        </p:txBody>
      </p:sp>
      <p:sp>
        <p:nvSpPr>
          <p:cNvPr id="99" name="Rechteck 98"/>
          <p:cNvSpPr/>
          <p:nvPr/>
        </p:nvSpPr>
        <p:spPr>
          <a:xfrm>
            <a:off x="2369161"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System type </a:t>
            </a:r>
          </a:p>
        </p:txBody>
      </p:sp>
      <p:sp>
        <p:nvSpPr>
          <p:cNvPr id="100" name="Rechteck 99"/>
          <p:cNvSpPr/>
          <p:nvPr/>
        </p:nvSpPr>
        <p:spPr>
          <a:xfrm>
            <a:off x="3872581"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Annualized down</a:t>
            </a:r>
            <a:br>
              <a:rPr lang="en-US" sz="1400" dirty="0">
                <a:solidFill>
                  <a:schemeClr val="bg1"/>
                </a:solidFill>
                <a:cs typeface="Segoe UI" panose="020B0502040204020203" pitchFamily="34" charset="0"/>
              </a:rPr>
            </a:br>
            <a:r>
              <a:rPr lang="en-US" sz="1400" dirty="0">
                <a:solidFill>
                  <a:schemeClr val="bg1"/>
                </a:solidFill>
                <a:cs typeface="Segoe UI" panose="020B0502040204020203" pitchFamily="34" charset="0"/>
              </a:rPr>
              <a:t> minutes </a:t>
            </a:r>
          </a:p>
        </p:txBody>
      </p:sp>
      <p:sp>
        <p:nvSpPr>
          <p:cNvPr id="101" name="Rechteck 100"/>
          <p:cNvSpPr/>
          <p:nvPr/>
        </p:nvSpPr>
        <p:spPr>
          <a:xfrm>
            <a:off x="5376000"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Quarterly</a:t>
            </a:r>
          </a:p>
          <a:p>
            <a:pPr algn="ctr"/>
            <a:r>
              <a:rPr lang="en-US" sz="1400" dirty="0">
                <a:solidFill>
                  <a:schemeClr val="bg1"/>
                </a:solidFill>
                <a:cs typeface="Segoe UI" panose="020B0502040204020203" pitchFamily="34" charset="0"/>
              </a:rPr>
              <a:t>down</a:t>
            </a:r>
          </a:p>
          <a:p>
            <a:pPr algn="ctr"/>
            <a:r>
              <a:rPr lang="en-US" sz="1400" dirty="0">
                <a:solidFill>
                  <a:schemeClr val="bg1"/>
                </a:solidFill>
                <a:cs typeface="Segoe UI" panose="020B0502040204020203" pitchFamily="34" charset="0"/>
              </a:rPr>
              <a:t>minutes </a:t>
            </a:r>
          </a:p>
        </p:txBody>
      </p:sp>
      <p:sp>
        <p:nvSpPr>
          <p:cNvPr id="102" name="Rechteck 101"/>
          <p:cNvSpPr/>
          <p:nvPr/>
        </p:nvSpPr>
        <p:spPr>
          <a:xfrm>
            <a:off x="6879419"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Monthly</a:t>
            </a:r>
          </a:p>
          <a:p>
            <a:pPr algn="ctr"/>
            <a:r>
              <a:rPr lang="en-US" sz="1400" dirty="0">
                <a:solidFill>
                  <a:schemeClr val="bg1"/>
                </a:solidFill>
                <a:cs typeface="Segoe UI" panose="020B0502040204020203" pitchFamily="34" charset="0"/>
              </a:rPr>
              <a:t>down</a:t>
            </a:r>
            <a:br>
              <a:rPr lang="en-US" sz="1400" dirty="0">
                <a:solidFill>
                  <a:schemeClr val="bg1"/>
                </a:solidFill>
                <a:cs typeface="Segoe UI" panose="020B0502040204020203" pitchFamily="34" charset="0"/>
              </a:rPr>
            </a:br>
            <a:r>
              <a:rPr lang="en-US" sz="1400" dirty="0">
                <a:solidFill>
                  <a:schemeClr val="bg1"/>
                </a:solidFill>
                <a:cs typeface="Segoe UI" panose="020B0502040204020203" pitchFamily="34" charset="0"/>
              </a:rPr>
              <a:t>minutes </a:t>
            </a:r>
          </a:p>
        </p:txBody>
      </p:sp>
      <p:sp>
        <p:nvSpPr>
          <p:cNvPr id="103" name="Rechteck 102"/>
          <p:cNvSpPr/>
          <p:nvPr/>
        </p:nvSpPr>
        <p:spPr>
          <a:xfrm>
            <a:off x="8382838"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Practical meaning </a:t>
            </a:r>
          </a:p>
        </p:txBody>
      </p:sp>
      <p:sp>
        <p:nvSpPr>
          <p:cNvPr id="104" name="Rechteck 103"/>
          <p:cNvSpPr/>
          <p:nvPr/>
        </p:nvSpPr>
        <p:spPr>
          <a:xfrm>
            <a:off x="9886259" y="1571100"/>
            <a:ext cx="1440000" cy="86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FAA rating </a:t>
            </a:r>
          </a:p>
        </p:txBody>
      </p:sp>
      <p:sp>
        <p:nvSpPr>
          <p:cNvPr id="105" name="Rechteck 104"/>
          <p:cNvSpPr/>
          <p:nvPr/>
        </p:nvSpPr>
        <p:spPr>
          <a:xfrm>
            <a:off x="865742"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99.999</a:t>
            </a:r>
          </a:p>
        </p:txBody>
      </p:sp>
      <p:sp>
        <p:nvSpPr>
          <p:cNvPr id="106" name="Rechteck 105"/>
          <p:cNvSpPr/>
          <p:nvPr/>
        </p:nvSpPr>
        <p:spPr>
          <a:xfrm>
            <a:off x="2369161"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High </a:t>
            </a:r>
          </a:p>
          <a:p>
            <a:pPr algn="ctr"/>
            <a:r>
              <a:rPr lang="en-US" sz="1400" dirty="0">
                <a:solidFill>
                  <a:schemeClr val="bg1"/>
                </a:solidFill>
                <a:cs typeface="Segoe UI" panose="020B0502040204020203" pitchFamily="34" charset="0"/>
              </a:rPr>
              <a:t>availability </a:t>
            </a:r>
          </a:p>
        </p:txBody>
      </p:sp>
      <p:sp>
        <p:nvSpPr>
          <p:cNvPr id="107" name="Rechteck 106"/>
          <p:cNvSpPr/>
          <p:nvPr/>
        </p:nvSpPr>
        <p:spPr>
          <a:xfrm>
            <a:off x="3872581" y="2493743"/>
            <a:ext cx="1440000" cy="864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cs typeface="Segoe UI" panose="020B0502040204020203" pitchFamily="34" charset="0"/>
              </a:rPr>
              <a:t>5.26 </a:t>
            </a:r>
          </a:p>
        </p:txBody>
      </p:sp>
    </p:spTree>
    <p:extLst>
      <p:ext uri="{BB962C8B-B14F-4D97-AF65-F5344CB8AC3E}">
        <p14:creationId xmlns:p14="http://schemas.microsoft.com/office/powerpoint/2010/main" val="827094161"/>
      </p:ext>
    </p:extLst>
  </p:cSld>
  <p:clrMapOvr>
    <a:masterClrMapping/>
  </p:clrMapOvr>
  <p:transition>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7 Cloud Computing Scenarios</a:t>
            </a:r>
          </a:p>
        </p:txBody>
      </p:sp>
      <p:sp>
        <p:nvSpPr>
          <p:cNvPr id="2" name="Textplatzhalter 1"/>
          <p:cNvSpPr>
            <a:spLocks noGrp="1"/>
          </p:cNvSpPr>
          <p:nvPr>
            <p:ph type="body" sz="quarter" idx="12"/>
          </p:nvPr>
        </p:nvSpPr>
        <p:spPr/>
        <p:txBody>
          <a:bodyPr>
            <a:normAutofit/>
          </a:bodyPr>
          <a:lstStyle/>
          <a:p>
            <a:pPr marL="0" indent="0">
              <a:buNone/>
            </a:pPr>
            <a:endParaRPr lang="en-US" dirty="0"/>
          </a:p>
        </p:txBody>
      </p:sp>
    </p:spTree>
    <p:extLst>
      <p:ext uri="{BB962C8B-B14F-4D97-AF65-F5344CB8AC3E}">
        <p14:creationId xmlns:p14="http://schemas.microsoft.com/office/powerpoint/2010/main" val="1626982298"/>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7"/>
          </p:nvPr>
        </p:nvSpPr>
        <p:spPr/>
        <p:txBody>
          <a:bodyPr/>
          <a:lstStyle/>
          <a:p>
            <a:r>
              <a:rPr lang="en-US" dirty="0"/>
              <a:t>Public, Private and Hybrid Cloud</a:t>
            </a:r>
          </a:p>
          <a:p>
            <a:r>
              <a:rPr lang="en-US" dirty="0"/>
              <a:t>Economics of the Cloud</a:t>
            </a:r>
          </a:p>
          <a:p>
            <a:r>
              <a:rPr lang="en-US" dirty="0"/>
              <a:t>Decision Criteria for Introducing Cloud Services</a:t>
            </a:r>
          </a:p>
          <a:p>
            <a:r>
              <a:rPr lang="en-US" dirty="0"/>
              <a:t>Reasons to Consider Cloud Computing According to </a:t>
            </a:r>
            <a:r>
              <a:rPr lang="en-US" dirty="0" err="1"/>
              <a:t>Bitkom</a:t>
            </a:r>
            <a:endParaRPr lang="en-US" dirty="0"/>
          </a:p>
          <a:p>
            <a:r>
              <a:rPr lang="en-AU" dirty="0"/>
              <a:t>A Mix of Standard Components &amp; Custom Software</a:t>
            </a:r>
            <a:endParaRPr lang="en-US" dirty="0"/>
          </a:p>
        </p:txBody>
      </p:sp>
      <p:sp>
        <p:nvSpPr>
          <p:cNvPr id="4" name="Titel 3"/>
          <p:cNvSpPr>
            <a:spLocks noGrp="1"/>
          </p:cNvSpPr>
          <p:nvPr>
            <p:ph type="title"/>
          </p:nvPr>
        </p:nvSpPr>
        <p:spPr/>
        <p:txBody>
          <a:bodyPr/>
          <a:lstStyle/>
          <a:p>
            <a:r>
              <a:rPr lang="en-US" dirty="0"/>
              <a:t>1.2 Deployment Models</a:t>
            </a:r>
          </a:p>
        </p:txBody>
      </p:sp>
      <p:sp>
        <p:nvSpPr>
          <p:cNvPr id="13" name="Textplatzhalter 12"/>
          <p:cNvSpPr>
            <a:spLocks noGrp="1"/>
          </p:cNvSpPr>
          <p:nvPr>
            <p:ph type="body" sz="quarter" idx="12"/>
          </p:nvPr>
        </p:nvSpPr>
        <p:spPr/>
        <p:txBody>
          <a:bodyPr>
            <a:normAutofit/>
          </a:bodyPr>
          <a:lstStyle/>
          <a:p>
            <a:endParaRPr lang="en-US" dirty="0"/>
          </a:p>
        </p:txBody>
      </p:sp>
    </p:spTree>
    <p:extLst>
      <p:ext uri="{BB962C8B-B14F-4D97-AF65-F5344CB8AC3E}">
        <p14:creationId xmlns:p14="http://schemas.microsoft.com/office/powerpoint/2010/main" val="2705592711"/>
      </p:ext>
    </p:extLst>
  </p:cSld>
  <p:clrMapOvr>
    <a:masterClrMapping/>
  </p:clrMapOvr>
  <p:transition>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Scenarios to Get Started</a:t>
            </a:r>
          </a:p>
        </p:txBody>
      </p:sp>
      <p:sp>
        <p:nvSpPr>
          <p:cNvPr id="5" name="Textplatzhalter 4"/>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6" name="Ellipse 5"/>
          <p:cNvSpPr/>
          <p:nvPr/>
        </p:nvSpPr>
        <p:spPr>
          <a:xfrm>
            <a:off x="3174892" y="1877807"/>
            <a:ext cx="5842216" cy="38143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60" name="Flussdiagramm: Prozess 59"/>
          <p:cNvSpPr/>
          <p:nvPr/>
        </p:nvSpPr>
        <p:spPr>
          <a:xfrm>
            <a:off x="4987185" y="1439722"/>
            <a:ext cx="2217630" cy="1272410"/>
          </a:xfrm>
          <a:prstGeom prst="flowChartProcess">
            <a:avLst/>
          </a:pr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Flussdiagramm: Prozess 4"/>
          <p:cNvSpPr/>
          <p:nvPr/>
        </p:nvSpPr>
        <p:spPr>
          <a:xfrm>
            <a:off x="4987185" y="1439722"/>
            <a:ext cx="2217630" cy="1272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kern="1200" dirty="0"/>
              <a:t>Dev/test</a:t>
            </a:r>
            <a:br>
              <a:rPr lang="en-US" sz="1100" kern="1200" dirty="0"/>
            </a:br>
            <a:r>
              <a:rPr lang="en-US" sz="1400" kern="1200" dirty="0">
                <a:solidFill>
                  <a:schemeClr val="bg1"/>
                </a:solidFill>
              </a:rPr>
              <a:t>Full test and dev environments in minutes</a:t>
            </a:r>
          </a:p>
        </p:txBody>
      </p:sp>
      <p:sp>
        <p:nvSpPr>
          <p:cNvPr id="58" name="Flussdiagramm: Prozess 57"/>
          <p:cNvSpPr/>
          <p:nvPr/>
        </p:nvSpPr>
        <p:spPr>
          <a:xfrm>
            <a:off x="7494674" y="1947981"/>
            <a:ext cx="2217630" cy="1272410"/>
          </a:xfrm>
          <a:prstGeom prst="flowChartProcess">
            <a:avLst/>
          </a:pr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Flussdiagramm: Prozess 6"/>
          <p:cNvSpPr/>
          <p:nvPr/>
        </p:nvSpPr>
        <p:spPr>
          <a:xfrm>
            <a:off x="7494674" y="1947981"/>
            <a:ext cx="2217630" cy="1272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ts val="600"/>
              </a:spcBef>
              <a:spcAft>
                <a:spcPts val="600"/>
              </a:spcAft>
            </a:pPr>
            <a:r>
              <a:rPr lang="en-US" kern="1200" dirty="0"/>
              <a:t>Lift &amp; shift</a:t>
            </a:r>
            <a:br>
              <a:rPr lang="en-US" sz="1600" kern="1200" dirty="0"/>
            </a:br>
            <a:r>
              <a:rPr lang="en-US" sz="1400" kern="1200" dirty="0">
                <a:solidFill>
                  <a:schemeClr val="bg1"/>
                </a:solidFill>
              </a:rPr>
              <a:t>Take existing workloads and run them in a certified instance</a:t>
            </a:r>
          </a:p>
        </p:txBody>
      </p:sp>
      <p:sp>
        <p:nvSpPr>
          <p:cNvPr id="56" name="Flussdiagramm: Prozess 55"/>
          <p:cNvSpPr/>
          <p:nvPr/>
        </p:nvSpPr>
        <p:spPr>
          <a:xfrm>
            <a:off x="7494674" y="3879022"/>
            <a:ext cx="2217630" cy="1272410"/>
          </a:xfrm>
          <a:prstGeom prst="flowChartProcess">
            <a:avLst/>
          </a:pr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Flussdiagramm: Prozess 8"/>
          <p:cNvSpPr/>
          <p:nvPr/>
        </p:nvSpPr>
        <p:spPr>
          <a:xfrm>
            <a:off x="7494674" y="3879022"/>
            <a:ext cx="2217630" cy="1272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ts val="600"/>
              </a:spcBef>
              <a:spcAft>
                <a:spcPts val="600"/>
              </a:spcAft>
            </a:pPr>
            <a:r>
              <a:rPr lang="en-US" kern="1200" dirty="0"/>
              <a:t>Storage</a:t>
            </a:r>
            <a:br>
              <a:rPr lang="en-US" sz="1600" kern="1200" dirty="0"/>
            </a:br>
            <a:r>
              <a:rPr lang="en-US" sz="1400" kern="1200" dirty="0">
                <a:solidFill>
                  <a:schemeClr val="bg1"/>
                </a:solidFill>
              </a:rPr>
              <a:t>Archive key data in  inexpensive cloud storage</a:t>
            </a:r>
          </a:p>
        </p:txBody>
      </p:sp>
      <p:sp>
        <p:nvSpPr>
          <p:cNvPr id="54" name="Flussdiagramm: Prozess 53"/>
          <p:cNvSpPr/>
          <p:nvPr/>
        </p:nvSpPr>
        <p:spPr>
          <a:xfrm>
            <a:off x="4987185" y="4842610"/>
            <a:ext cx="2217630" cy="1272410"/>
          </a:xfrm>
          <a:prstGeom prst="flowChartProcess">
            <a:avLst/>
          </a:pr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Flussdiagramm: Prozess 10"/>
          <p:cNvSpPr/>
          <p:nvPr/>
        </p:nvSpPr>
        <p:spPr>
          <a:xfrm>
            <a:off x="4987185" y="4842610"/>
            <a:ext cx="2217630" cy="1272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ts val="600"/>
              </a:spcBef>
              <a:spcAft>
                <a:spcPts val="600"/>
              </a:spcAft>
            </a:pPr>
            <a:r>
              <a:rPr lang="en-US" kern="1200" dirty="0"/>
              <a:t>Big Data</a:t>
            </a:r>
            <a:br>
              <a:rPr lang="en-US" sz="1300" kern="1200" dirty="0"/>
            </a:br>
            <a:r>
              <a:rPr lang="en-US" sz="1400" kern="1200" dirty="0"/>
              <a:t>Process key data into business intelligence using Hadoop or machine learning</a:t>
            </a:r>
          </a:p>
        </p:txBody>
      </p:sp>
      <p:sp>
        <p:nvSpPr>
          <p:cNvPr id="52" name="Flussdiagramm: Prozess 51"/>
          <p:cNvSpPr/>
          <p:nvPr/>
        </p:nvSpPr>
        <p:spPr>
          <a:xfrm>
            <a:off x="2479696" y="3879022"/>
            <a:ext cx="2217630" cy="1272410"/>
          </a:xfrm>
          <a:prstGeom prst="flowChartProcess">
            <a:avLst/>
          </a:prstGeom>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Flussdiagramm: Prozess 12"/>
          <p:cNvSpPr/>
          <p:nvPr/>
        </p:nvSpPr>
        <p:spPr>
          <a:xfrm>
            <a:off x="2479696" y="3879022"/>
            <a:ext cx="2217630" cy="1272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ts val="600"/>
              </a:spcBef>
              <a:spcAft>
                <a:spcPts val="600"/>
              </a:spcAft>
            </a:pPr>
            <a:r>
              <a:rPr lang="en-US" kern="1200" dirty="0"/>
              <a:t>Web apps</a:t>
            </a:r>
            <a:br>
              <a:rPr lang="en-US" sz="2000" kern="1200" dirty="0"/>
            </a:br>
            <a:r>
              <a:rPr lang="en-US" sz="1400" kern="1200" dirty="0"/>
              <a:t>Take your Web apps to the cloud using inexpensive websites</a:t>
            </a:r>
          </a:p>
        </p:txBody>
      </p:sp>
      <p:sp>
        <p:nvSpPr>
          <p:cNvPr id="50" name="Flussdiagramm: Prozess 49"/>
          <p:cNvSpPr/>
          <p:nvPr/>
        </p:nvSpPr>
        <p:spPr>
          <a:xfrm>
            <a:off x="2479696" y="1947981"/>
            <a:ext cx="2217630" cy="1272410"/>
          </a:xfrm>
          <a:prstGeom prst="flowChartProcess">
            <a:avLst/>
          </a:prstGeom>
          <a:ln>
            <a:solidFill>
              <a:srgbClr val="000E6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Flussdiagramm: Prozess 14"/>
          <p:cNvSpPr/>
          <p:nvPr/>
        </p:nvSpPr>
        <p:spPr>
          <a:xfrm>
            <a:off x="2479696" y="1947981"/>
            <a:ext cx="2217630" cy="1272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t" anchorCtr="0">
            <a:noAutofit/>
          </a:bodyPr>
          <a:lstStyle/>
          <a:p>
            <a:pPr lvl="0" algn="ctr" defTabSz="889000">
              <a:lnSpc>
                <a:spcPct val="90000"/>
              </a:lnSpc>
              <a:spcBef>
                <a:spcPts val="600"/>
              </a:spcBef>
              <a:spcAft>
                <a:spcPts val="600"/>
              </a:spcAft>
            </a:pPr>
            <a:r>
              <a:rPr lang="en-US" kern="1200" dirty="0"/>
              <a:t>Identity</a:t>
            </a:r>
            <a:br>
              <a:rPr lang="en-US" sz="2000" kern="1200" dirty="0"/>
            </a:br>
            <a:r>
              <a:rPr lang="en-US" sz="1400" kern="1200" dirty="0">
                <a:solidFill>
                  <a:schemeClr val="bg1"/>
                </a:solidFill>
              </a:rPr>
              <a:t>Synchronize all your identities through Azure AD to control access to apps, data, and services</a:t>
            </a:r>
          </a:p>
          <a:p>
            <a:pPr lvl="0" algn="l" defTabSz="889000">
              <a:lnSpc>
                <a:spcPct val="90000"/>
              </a:lnSpc>
              <a:spcBef>
                <a:spcPts val="600"/>
              </a:spcBef>
              <a:spcAft>
                <a:spcPts val="600"/>
              </a:spcAft>
            </a:pPr>
            <a:endParaRPr lang="en-US" sz="1600" kern="1200" dirty="0"/>
          </a:p>
        </p:txBody>
      </p:sp>
      <p:pic>
        <p:nvPicPr>
          <p:cNvPr id="30" name="Grafik 29"/>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52119" y="2737121"/>
            <a:ext cx="2252696" cy="2095740"/>
          </a:xfrm>
          <a:prstGeom prst="rect">
            <a:avLst/>
          </a:prstGeom>
        </p:spPr>
      </p:pic>
      <p:sp>
        <p:nvSpPr>
          <p:cNvPr id="4" name="Textfeld 3"/>
          <p:cNvSpPr txBox="1"/>
          <p:nvPr/>
        </p:nvSpPr>
        <p:spPr>
          <a:xfrm>
            <a:off x="5245396" y="3694356"/>
            <a:ext cx="1360967" cy="369332"/>
          </a:xfrm>
          <a:prstGeom prst="rect">
            <a:avLst/>
          </a:prstGeom>
          <a:noFill/>
        </p:spPr>
        <p:txBody>
          <a:bodyPr wrap="square" rtlCol="0">
            <a:spAutoFit/>
          </a:bodyPr>
          <a:lstStyle/>
          <a:p>
            <a:pPr marL="457200"/>
            <a:r>
              <a:rPr lang="de-DE" dirty="0">
                <a:solidFill>
                  <a:schemeClr val="bg1"/>
                </a:solidFill>
              </a:rPr>
              <a:t>Cloud</a:t>
            </a:r>
          </a:p>
        </p:txBody>
      </p:sp>
    </p:spTree>
    <p:extLst>
      <p:ext uri="{BB962C8B-B14F-4D97-AF65-F5344CB8AC3E}">
        <p14:creationId xmlns:p14="http://schemas.microsoft.com/office/powerpoint/2010/main" val="1384447438"/>
      </p:ext>
    </p:extLst>
  </p:cSld>
  <p:clrMapOvr>
    <a:masterClrMapping/>
  </p:clrMapOvr>
  <p:transition>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el 50"/>
          <p:cNvSpPr>
            <a:spLocks noGrp="1"/>
          </p:cNvSpPr>
          <p:nvPr>
            <p:ph type="title"/>
          </p:nvPr>
        </p:nvSpPr>
        <p:spPr/>
        <p:txBody>
          <a:bodyPr/>
          <a:lstStyle/>
          <a:p>
            <a:r>
              <a:rPr lang="de-DE" dirty="0" err="1"/>
              <a:t>Full</a:t>
            </a:r>
            <a:r>
              <a:rPr lang="de-DE" dirty="0"/>
              <a:t> </a:t>
            </a:r>
            <a:r>
              <a:rPr lang="de-DE" dirty="0" err="1"/>
              <a:t>Dev</a:t>
            </a:r>
            <a:r>
              <a:rPr lang="de-DE" dirty="0"/>
              <a:t>/Test Environments</a:t>
            </a:r>
          </a:p>
        </p:txBody>
      </p:sp>
      <p:sp>
        <p:nvSpPr>
          <p:cNvPr id="3" name="Textplatzhalter 2"/>
          <p:cNvSpPr>
            <a:spLocks noGrp="1"/>
          </p:cNvSpPr>
          <p:nvPr>
            <p:ph type="body" sz="quarter" idx="12"/>
          </p:nvPr>
        </p:nvSpPr>
        <p:spPr/>
        <p:txBody>
          <a:bodyPr/>
          <a:lstStyle/>
          <a:p>
            <a:r>
              <a:rPr lang="en-US" dirty="0"/>
              <a:t>Source: Microsoft</a:t>
            </a:r>
          </a:p>
        </p:txBody>
      </p:sp>
      <p:sp>
        <p:nvSpPr>
          <p:cNvPr id="47" name="Rechteck 46"/>
          <p:cNvSpPr/>
          <p:nvPr/>
        </p:nvSpPr>
        <p:spPr>
          <a:xfrm>
            <a:off x="841848" y="1548896"/>
            <a:ext cx="2586277" cy="4606224"/>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4" name="Rechteck 3"/>
          <p:cNvSpPr/>
          <p:nvPr/>
        </p:nvSpPr>
        <p:spPr>
          <a:xfrm>
            <a:off x="8747249" y="1548897"/>
            <a:ext cx="2602904" cy="4606223"/>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2" name="Textfeld 11"/>
          <p:cNvSpPr txBox="1"/>
          <p:nvPr/>
        </p:nvSpPr>
        <p:spPr>
          <a:xfrm>
            <a:off x="9264616" y="2367774"/>
            <a:ext cx="1643812" cy="338554"/>
          </a:xfrm>
          <a:prstGeom prst="rect">
            <a:avLst/>
          </a:prstGeom>
          <a:noFill/>
          <a:ln>
            <a:noFill/>
          </a:ln>
        </p:spPr>
        <p:txBody>
          <a:bodyPr wrap="square" rtlCol="0" anchor="ctr" anchorCtr="1">
            <a:spAutoFit/>
          </a:bodyPr>
          <a:lstStyle/>
          <a:p>
            <a:r>
              <a:rPr lang="de-DE" sz="1600" dirty="0" err="1">
                <a:cs typeface="Segoe UI" panose="020B0502040204020203" pitchFamily="34" charset="0"/>
              </a:rPr>
              <a:t>Production</a:t>
            </a:r>
            <a:endParaRPr lang="de-DE" sz="1600" dirty="0">
              <a:cs typeface="Segoe UI" panose="020B0502040204020203" pitchFamily="34" charset="0"/>
            </a:endParaRPr>
          </a:p>
        </p:txBody>
      </p:sp>
      <p:sp>
        <p:nvSpPr>
          <p:cNvPr id="13" name="Textfeld 12"/>
          <p:cNvSpPr txBox="1"/>
          <p:nvPr/>
        </p:nvSpPr>
        <p:spPr>
          <a:xfrm>
            <a:off x="9360881" y="3850339"/>
            <a:ext cx="1451283" cy="338554"/>
          </a:xfrm>
          <a:prstGeom prst="rect">
            <a:avLst/>
          </a:prstGeom>
          <a:noFill/>
          <a:ln>
            <a:noFill/>
          </a:ln>
        </p:spPr>
        <p:txBody>
          <a:bodyPr wrap="square" rtlCol="0" anchor="ctr" anchorCtr="1">
            <a:spAutoFit/>
          </a:bodyPr>
          <a:lstStyle/>
          <a:p>
            <a:r>
              <a:rPr lang="de-DE" sz="1600" dirty="0" err="1">
                <a:cs typeface="Segoe UI" panose="020B0502040204020203" pitchFamily="34" charset="0"/>
              </a:rPr>
              <a:t>Staging</a:t>
            </a:r>
            <a:endParaRPr lang="de-DE" sz="1600" dirty="0">
              <a:cs typeface="Segoe UI" panose="020B0502040204020203" pitchFamily="34" charset="0"/>
            </a:endParaRPr>
          </a:p>
        </p:txBody>
      </p:sp>
      <p:sp>
        <p:nvSpPr>
          <p:cNvPr id="14" name="Textfeld 13"/>
          <p:cNvSpPr txBox="1"/>
          <p:nvPr/>
        </p:nvSpPr>
        <p:spPr>
          <a:xfrm>
            <a:off x="9600808" y="5600511"/>
            <a:ext cx="1034331" cy="338554"/>
          </a:xfrm>
          <a:prstGeom prst="rect">
            <a:avLst/>
          </a:prstGeom>
          <a:noFill/>
          <a:ln>
            <a:noFill/>
          </a:ln>
        </p:spPr>
        <p:txBody>
          <a:bodyPr wrap="square" rtlCol="0" anchor="ctr" anchorCtr="1">
            <a:spAutoFit/>
          </a:bodyPr>
          <a:lstStyle/>
          <a:p>
            <a:r>
              <a:rPr lang="de-DE" sz="1600" dirty="0" err="1">
                <a:cs typeface="Segoe UI" panose="020B0502040204020203" pitchFamily="34" charset="0"/>
              </a:rPr>
              <a:t>Dev</a:t>
            </a:r>
            <a:r>
              <a:rPr lang="de-DE" sz="1600" dirty="0">
                <a:cs typeface="Segoe UI" panose="020B0502040204020203" pitchFamily="34" charset="0"/>
              </a:rPr>
              <a:t>/</a:t>
            </a:r>
            <a:r>
              <a:rPr lang="de-DE" sz="1600" dirty="0" err="1">
                <a:cs typeface="Segoe UI" panose="020B0502040204020203" pitchFamily="34" charset="0"/>
              </a:rPr>
              <a:t>test</a:t>
            </a:r>
            <a:endParaRPr lang="de-DE" sz="1600" dirty="0">
              <a:cs typeface="Segoe UI" panose="020B0502040204020203" pitchFamily="34" charset="0"/>
            </a:endParaRPr>
          </a:p>
        </p:txBody>
      </p:sp>
      <p:sp>
        <p:nvSpPr>
          <p:cNvPr id="32" name="TextBox 77"/>
          <p:cNvSpPr txBox="1"/>
          <p:nvPr/>
        </p:nvSpPr>
        <p:spPr>
          <a:xfrm>
            <a:off x="923174" y="3126419"/>
            <a:ext cx="2582140" cy="2215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924">
              <a:lnSpc>
                <a:spcPct val="90000"/>
              </a:lnSpc>
              <a:buSzPct val="80000"/>
              <a:defRPr/>
            </a:pPr>
            <a:r>
              <a:rPr lang="en-US" sz="1600" spc="-50" dirty="0">
                <a:cs typeface="Segoe UI" panose="020B0502040204020203" pitchFamily="34" charset="0"/>
              </a:rPr>
              <a:t>Cloud source control &amp; ALM</a:t>
            </a:r>
          </a:p>
        </p:txBody>
      </p:sp>
      <p:sp>
        <p:nvSpPr>
          <p:cNvPr id="33" name="TextBox 77"/>
          <p:cNvSpPr txBox="1"/>
          <p:nvPr/>
        </p:nvSpPr>
        <p:spPr>
          <a:xfrm>
            <a:off x="1656274" y="3377825"/>
            <a:ext cx="839377" cy="2215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b="1" spc="-50" dirty="0">
                <a:cs typeface="Segoe UI" panose="020B0502040204020203" pitchFamily="34" charset="0"/>
              </a:rPr>
              <a:t>GIT/TFS</a:t>
            </a:r>
          </a:p>
        </p:txBody>
      </p:sp>
      <p:sp>
        <p:nvSpPr>
          <p:cNvPr id="31" name="TextBox 77"/>
          <p:cNvSpPr txBox="1"/>
          <p:nvPr/>
        </p:nvSpPr>
        <p:spPr>
          <a:xfrm>
            <a:off x="2236288" y="1777046"/>
            <a:ext cx="572816" cy="2215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spc="-50" dirty="0">
                <a:cs typeface="Segoe UI" panose="020B0502040204020203" pitchFamily="34" charset="0"/>
              </a:rPr>
              <a:t>Build</a:t>
            </a:r>
          </a:p>
        </p:txBody>
      </p:sp>
      <p:sp>
        <p:nvSpPr>
          <p:cNvPr id="34" name="Arc 6"/>
          <p:cNvSpPr/>
          <p:nvPr/>
        </p:nvSpPr>
        <p:spPr>
          <a:xfrm rot="15298052">
            <a:off x="1314349" y="2363317"/>
            <a:ext cx="1075724" cy="634814"/>
          </a:xfrm>
          <a:prstGeom prst="arc">
            <a:avLst>
              <a:gd name="adj1" fmla="val 13619450"/>
              <a:gd name="adj2" fmla="val 20527924"/>
            </a:avLst>
          </a:prstGeom>
          <a:ln>
            <a:solidFill>
              <a:schemeClr val="accent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343434"/>
              </a:solidFill>
            </a:endParaRPr>
          </a:p>
        </p:txBody>
      </p:sp>
      <p:sp>
        <p:nvSpPr>
          <p:cNvPr id="35" name="Arc 67"/>
          <p:cNvSpPr/>
          <p:nvPr/>
        </p:nvSpPr>
        <p:spPr>
          <a:xfrm rot="15504807" flipV="1">
            <a:off x="1906524" y="2200071"/>
            <a:ext cx="934451" cy="558823"/>
          </a:xfrm>
          <a:prstGeom prst="arc">
            <a:avLst>
              <a:gd name="adj1" fmla="val 11645508"/>
              <a:gd name="adj2" fmla="val 20702189"/>
            </a:avLst>
          </a:prstGeom>
          <a:ln>
            <a:solidFill>
              <a:schemeClr val="accent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343434"/>
              </a:solidFill>
            </a:endParaRPr>
          </a:p>
        </p:txBody>
      </p:sp>
      <p:cxnSp>
        <p:nvCxnSpPr>
          <p:cNvPr id="37" name="Gerade Verbindung mit Pfeil 36"/>
          <p:cNvCxnSpPr/>
          <p:nvPr/>
        </p:nvCxnSpPr>
        <p:spPr>
          <a:xfrm flipV="1">
            <a:off x="2770196" y="3401496"/>
            <a:ext cx="5875211" cy="15563"/>
          </a:xfrm>
          <a:prstGeom prst="straightConnector1">
            <a:avLst/>
          </a:prstGeom>
          <a:ln w="38100">
            <a:prstDash val="sys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Gewinkelte Verbindung 45"/>
          <p:cNvCxnSpPr/>
          <p:nvPr/>
        </p:nvCxnSpPr>
        <p:spPr>
          <a:xfrm>
            <a:off x="2770196" y="3414198"/>
            <a:ext cx="5838146" cy="1364372"/>
          </a:xfrm>
          <a:prstGeom prst="bentConnector3">
            <a:avLst>
              <a:gd name="adj1" fmla="val 38352"/>
            </a:avLst>
          </a:prstGeom>
          <a:ln w="38100">
            <a:prstDash val="sysDot"/>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9" name="Textfeld 48"/>
          <p:cNvSpPr txBox="1"/>
          <p:nvPr/>
        </p:nvSpPr>
        <p:spPr>
          <a:xfrm>
            <a:off x="5646278" y="3041890"/>
            <a:ext cx="1646413" cy="369332"/>
          </a:xfrm>
          <a:prstGeom prst="rect">
            <a:avLst/>
          </a:prstGeom>
          <a:noFill/>
        </p:spPr>
        <p:txBody>
          <a:bodyPr wrap="none" rtlCol="0">
            <a:spAutoFit/>
          </a:bodyPr>
          <a:lstStyle/>
          <a:p>
            <a:r>
              <a:rPr lang="de-DE" dirty="0">
                <a:cs typeface="Segoe UI" panose="020B0502040204020203" pitchFamily="34" charset="0"/>
              </a:rPr>
              <a:t>Master </a:t>
            </a:r>
            <a:r>
              <a:rPr lang="de-DE" dirty="0" err="1">
                <a:cs typeface="Segoe UI" panose="020B0502040204020203" pitchFamily="34" charset="0"/>
              </a:rPr>
              <a:t>branch</a:t>
            </a:r>
            <a:endParaRPr lang="de-DE" dirty="0">
              <a:cs typeface="Segoe UI" panose="020B0502040204020203" pitchFamily="34" charset="0"/>
            </a:endParaRPr>
          </a:p>
        </p:txBody>
      </p:sp>
      <p:sp>
        <p:nvSpPr>
          <p:cNvPr id="50" name="Textfeld 49"/>
          <p:cNvSpPr txBox="1"/>
          <p:nvPr/>
        </p:nvSpPr>
        <p:spPr>
          <a:xfrm>
            <a:off x="5772274" y="4809719"/>
            <a:ext cx="1340688" cy="369332"/>
          </a:xfrm>
          <a:prstGeom prst="rect">
            <a:avLst/>
          </a:prstGeom>
          <a:noFill/>
        </p:spPr>
        <p:txBody>
          <a:bodyPr wrap="none" rtlCol="0">
            <a:spAutoFit/>
          </a:bodyPr>
          <a:lstStyle/>
          <a:p>
            <a:r>
              <a:rPr lang="de-DE" dirty="0">
                <a:cs typeface="Segoe UI" panose="020B0502040204020203" pitchFamily="34" charset="0"/>
              </a:rPr>
              <a:t>Test </a:t>
            </a:r>
            <a:r>
              <a:rPr lang="de-DE" dirty="0" err="1">
                <a:cs typeface="Segoe UI" panose="020B0502040204020203" pitchFamily="34" charset="0"/>
              </a:rPr>
              <a:t>branch</a:t>
            </a:r>
            <a:endParaRPr lang="de-DE" dirty="0">
              <a:cs typeface="Segoe UI" panose="020B0502040204020203" pitchFamily="34" charset="0"/>
            </a:endParaRPr>
          </a:p>
        </p:txBody>
      </p:sp>
      <p:grpSp>
        <p:nvGrpSpPr>
          <p:cNvPr id="22" name="Gruppieren 21"/>
          <p:cNvGrpSpPr/>
          <p:nvPr/>
        </p:nvGrpSpPr>
        <p:grpSpPr>
          <a:xfrm>
            <a:off x="9979428" y="4261643"/>
            <a:ext cx="138546" cy="330551"/>
            <a:chOff x="9393382" y="4181659"/>
            <a:chExt cx="138546" cy="330551"/>
          </a:xfrm>
        </p:grpSpPr>
        <p:cxnSp>
          <p:nvCxnSpPr>
            <p:cNvPr id="38" name="Gerade Verbindung mit Pfeil 37"/>
            <p:cNvCxnSpPr/>
            <p:nvPr/>
          </p:nvCxnSpPr>
          <p:spPr>
            <a:xfrm>
              <a:off x="9393382" y="4206451"/>
              <a:ext cx="0" cy="3057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flipV="1">
              <a:off x="9531928" y="4181659"/>
              <a:ext cx="0" cy="3125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48" name="Gruppieren 47"/>
          <p:cNvGrpSpPr/>
          <p:nvPr/>
        </p:nvGrpSpPr>
        <p:grpSpPr>
          <a:xfrm>
            <a:off x="10017250" y="2789170"/>
            <a:ext cx="138546" cy="330551"/>
            <a:chOff x="9393382" y="4181659"/>
            <a:chExt cx="138546" cy="330551"/>
          </a:xfrm>
        </p:grpSpPr>
        <p:cxnSp>
          <p:nvCxnSpPr>
            <p:cNvPr id="52" name="Gerade Verbindung mit Pfeil 51"/>
            <p:cNvCxnSpPr/>
            <p:nvPr/>
          </p:nvCxnSpPr>
          <p:spPr>
            <a:xfrm>
              <a:off x="9393382" y="4206451"/>
              <a:ext cx="0" cy="3057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p:nvPr/>
          </p:nvCxnSpPr>
          <p:spPr>
            <a:xfrm flipV="1">
              <a:off x="9531928" y="4181659"/>
              <a:ext cx="0" cy="3125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6" name="Grafik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6219" y="1651854"/>
            <a:ext cx="860606" cy="737742"/>
          </a:xfrm>
          <a:prstGeom prst="rect">
            <a:avLst/>
          </a:prstGeom>
        </p:spPr>
      </p:pic>
      <p:sp>
        <p:nvSpPr>
          <p:cNvPr id="16" name="TextBox 15"/>
          <p:cNvSpPr txBox="1"/>
          <p:nvPr/>
        </p:nvSpPr>
        <p:spPr>
          <a:xfrm>
            <a:off x="1021257" y="5568188"/>
            <a:ext cx="2008229" cy="338554"/>
          </a:xfrm>
          <a:prstGeom prst="rect">
            <a:avLst/>
          </a:prstGeom>
          <a:noFill/>
        </p:spPr>
        <p:txBody>
          <a:bodyPr wrap="square" rtlCol="0">
            <a:spAutoFit/>
          </a:bodyPr>
          <a:lstStyle/>
          <a:p>
            <a:pPr marL="457200"/>
            <a:r>
              <a:rPr lang="en-GB" sz="1600" dirty="0"/>
              <a:t>Developers</a:t>
            </a:r>
          </a:p>
        </p:txBody>
      </p:sp>
      <p:sp>
        <p:nvSpPr>
          <p:cNvPr id="55" name="TextBox 54"/>
          <p:cNvSpPr txBox="1"/>
          <p:nvPr/>
        </p:nvSpPr>
        <p:spPr>
          <a:xfrm rot="16200000">
            <a:off x="1285256" y="4264045"/>
            <a:ext cx="1577625" cy="307777"/>
          </a:xfrm>
          <a:prstGeom prst="rect">
            <a:avLst/>
          </a:prstGeom>
          <a:noFill/>
        </p:spPr>
        <p:txBody>
          <a:bodyPr wrap="square" rtlCol="0">
            <a:spAutoFit/>
          </a:bodyPr>
          <a:lstStyle/>
          <a:p>
            <a:pPr marL="457200"/>
            <a:r>
              <a:rPr lang="en-GB" sz="1400" dirty="0"/>
              <a:t>Check-in</a:t>
            </a:r>
          </a:p>
        </p:txBody>
      </p:sp>
      <p:grpSp>
        <p:nvGrpSpPr>
          <p:cNvPr id="28" name="Group 27"/>
          <p:cNvGrpSpPr/>
          <p:nvPr/>
        </p:nvGrpSpPr>
        <p:grpSpPr>
          <a:xfrm>
            <a:off x="997160" y="3726151"/>
            <a:ext cx="2137542" cy="1870355"/>
            <a:chOff x="911609" y="3561061"/>
            <a:chExt cx="2137542" cy="1870355"/>
          </a:xfrm>
        </p:grpSpPr>
        <p:grpSp>
          <p:nvGrpSpPr>
            <p:cNvPr id="10" name="Group 9"/>
            <p:cNvGrpSpPr/>
            <p:nvPr/>
          </p:nvGrpSpPr>
          <p:grpSpPr>
            <a:xfrm>
              <a:off x="942541" y="4580048"/>
              <a:ext cx="851368" cy="851368"/>
              <a:chOff x="898959" y="4781641"/>
              <a:chExt cx="851368" cy="851368"/>
            </a:xfrm>
          </p:grpSpPr>
          <p:pic>
            <p:nvPicPr>
              <p:cNvPr id="43012" name="Picture 4" descr="https://d30y9cdsu7xlg0.cloudfront.net/png/227791-200.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98959" y="4781641"/>
                <a:ext cx="851368" cy="851368"/>
              </a:xfrm>
              <a:prstGeom prst="rect">
                <a:avLst/>
              </a:prstGeom>
              <a:noFill/>
              <a:extLst>
                <a:ext uri="{909E8E84-426E-40DD-AFC4-6F175D3DCCD1}">
                  <a14:hiddenFill xmlns:a14="http://schemas.microsoft.com/office/drawing/2010/main">
                    <a:solidFill>
                      <a:srgbClr val="FFFFFF"/>
                    </a:solidFill>
                  </a14:hiddenFill>
                </a:ext>
              </a:extLst>
            </p:spPr>
          </p:pic>
          <p:pic>
            <p:nvPicPr>
              <p:cNvPr id="43020" name="Picture 12" descr="Windows Black vector logo free logo"/>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4013" y="4929673"/>
                <a:ext cx="418339" cy="4183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2197783" y="4567768"/>
              <a:ext cx="851368" cy="851368"/>
              <a:chOff x="2259006" y="4780221"/>
              <a:chExt cx="851368" cy="851368"/>
            </a:xfrm>
          </p:grpSpPr>
          <p:pic>
            <p:nvPicPr>
              <p:cNvPr id="36" name="Picture 4" descr="https://d30y9cdsu7xlg0.cloudfront.net/png/227791-200.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9006" y="4780221"/>
                <a:ext cx="851368" cy="851368"/>
              </a:xfrm>
              <a:prstGeom prst="rect">
                <a:avLst/>
              </a:prstGeom>
              <a:noFill/>
              <a:extLst>
                <a:ext uri="{909E8E84-426E-40DD-AFC4-6F175D3DCCD1}">
                  <a14:hiddenFill xmlns:a14="http://schemas.microsoft.com/office/drawing/2010/main">
                    <a:solidFill>
                      <a:srgbClr val="FFFFFF"/>
                    </a:solidFill>
                  </a14:hiddenFill>
                </a:ext>
              </a:extLst>
            </p:spPr>
          </p:pic>
          <p:pic>
            <p:nvPicPr>
              <p:cNvPr id="43026" name="Picture 18" descr="File:Apple logo black.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5635" y="4974465"/>
                <a:ext cx="317226" cy="317226"/>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ight Arrow 16"/>
            <p:cNvSpPr/>
            <p:nvPr/>
          </p:nvSpPr>
          <p:spPr>
            <a:xfrm rot="16200000">
              <a:off x="1014187" y="4003780"/>
              <a:ext cx="1122721" cy="260358"/>
            </a:xfrm>
            <a:prstGeom prst="rightArrow">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GB" dirty="0" err="1">
                <a:solidFill>
                  <a:schemeClr val="tx1"/>
                </a:solidFill>
              </a:endParaRPr>
            </a:p>
          </p:txBody>
        </p:sp>
        <p:sp>
          <p:nvSpPr>
            <p:cNvPr id="54" name="Right Arrow 53"/>
            <p:cNvSpPr/>
            <p:nvPr/>
          </p:nvSpPr>
          <p:spPr>
            <a:xfrm rot="16200000">
              <a:off x="1823052" y="3992243"/>
              <a:ext cx="1122721" cy="260358"/>
            </a:xfrm>
            <a:prstGeom prst="rightArrow">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GB" dirty="0" err="1">
                <a:solidFill>
                  <a:schemeClr val="tx1"/>
                </a:solidFill>
              </a:endParaRPr>
            </a:p>
          </p:txBody>
        </p:sp>
        <p:grpSp>
          <p:nvGrpSpPr>
            <p:cNvPr id="27" name="Group 26"/>
            <p:cNvGrpSpPr/>
            <p:nvPr/>
          </p:nvGrpSpPr>
          <p:grpSpPr>
            <a:xfrm>
              <a:off x="911609" y="4127339"/>
              <a:ext cx="888254" cy="488272"/>
              <a:chOff x="911609" y="4127339"/>
              <a:chExt cx="888254" cy="488272"/>
            </a:xfrm>
          </p:grpSpPr>
          <p:grpSp>
            <p:nvGrpSpPr>
              <p:cNvPr id="24" name="Group 23"/>
              <p:cNvGrpSpPr/>
              <p:nvPr/>
            </p:nvGrpSpPr>
            <p:grpSpPr>
              <a:xfrm>
                <a:off x="1364737" y="4127339"/>
                <a:ext cx="435126" cy="488272"/>
                <a:chOff x="1358783" y="4122233"/>
                <a:chExt cx="435126" cy="488272"/>
              </a:xfrm>
            </p:grpSpPr>
            <p:sp>
              <p:nvSpPr>
                <p:cNvPr id="19" name="Rectangle 18"/>
                <p:cNvSpPr/>
                <p:nvPr/>
              </p:nvSpPr>
              <p:spPr>
                <a:xfrm>
                  <a:off x="1358783" y="4129973"/>
                  <a:ext cx="435126" cy="480531"/>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GB" dirty="0" err="1">
                    <a:solidFill>
                      <a:schemeClr val="tx1"/>
                    </a:solidFill>
                  </a:endParaRPr>
                </a:p>
              </p:txBody>
            </p:sp>
            <p:pic>
              <p:nvPicPr>
                <p:cNvPr id="43030" name="Picture 22" descr="https://d30y9cdsu7xlg0.cloudfront.net/png/186579-200.png"/>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391" t="9920" r="25515" b="24837"/>
                <a:stretch/>
              </p:blipFill>
              <p:spPr bwMode="auto">
                <a:xfrm flipH="1">
                  <a:off x="1358783" y="4122233"/>
                  <a:ext cx="435126" cy="48827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p:cNvSpPr txBox="1"/>
              <p:nvPr/>
            </p:nvSpPr>
            <p:spPr>
              <a:xfrm>
                <a:off x="911609" y="4189525"/>
                <a:ext cx="880369" cy="369332"/>
              </a:xfrm>
              <a:prstGeom prst="rect">
                <a:avLst/>
              </a:prstGeom>
              <a:noFill/>
            </p:spPr>
            <p:txBody>
              <a:bodyPr wrap="none" rtlCol="0">
                <a:spAutoFit/>
              </a:bodyPr>
              <a:lstStyle/>
              <a:p>
                <a:pPr marL="457200"/>
                <a:r>
                  <a:rPr lang="de-DE" b="1" dirty="0">
                    <a:solidFill>
                      <a:schemeClr val="accent1"/>
                    </a:solidFill>
                  </a:rPr>
                  <a:t>{ }</a:t>
                </a:r>
                <a:endParaRPr lang="en-GB" b="1" dirty="0">
                  <a:solidFill>
                    <a:schemeClr val="accent1"/>
                  </a:solidFill>
                </a:endParaRPr>
              </a:p>
            </p:txBody>
          </p:sp>
        </p:grpSp>
        <p:grpSp>
          <p:nvGrpSpPr>
            <p:cNvPr id="63" name="Group 62"/>
            <p:cNvGrpSpPr/>
            <p:nvPr/>
          </p:nvGrpSpPr>
          <p:grpSpPr>
            <a:xfrm>
              <a:off x="1731916" y="4133959"/>
              <a:ext cx="880369" cy="488272"/>
              <a:chOff x="923028" y="4127339"/>
              <a:chExt cx="880369" cy="488272"/>
            </a:xfrm>
          </p:grpSpPr>
          <p:grpSp>
            <p:nvGrpSpPr>
              <p:cNvPr id="64" name="Group 63"/>
              <p:cNvGrpSpPr/>
              <p:nvPr/>
            </p:nvGrpSpPr>
            <p:grpSpPr>
              <a:xfrm>
                <a:off x="1364737" y="4127339"/>
                <a:ext cx="435126" cy="488272"/>
                <a:chOff x="1358783" y="4122233"/>
                <a:chExt cx="435126" cy="488272"/>
              </a:xfrm>
            </p:grpSpPr>
            <p:sp>
              <p:nvSpPr>
                <p:cNvPr id="66" name="Rectangle 65"/>
                <p:cNvSpPr/>
                <p:nvPr/>
              </p:nvSpPr>
              <p:spPr>
                <a:xfrm>
                  <a:off x="1358783" y="4129973"/>
                  <a:ext cx="435126" cy="480531"/>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GB" dirty="0" err="1">
                    <a:solidFill>
                      <a:schemeClr val="tx1"/>
                    </a:solidFill>
                  </a:endParaRPr>
                </a:p>
              </p:txBody>
            </p:sp>
            <p:pic>
              <p:nvPicPr>
                <p:cNvPr id="67" name="Picture 22" descr="https://d30y9cdsu7xlg0.cloudfront.net/png/186579-200.png"/>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391" t="9920" r="25515" b="24837"/>
                <a:stretch/>
              </p:blipFill>
              <p:spPr bwMode="auto">
                <a:xfrm flipH="1">
                  <a:off x="1358783" y="4122233"/>
                  <a:ext cx="435126" cy="48827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p:cNvSpPr txBox="1"/>
              <p:nvPr/>
            </p:nvSpPr>
            <p:spPr>
              <a:xfrm>
                <a:off x="923028" y="4190009"/>
                <a:ext cx="880369" cy="369332"/>
              </a:xfrm>
              <a:prstGeom prst="rect">
                <a:avLst/>
              </a:prstGeom>
              <a:noFill/>
            </p:spPr>
            <p:txBody>
              <a:bodyPr wrap="none" rtlCol="0">
                <a:spAutoFit/>
              </a:bodyPr>
              <a:lstStyle/>
              <a:p>
                <a:pPr marL="457200"/>
                <a:r>
                  <a:rPr lang="de-DE" b="1" dirty="0">
                    <a:solidFill>
                      <a:schemeClr val="accent1"/>
                    </a:solidFill>
                  </a:rPr>
                  <a:t>{ }</a:t>
                </a:r>
                <a:endParaRPr lang="en-GB" b="1" dirty="0">
                  <a:solidFill>
                    <a:schemeClr val="accent1"/>
                  </a:solidFill>
                </a:endParaRPr>
              </a:p>
            </p:txBody>
          </p:sp>
        </p:grpSp>
      </p:grpSp>
      <p:pic>
        <p:nvPicPr>
          <p:cNvPr id="5" name="Grafik 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407908" y="2830994"/>
            <a:ext cx="1418587" cy="1418587"/>
          </a:xfrm>
          <a:prstGeom prst="rect">
            <a:avLst/>
          </a:prstGeom>
        </p:spPr>
      </p:pic>
      <p:sp>
        <p:nvSpPr>
          <p:cNvPr id="2" name="Rechteck 1"/>
          <p:cNvSpPr/>
          <p:nvPr/>
        </p:nvSpPr>
        <p:spPr>
          <a:xfrm>
            <a:off x="2469963" y="4927102"/>
            <a:ext cx="317226" cy="317226"/>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72" name="Freihandform 71"/>
          <p:cNvSpPr>
            <a:spLocks noChangeAspect="1"/>
          </p:cNvSpPr>
          <p:nvPr/>
        </p:nvSpPr>
        <p:spPr>
          <a:xfrm rot="5400000">
            <a:off x="1643403" y="1600806"/>
            <a:ext cx="564094" cy="625206"/>
          </a:xfrm>
          <a:custGeom>
            <a:avLst/>
            <a:gdLst>
              <a:gd name="connsiteX0" fmla="*/ 3115881 w 4591876"/>
              <a:gd name="connsiteY0" fmla="*/ 2916347 h 5089345"/>
              <a:gd name="connsiteX1" fmla="*/ 2372575 w 4591876"/>
              <a:gd name="connsiteY1" fmla="*/ 3659653 h 5089345"/>
              <a:gd name="connsiteX2" fmla="*/ 3115881 w 4591876"/>
              <a:gd name="connsiteY2" fmla="*/ 4402959 h 5089345"/>
              <a:gd name="connsiteX3" fmla="*/ 3859187 w 4591876"/>
              <a:gd name="connsiteY3" fmla="*/ 3659653 h 5089345"/>
              <a:gd name="connsiteX4" fmla="*/ 3115881 w 4591876"/>
              <a:gd name="connsiteY4" fmla="*/ 2916347 h 5089345"/>
              <a:gd name="connsiteX5" fmla="*/ 975508 w 4591876"/>
              <a:gd name="connsiteY5" fmla="*/ 2190514 h 5089345"/>
              <a:gd name="connsiteX6" fmla="*/ 617197 w 4591876"/>
              <a:gd name="connsiteY6" fmla="*/ 2548825 h 5089345"/>
              <a:gd name="connsiteX7" fmla="*/ 975508 w 4591876"/>
              <a:gd name="connsiteY7" fmla="*/ 2907136 h 5089345"/>
              <a:gd name="connsiteX8" fmla="*/ 1333819 w 4591876"/>
              <a:gd name="connsiteY8" fmla="*/ 2548825 h 5089345"/>
              <a:gd name="connsiteX9" fmla="*/ 975508 w 4591876"/>
              <a:gd name="connsiteY9" fmla="*/ 2190514 h 5089345"/>
              <a:gd name="connsiteX10" fmla="*/ 2995002 w 4591876"/>
              <a:gd name="connsiteY10" fmla="*/ 2182200 h 5089345"/>
              <a:gd name="connsiteX11" fmla="*/ 3236758 w 4591876"/>
              <a:gd name="connsiteY11" fmla="*/ 2182200 h 5089345"/>
              <a:gd name="connsiteX12" fmla="*/ 3289300 w 4591876"/>
              <a:gd name="connsiteY12" fmla="*/ 2480227 h 5089345"/>
              <a:gd name="connsiteX13" fmla="*/ 3741153 w 4591876"/>
              <a:gd name="connsiteY13" fmla="*/ 2644688 h 5089345"/>
              <a:gd name="connsiteX14" fmla="*/ 3972970 w 4591876"/>
              <a:gd name="connsiteY14" fmla="*/ 2450160 h 5089345"/>
              <a:gd name="connsiteX15" fmla="*/ 4158165 w 4591876"/>
              <a:gd name="connsiteY15" fmla="*/ 2605557 h 5089345"/>
              <a:gd name="connsiteX16" fmla="*/ 4006847 w 4591876"/>
              <a:gd name="connsiteY16" fmla="*/ 2867632 h 5089345"/>
              <a:gd name="connsiteX17" fmla="*/ 4247273 w 4591876"/>
              <a:gd name="connsiteY17" fmla="*/ 3284062 h 5089345"/>
              <a:gd name="connsiteX18" fmla="*/ 4549896 w 4591876"/>
              <a:gd name="connsiteY18" fmla="*/ 3284054 h 5089345"/>
              <a:gd name="connsiteX19" fmla="*/ 4591876 w 4591876"/>
              <a:gd name="connsiteY19" fmla="*/ 3522136 h 5089345"/>
              <a:gd name="connsiteX20" fmla="*/ 4307501 w 4591876"/>
              <a:gd name="connsiteY20" fmla="*/ 3625632 h 5089345"/>
              <a:gd name="connsiteX21" fmla="*/ 4224002 w 4591876"/>
              <a:gd name="connsiteY21" fmla="*/ 4099178 h 5089345"/>
              <a:gd name="connsiteX22" fmla="*/ 4455829 w 4591876"/>
              <a:gd name="connsiteY22" fmla="*/ 4293695 h 5089345"/>
              <a:gd name="connsiteX23" fmla="*/ 4334952 w 4591876"/>
              <a:gd name="connsiteY23" fmla="*/ 4503061 h 5089345"/>
              <a:gd name="connsiteX24" fmla="*/ 4050582 w 4591876"/>
              <a:gd name="connsiteY24" fmla="*/ 4399550 h 5089345"/>
              <a:gd name="connsiteX25" fmla="*/ 3682228 w 4591876"/>
              <a:gd name="connsiteY25" fmla="*/ 4708635 h 5089345"/>
              <a:gd name="connsiteX26" fmla="*/ 3734786 w 4591876"/>
              <a:gd name="connsiteY26" fmla="*/ 5006660 h 5089345"/>
              <a:gd name="connsiteX27" fmla="*/ 3507610 w 4591876"/>
              <a:gd name="connsiteY27" fmla="*/ 5089345 h 5089345"/>
              <a:gd name="connsiteX28" fmla="*/ 3356306 w 4591876"/>
              <a:gd name="connsiteY28" fmla="*/ 4827262 h 5089345"/>
              <a:gd name="connsiteX29" fmla="*/ 2875454 w 4591876"/>
              <a:gd name="connsiteY29" fmla="*/ 4827262 h 5089345"/>
              <a:gd name="connsiteX30" fmla="*/ 2724150 w 4591876"/>
              <a:gd name="connsiteY30" fmla="*/ 5089345 h 5089345"/>
              <a:gd name="connsiteX31" fmla="*/ 2496974 w 4591876"/>
              <a:gd name="connsiteY31" fmla="*/ 5006660 h 5089345"/>
              <a:gd name="connsiteX32" fmla="*/ 2549532 w 4591876"/>
              <a:gd name="connsiteY32" fmla="*/ 4708636 h 5089345"/>
              <a:gd name="connsiteX33" fmla="*/ 2181178 w 4591876"/>
              <a:gd name="connsiteY33" fmla="*/ 4399551 h 5089345"/>
              <a:gd name="connsiteX34" fmla="*/ 1896808 w 4591876"/>
              <a:gd name="connsiteY34" fmla="*/ 4503061 h 5089345"/>
              <a:gd name="connsiteX35" fmla="*/ 1775931 w 4591876"/>
              <a:gd name="connsiteY35" fmla="*/ 4293695 h 5089345"/>
              <a:gd name="connsiteX36" fmla="*/ 2007758 w 4591876"/>
              <a:gd name="connsiteY36" fmla="*/ 4099179 h 5089345"/>
              <a:gd name="connsiteX37" fmla="*/ 1924259 w 4591876"/>
              <a:gd name="connsiteY37" fmla="*/ 3625633 h 5089345"/>
              <a:gd name="connsiteX38" fmla="*/ 1639884 w 4591876"/>
              <a:gd name="connsiteY38" fmla="*/ 3522136 h 5089345"/>
              <a:gd name="connsiteX39" fmla="*/ 1681864 w 4591876"/>
              <a:gd name="connsiteY39" fmla="*/ 3284054 h 5089345"/>
              <a:gd name="connsiteX40" fmla="*/ 1984487 w 4591876"/>
              <a:gd name="connsiteY40" fmla="*/ 3284062 h 5089345"/>
              <a:gd name="connsiteX41" fmla="*/ 2224913 w 4591876"/>
              <a:gd name="connsiteY41" fmla="*/ 2867632 h 5089345"/>
              <a:gd name="connsiteX42" fmla="*/ 2073595 w 4591876"/>
              <a:gd name="connsiteY42" fmla="*/ 2605557 h 5089345"/>
              <a:gd name="connsiteX43" fmla="*/ 2258790 w 4591876"/>
              <a:gd name="connsiteY43" fmla="*/ 2450160 h 5089345"/>
              <a:gd name="connsiteX44" fmla="*/ 2490607 w 4591876"/>
              <a:gd name="connsiteY44" fmla="*/ 2644688 h 5089345"/>
              <a:gd name="connsiteX45" fmla="*/ 2942460 w 4591876"/>
              <a:gd name="connsiteY45" fmla="*/ 2480227 h 5089345"/>
              <a:gd name="connsiteX46" fmla="*/ 857842 w 4591876"/>
              <a:gd name="connsiteY46" fmla="*/ 1490340 h 5089345"/>
              <a:gd name="connsiteX47" fmla="*/ 1093172 w 4591876"/>
              <a:gd name="connsiteY47" fmla="*/ 1490340 h 5089345"/>
              <a:gd name="connsiteX48" fmla="*/ 1169597 w 4591876"/>
              <a:gd name="connsiteY48" fmla="*/ 1815460 h 5089345"/>
              <a:gd name="connsiteX49" fmla="*/ 1513574 w 4591876"/>
              <a:gd name="connsiteY49" fmla="*/ 2014055 h 5089345"/>
              <a:gd name="connsiteX50" fmla="*/ 1833348 w 4591876"/>
              <a:gd name="connsiteY50" fmla="*/ 1917681 h 5089345"/>
              <a:gd name="connsiteX51" fmla="*/ 1951014 w 4591876"/>
              <a:gd name="connsiteY51" fmla="*/ 2121483 h 5089345"/>
              <a:gd name="connsiteX52" fmla="*/ 1707664 w 4591876"/>
              <a:gd name="connsiteY52" fmla="*/ 2350229 h 5089345"/>
              <a:gd name="connsiteX53" fmla="*/ 1707664 w 4591876"/>
              <a:gd name="connsiteY53" fmla="*/ 2747419 h 5089345"/>
              <a:gd name="connsiteX54" fmla="*/ 1951014 w 4591876"/>
              <a:gd name="connsiteY54" fmla="*/ 2976165 h 5089345"/>
              <a:gd name="connsiteX55" fmla="*/ 1833348 w 4591876"/>
              <a:gd name="connsiteY55" fmla="*/ 3179967 h 5089345"/>
              <a:gd name="connsiteX56" fmla="*/ 1513574 w 4591876"/>
              <a:gd name="connsiteY56" fmla="*/ 3083593 h 5089345"/>
              <a:gd name="connsiteX57" fmla="*/ 1169597 w 4591876"/>
              <a:gd name="connsiteY57" fmla="*/ 3282188 h 5089345"/>
              <a:gd name="connsiteX58" fmla="*/ 1093172 w 4591876"/>
              <a:gd name="connsiteY58" fmla="*/ 3607308 h 5089345"/>
              <a:gd name="connsiteX59" fmla="*/ 857842 w 4591876"/>
              <a:gd name="connsiteY59" fmla="*/ 3607308 h 5089345"/>
              <a:gd name="connsiteX60" fmla="*/ 781417 w 4591876"/>
              <a:gd name="connsiteY60" fmla="*/ 3282188 h 5089345"/>
              <a:gd name="connsiteX61" fmla="*/ 437440 w 4591876"/>
              <a:gd name="connsiteY61" fmla="*/ 3083593 h 5089345"/>
              <a:gd name="connsiteX62" fmla="*/ 117666 w 4591876"/>
              <a:gd name="connsiteY62" fmla="*/ 3179967 h 5089345"/>
              <a:gd name="connsiteX63" fmla="*/ 0 w 4591876"/>
              <a:gd name="connsiteY63" fmla="*/ 2976165 h 5089345"/>
              <a:gd name="connsiteX64" fmla="*/ 243350 w 4591876"/>
              <a:gd name="connsiteY64" fmla="*/ 2747419 h 5089345"/>
              <a:gd name="connsiteX65" fmla="*/ 243350 w 4591876"/>
              <a:gd name="connsiteY65" fmla="*/ 2350229 h 5089345"/>
              <a:gd name="connsiteX66" fmla="*/ 0 w 4591876"/>
              <a:gd name="connsiteY66" fmla="*/ 2121483 h 5089345"/>
              <a:gd name="connsiteX67" fmla="*/ 117666 w 4591876"/>
              <a:gd name="connsiteY67" fmla="*/ 1917681 h 5089345"/>
              <a:gd name="connsiteX68" fmla="*/ 437440 w 4591876"/>
              <a:gd name="connsiteY68" fmla="*/ 2014055 h 5089345"/>
              <a:gd name="connsiteX69" fmla="*/ 781417 w 4591876"/>
              <a:gd name="connsiteY69" fmla="*/ 1815460 h 5089345"/>
              <a:gd name="connsiteX70" fmla="*/ 2167614 w 4591876"/>
              <a:gd name="connsiteY70" fmla="*/ 673638 h 5089345"/>
              <a:gd name="connsiteX71" fmla="*/ 1809654 w 4591876"/>
              <a:gd name="connsiteY71" fmla="*/ 1031598 h 5089345"/>
              <a:gd name="connsiteX72" fmla="*/ 2167614 w 4591876"/>
              <a:gd name="connsiteY72" fmla="*/ 1389558 h 5089345"/>
              <a:gd name="connsiteX73" fmla="*/ 2525574 w 4591876"/>
              <a:gd name="connsiteY73" fmla="*/ 1031598 h 5089345"/>
              <a:gd name="connsiteX74" fmla="*/ 2167614 w 4591876"/>
              <a:gd name="connsiteY74" fmla="*/ 673638 h 5089345"/>
              <a:gd name="connsiteX75" fmla="*/ 2010553 w 4591876"/>
              <a:gd name="connsiteY75" fmla="*/ 0 h 5089345"/>
              <a:gd name="connsiteX76" fmla="*/ 2165330 w 4591876"/>
              <a:gd name="connsiteY76" fmla="*/ 288316 h 5089345"/>
              <a:gd name="connsiteX77" fmla="*/ 2541235 w 4591876"/>
              <a:gd name="connsiteY77" fmla="*/ 389039 h 5089345"/>
              <a:gd name="connsiteX78" fmla="*/ 2819433 w 4591876"/>
              <a:gd name="connsiteY78" fmla="*/ 216738 h 5089345"/>
              <a:gd name="connsiteX79" fmla="*/ 2982475 w 4591876"/>
              <a:gd name="connsiteY79" fmla="*/ 379780 h 5089345"/>
              <a:gd name="connsiteX80" fmla="*/ 2810174 w 4591876"/>
              <a:gd name="connsiteY80" fmla="*/ 657978 h 5089345"/>
              <a:gd name="connsiteX81" fmla="*/ 2910897 w 4591876"/>
              <a:gd name="connsiteY81" fmla="*/ 1033883 h 5089345"/>
              <a:gd name="connsiteX82" fmla="*/ 3199213 w 4591876"/>
              <a:gd name="connsiteY82" fmla="*/ 1188661 h 5089345"/>
              <a:gd name="connsiteX83" fmla="*/ 3139536 w 4591876"/>
              <a:gd name="connsiteY83" fmla="*/ 1411379 h 5089345"/>
              <a:gd name="connsiteX84" fmla="*/ 2812458 w 4591876"/>
              <a:gd name="connsiteY84" fmla="*/ 1401262 h 5089345"/>
              <a:gd name="connsiteX85" fmla="*/ 2537278 w 4591876"/>
              <a:gd name="connsiteY85" fmla="*/ 1676444 h 5089345"/>
              <a:gd name="connsiteX86" fmla="*/ 2547394 w 4591876"/>
              <a:gd name="connsiteY86" fmla="*/ 2003520 h 5089345"/>
              <a:gd name="connsiteX87" fmla="*/ 2324677 w 4591876"/>
              <a:gd name="connsiteY87" fmla="*/ 2063197 h 5089345"/>
              <a:gd name="connsiteX88" fmla="*/ 2169899 w 4591876"/>
              <a:gd name="connsiteY88" fmla="*/ 1774881 h 5089345"/>
              <a:gd name="connsiteX89" fmla="*/ 1793994 w 4591876"/>
              <a:gd name="connsiteY89" fmla="*/ 1674158 h 5089345"/>
              <a:gd name="connsiteX90" fmla="*/ 1515796 w 4591876"/>
              <a:gd name="connsiteY90" fmla="*/ 1846459 h 5089345"/>
              <a:gd name="connsiteX91" fmla="*/ 1352754 w 4591876"/>
              <a:gd name="connsiteY91" fmla="*/ 1683417 h 5089345"/>
              <a:gd name="connsiteX92" fmla="*/ 1525055 w 4591876"/>
              <a:gd name="connsiteY92" fmla="*/ 1405219 h 5089345"/>
              <a:gd name="connsiteX93" fmla="*/ 1424332 w 4591876"/>
              <a:gd name="connsiteY93" fmla="*/ 1029314 h 5089345"/>
              <a:gd name="connsiteX94" fmla="*/ 1136016 w 4591876"/>
              <a:gd name="connsiteY94" fmla="*/ 874537 h 5089345"/>
              <a:gd name="connsiteX95" fmla="*/ 1195693 w 4591876"/>
              <a:gd name="connsiteY95" fmla="*/ 651818 h 5089345"/>
              <a:gd name="connsiteX96" fmla="*/ 1522771 w 4591876"/>
              <a:gd name="connsiteY96" fmla="*/ 661935 h 5089345"/>
              <a:gd name="connsiteX97" fmla="*/ 1797951 w 4591876"/>
              <a:gd name="connsiteY97" fmla="*/ 386753 h 5089345"/>
              <a:gd name="connsiteX98" fmla="*/ 1787835 w 4591876"/>
              <a:gd name="connsiteY98" fmla="*/ 59677 h 508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591876" h="5089345">
                <a:moveTo>
                  <a:pt x="3115881" y="2916347"/>
                </a:moveTo>
                <a:cubicBezTo>
                  <a:pt x="2705364" y="2916347"/>
                  <a:pt x="2372575" y="3249136"/>
                  <a:pt x="2372575" y="3659653"/>
                </a:cubicBezTo>
                <a:cubicBezTo>
                  <a:pt x="2372575" y="4070170"/>
                  <a:pt x="2705364" y="4402959"/>
                  <a:pt x="3115881" y="4402959"/>
                </a:cubicBezTo>
                <a:cubicBezTo>
                  <a:pt x="3526398" y="4402959"/>
                  <a:pt x="3859187" y="4070170"/>
                  <a:pt x="3859187" y="3659653"/>
                </a:cubicBezTo>
                <a:cubicBezTo>
                  <a:pt x="3859187" y="3249136"/>
                  <a:pt x="3526398" y="2916347"/>
                  <a:pt x="3115881" y="2916347"/>
                </a:cubicBezTo>
                <a:close/>
                <a:moveTo>
                  <a:pt x="975508" y="2190514"/>
                </a:moveTo>
                <a:cubicBezTo>
                  <a:pt x="777618" y="2190514"/>
                  <a:pt x="617197" y="2350935"/>
                  <a:pt x="617197" y="2548825"/>
                </a:cubicBezTo>
                <a:cubicBezTo>
                  <a:pt x="617197" y="2746715"/>
                  <a:pt x="777618" y="2907136"/>
                  <a:pt x="975508" y="2907136"/>
                </a:cubicBezTo>
                <a:cubicBezTo>
                  <a:pt x="1173398" y="2907136"/>
                  <a:pt x="1333819" y="2746715"/>
                  <a:pt x="1333819" y="2548825"/>
                </a:cubicBezTo>
                <a:cubicBezTo>
                  <a:pt x="1333819" y="2350935"/>
                  <a:pt x="1173398" y="2190514"/>
                  <a:pt x="975508" y="2190514"/>
                </a:cubicBezTo>
                <a:close/>
                <a:moveTo>
                  <a:pt x="2995002" y="2182200"/>
                </a:moveTo>
                <a:lnTo>
                  <a:pt x="3236758" y="2182200"/>
                </a:lnTo>
                <a:lnTo>
                  <a:pt x="3289300" y="2480227"/>
                </a:lnTo>
                <a:cubicBezTo>
                  <a:pt x="3449525" y="2503786"/>
                  <a:pt x="3603270" y="2559745"/>
                  <a:pt x="3741153" y="2644688"/>
                </a:cubicBezTo>
                <a:lnTo>
                  <a:pt x="3972970" y="2450160"/>
                </a:lnTo>
                <a:lnTo>
                  <a:pt x="4158165" y="2605557"/>
                </a:lnTo>
                <a:lnTo>
                  <a:pt x="4006847" y="2867632"/>
                </a:lnTo>
                <a:cubicBezTo>
                  <a:pt x="4114443" y="2988670"/>
                  <a:pt x="4196249" y="3130362"/>
                  <a:pt x="4247273" y="3284062"/>
                </a:cubicBezTo>
                <a:lnTo>
                  <a:pt x="4549896" y="3284054"/>
                </a:lnTo>
                <a:lnTo>
                  <a:pt x="4591876" y="3522136"/>
                </a:lnTo>
                <a:lnTo>
                  <a:pt x="4307501" y="3625632"/>
                </a:lnTo>
                <a:cubicBezTo>
                  <a:pt x="4312123" y="3787514"/>
                  <a:pt x="4283712" y="3948640"/>
                  <a:pt x="4224002" y="4099178"/>
                </a:cubicBezTo>
                <a:lnTo>
                  <a:pt x="4455829" y="4293695"/>
                </a:lnTo>
                <a:lnTo>
                  <a:pt x="4334952" y="4503061"/>
                </a:lnTo>
                <a:lnTo>
                  <a:pt x="4050582" y="4399550"/>
                </a:lnTo>
                <a:cubicBezTo>
                  <a:pt x="3950067" y="4526529"/>
                  <a:pt x="3824733" y="4631697"/>
                  <a:pt x="3682228" y="4708635"/>
                </a:cubicBezTo>
                <a:lnTo>
                  <a:pt x="3734786" y="5006660"/>
                </a:lnTo>
                <a:lnTo>
                  <a:pt x="3507610" y="5089345"/>
                </a:lnTo>
                <a:lnTo>
                  <a:pt x="3356306" y="4827262"/>
                </a:lnTo>
                <a:cubicBezTo>
                  <a:pt x="3197686" y="4859924"/>
                  <a:pt x="3034074" y="4859924"/>
                  <a:pt x="2875454" y="4827262"/>
                </a:cubicBezTo>
                <a:lnTo>
                  <a:pt x="2724150" y="5089345"/>
                </a:lnTo>
                <a:lnTo>
                  <a:pt x="2496974" y="5006660"/>
                </a:lnTo>
                <a:lnTo>
                  <a:pt x="2549532" y="4708636"/>
                </a:lnTo>
                <a:cubicBezTo>
                  <a:pt x="2407027" y="4631698"/>
                  <a:pt x="2281694" y="4526530"/>
                  <a:pt x="2181178" y="4399551"/>
                </a:cubicBezTo>
                <a:lnTo>
                  <a:pt x="1896808" y="4503061"/>
                </a:lnTo>
                <a:lnTo>
                  <a:pt x="1775931" y="4293695"/>
                </a:lnTo>
                <a:lnTo>
                  <a:pt x="2007758" y="4099179"/>
                </a:lnTo>
                <a:cubicBezTo>
                  <a:pt x="1948048" y="3948641"/>
                  <a:pt x="1919637" y="3787514"/>
                  <a:pt x="1924259" y="3625633"/>
                </a:cubicBezTo>
                <a:lnTo>
                  <a:pt x="1639884" y="3522136"/>
                </a:lnTo>
                <a:lnTo>
                  <a:pt x="1681864" y="3284054"/>
                </a:lnTo>
                <a:lnTo>
                  <a:pt x="1984487" y="3284062"/>
                </a:lnTo>
                <a:cubicBezTo>
                  <a:pt x="2035511" y="3130362"/>
                  <a:pt x="2117317" y="2988670"/>
                  <a:pt x="2224913" y="2867632"/>
                </a:cubicBezTo>
                <a:lnTo>
                  <a:pt x="2073595" y="2605557"/>
                </a:lnTo>
                <a:lnTo>
                  <a:pt x="2258790" y="2450160"/>
                </a:lnTo>
                <a:lnTo>
                  <a:pt x="2490607" y="2644688"/>
                </a:lnTo>
                <a:cubicBezTo>
                  <a:pt x="2628490" y="2559745"/>
                  <a:pt x="2782235" y="2503786"/>
                  <a:pt x="2942460" y="2480227"/>
                </a:cubicBezTo>
                <a:close/>
                <a:moveTo>
                  <a:pt x="857842" y="1490340"/>
                </a:moveTo>
                <a:lnTo>
                  <a:pt x="1093172" y="1490340"/>
                </a:lnTo>
                <a:lnTo>
                  <a:pt x="1169597" y="1815460"/>
                </a:lnTo>
                <a:cubicBezTo>
                  <a:pt x="1299859" y="1849935"/>
                  <a:pt x="1418587" y="1918483"/>
                  <a:pt x="1513574" y="2014055"/>
                </a:cubicBezTo>
                <a:lnTo>
                  <a:pt x="1833348" y="1917681"/>
                </a:lnTo>
                <a:lnTo>
                  <a:pt x="1951014" y="2121483"/>
                </a:lnTo>
                <a:lnTo>
                  <a:pt x="1707664" y="2350229"/>
                </a:lnTo>
                <a:cubicBezTo>
                  <a:pt x="1742939" y="2480276"/>
                  <a:pt x="1742939" y="2617372"/>
                  <a:pt x="1707664" y="2747419"/>
                </a:cubicBezTo>
                <a:lnTo>
                  <a:pt x="1951014" y="2976165"/>
                </a:lnTo>
                <a:lnTo>
                  <a:pt x="1833348" y="3179967"/>
                </a:lnTo>
                <a:lnTo>
                  <a:pt x="1513574" y="3083593"/>
                </a:lnTo>
                <a:cubicBezTo>
                  <a:pt x="1418587" y="3179166"/>
                  <a:pt x="1299859" y="3247714"/>
                  <a:pt x="1169597" y="3282188"/>
                </a:cubicBezTo>
                <a:lnTo>
                  <a:pt x="1093172" y="3607308"/>
                </a:lnTo>
                <a:lnTo>
                  <a:pt x="857842" y="3607308"/>
                </a:lnTo>
                <a:lnTo>
                  <a:pt x="781417" y="3282188"/>
                </a:lnTo>
                <a:cubicBezTo>
                  <a:pt x="651155" y="3247713"/>
                  <a:pt x="532427" y="3179165"/>
                  <a:pt x="437440" y="3083593"/>
                </a:cubicBezTo>
                <a:lnTo>
                  <a:pt x="117666" y="3179967"/>
                </a:lnTo>
                <a:lnTo>
                  <a:pt x="0" y="2976165"/>
                </a:lnTo>
                <a:lnTo>
                  <a:pt x="243350" y="2747419"/>
                </a:lnTo>
                <a:cubicBezTo>
                  <a:pt x="208075" y="2617372"/>
                  <a:pt x="208075" y="2480276"/>
                  <a:pt x="243350" y="2350229"/>
                </a:cubicBezTo>
                <a:lnTo>
                  <a:pt x="0" y="2121483"/>
                </a:lnTo>
                <a:lnTo>
                  <a:pt x="117666" y="1917681"/>
                </a:lnTo>
                <a:lnTo>
                  <a:pt x="437440" y="2014055"/>
                </a:lnTo>
                <a:cubicBezTo>
                  <a:pt x="532427" y="1918482"/>
                  <a:pt x="651155" y="1849934"/>
                  <a:pt x="781417" y="1815460"/>
                </a:cubicBezTo>
                <a:close/>
                <a:moveTo>
                  <a:pt x="2167614" y="673638"/>
                </a:moveTo>
                <a:cubicBezTo>
                  <a:pt x="1969918" y="673638"/>
                  <a:pt x="1809654" y="833902"/>
                  <a:pt x="1809654" y="1031598"/>
                </a:cubicBezTo>
                <a:cubicBezTo>
                  <a:pt x="1809654" y="1229294"/>
                  <a:pt x="1969918" y="1389558"/>
                  <a:pt x="2167614" y="1389558"/>
                </a:cubicBezTo>
                <a:cubicBezTo>
                  <a:pt x="2365310" y="1389558"/>
                  <a:pt x="2525574" y="1229294"/>
                  <a:pt x="2525574" y="1031598"/>
                </a:cubicBezTo>
                <a:cubicBezTo>
                  <a:pt x="2525574" y="833902"/>
                  <a:pt x="2365310" y="673638"/>
                  <a:pt x="2167614" y="673638"/>
                </a:cubicBezTo>
                <a:close/>
                <a:moveTo>
                  <a:pt x="2010553" y="0"/>
                </a:moveTo>
                <a:lnTo>
                  <a:pt x="2165330" y="288316"/>
                </a:lnTo>
                <a:cubicBezTo>
                  <a:pt x="2297353" y="287909"/>
                  <a:pt x="2427102" y="322676"/>
                  <a:pt x="2541235" y="389039"/>
                </a:cubicBezTo>
                <a:lnTo>
                  <a:pt x="2819433" y="216738"/>
                </a:lnTo>
                <a:lnTo>
                  <a:pt x="2982475" y="379780"/>
                </a:lnTo>
                <a:lnTo>
                  <a:pt x="2810174" y="657978"/>
                </a:lnTo>
                <a:cubicBezTo>
                  <a:pt x="2876537" y="772111"/>
                  <a:pt x="2911303" y="901861"/>
                  <a:pt x="2910897" y="1033883"/>
                </a:cubicBezTo>
                <a:lnTo>
                  <a:pt x="3199213" y="1188661"/>
                </a:lnTo>
                <a:lnTo>
                  <a:pt x="3139536" y="1411379"/>
                </a:lnTo>
                <a:lnTo>
                  <a:pt x="2812458" y="1401262"/>
                </a:lnTo>
                <a:cubicBezTo>
                  <a:pt x="2746799" y="1515800"/>
                  <a:pt x="2651816" y="1610783"/>
                  <a:pt x="2537278" y="1676444"/>
                </a:cubicBezTo>
                <a:lnTo>
                  <a:pt x="2547394" y="2003520"/>
                </a:lnTo>
                <a:lnTo>
                  <a:pt x="2324677" y="2063197"/>
                </a:lnTo>
                <a:lnTo>
                  <a:pt x="2169899" y="1774881"/>
                </a:lnTo>
                <a:cubicBezTo>
                  <a:pt x="2037877" y="1775288"/>
                  <a:pt x="1908127" y="1740521"/>
                  <a:pt x="1793994" y="1674158"/>
                </a:cubicBezTo>
                <a:lnTo>
                  <a:pt x="1515796" y="1846459"/>
                </a:lnTo>
                <a:lnTo>
                  <a:pt x="1352754" y="1683417"/>
                </a:lnTo>
                <a:lnTo>
                  <a:pt x="1525055" y="1405219"/>
                </a:lnTo>
                <a:cubicBezTo>
                  <a:pt x="1458692" y="1291086"/>
                  <a:pt x="1423926" y="1161337"/>
                  <a:pt x="1424332" y="1029314"/>
                </a:cubicBezTo>
                <a:lnTo>
                  <a:pt x="1136016" y="874537"/>
                </a:lnTo>
                <a:lnTo>
                  <a:pt x="1195693" y="651818"/>
                </a:lnTo>
                <a:lnTo>
                  <a:pt x="1522771" y="661935"/>
                </a:lnTo>
                <a:cubicBezTo>
                  <a:pt x="1588430" y="547397"/>
                  <a:pt x="1683413" y="452415"/>
                  <a:pt x="1797951" y="386753"/>
                </a:cubicBezTo>
                <a:lnTo>
                  <a:pt x="1787835" y="59677"/>
                </a:lnTo>
                <a:close/>
              </a:path>
            </a:pathLst>
          </a:cu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pic>
        <p:nvPicPr>
          <p:cNvPr id="9" name="Grafik 8"/>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28181" y="5364821"/>
            <a:ext cx="291517" cy="291517"/>
          </a:xfrm>
          <a:prstGeom prst="rect">
            <a:avLst/>
          </a:prstGeom>
        </p:spPr>
      </p:pic>
      <p:pic>
        <p:nvPicPr>
          <p:cNvPr id="56" name="Grafik 5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8805" y="5364821"/>
            <a:ext cx="291517" cy="291517"/>
          </a:xfrm>
          <a:prstGeom prst="rect">
            <a:avLst/>
          </a:prstGeom>
        </p:spPr>
      </p:pic>
      <p:pic>
        <p:nvPicPr>
          <p:cNvPr id="57" name="Grafik 5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33493" y="5285686"/>
            <a:ext cx="291517" cy="291517"/>
          </a:xfrm>
          <a:prstGeom prst="rect">
            <a:avLst/>
          </a:prstGeom>
        </p:spPr>
      </p:pic>
      <p:pic>
        <p:nvPicPr>
          <p:cNvPr id="58" name="Grafik 57"/>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44118" y="5285686"/>
            <a:ext cx="291517" cy="291517"/>
          </a:xfrm>
          <a:prstGeom prst="rect">
            <a:avLst/>
          </a:prstGeom>
        </p:spPr>
      </p:pic>
      <p:pic>
        <p:nvPicPr>
          <p:cNvPr id="18" name="Grafik 17"/>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1" r="27813"/>
          <a:stretch/>
        </p:blipFill>
        <p:spPr>
          <a:xfrm>
            <a:off x="10506222" y="4964357"/>
            <a:ext cx="289727" cy="401357"/>
          </a:xfrm>
          <a:prstGeom prst="rect">
            <a:avLst/>
          </a:prstGeom>
        </p:spPr>
      </p:pic>
      <p:pic>
        <p:nvPicPr>
          <p:cNvPr id="59" name="Grafik 58"/>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l="1" r="27813"/>
          <a:stretch/>
        </p:blipFill>
        <p:spPr>
          <a:xfrm flipH="1">
            <a:off x="9373979" y="4964357"/>
            <a:ext cx="289727" cy="401357"/>
          </a:xfrm>
          <a:prstGeom prst="rect">
            <a:avLst/>
          </a:prstGeom>
        </p:spPr>
      </p:pic>
      <p:cxnSp>
        <p:nvCxnSpPr>
          <p:cNvPr id="23" name="Gerade Verbindung mit Pfeil 22"/>
          <p:cNvCxnSpPr/>
          <p:nvPr/>
        </p:nvCxnSpPr>
        <p:spPr>
          <a:xfrm>
            <a:off x="9663706" y="5137877"/>
            <a:ext cx="883457" cy="0"/>
          </a:xfrm>
          <a:prstGeom prst="straightConnector1">
            <a:avLst/>
          </a:prstGeom>
          <a:ln w="25400">
            <a:solidFill>
              <a:srgbClr val="00237A"/>
            </a:solidFill>
            <a:tailEnd type="arrow"/>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8900448" y="4997553"/>
            <a:ext cx="180000" cy="253916"/>
          </a:xfrm>
          <a:prstGeom prst="rect">
            <a:avLst/>
          </a:prstGeom>
          <a:noFill/>
        </p:spPr>
        <p:txBody>
          <a:bodyPr wrap="square" rtlCol="0">
            <a:spAutoFit/>
          </a:bodyPr>
          <a:lstStyle/>
          <a:p>
            <a:pPr marL="457200"/>
            <a:r>
              <a:rPr lang="de-DE" sz="1050" b="1" dirty="0">
                <a:solidFill>
                  <a:schemeClr val="bg1"/>
                </a:solidFill>
              </a:rPr>
              <a:t>?</a:t>
            </a:r>
          </a:p>
        </p:txBody>
      </p:sp>
      <p:sp>
        <p:nvSpPr>
          <p:cNvPr id="62" name="Textfeld 61"/>
          <p:cNvSpPr txBox="1"/>
          <p:nvPr/>
        </p:nvSpPr>
        <p:spPr>
          <a:xfrm>
            <a:off x="10123500" y="4997553"/>
            <a:ext cx="180000" cy="253916"/>
          </a:xfrm>
          <a:prstGeom prst="rect">
            <a:avLst/>
          </a:prstGeom>
          <a:noFill/>
        </p:spPr>
        <p:txBody>
          <a:bodyPr wrap="square" rtlCol="0">
            <a:spAutoFit/>
          </a:bodyPr>
          <a:lstStyle/>
          <a:p>
            <a:pPr marL="457200"/>
            <a:r>
              <a:rPr lang="de-DE" sz="1050" b="1" dirty="0">
                <a:solidFill>
                  <a:schemeClr val="bg1"/>
                </a:solidFill>
              </a:rPr>
              <a:t>!</a:t>
            </a:r>
          </a:p>
        </p:txBody>
      </p:sp>
      <p:cxnSp>
        <p:nvCxnSpPr>
          <p:cNvPr id="43017" name="Gerader Verbinder 43016"/>
          <p:cNvCxnSpPr/>
          <p:nvPr/>
        </p:nvCxnSpPr>
        <p:spPr>
          <a:xfrm flipH="1">
            <a:off x="9971593" y="4916931"/>
            <a:ext cx="0" cy="514513"/>
          </a:xfrm>
          <a:prstGeom prst="line">
            <a:avLst/>
          </a:prstGeom>
          <a:ln w="9525" cap="rnd">
            <a:solidFill>
              <a:srgbClr val="00237A"/>
            </a:solidFill>
            <a:tailEnd type="oval" w="sm" len="sm"/>
          </a:ln>
        </p:spPr>
        <p:style>
          <a:lnRef idx="1">
            <a:schemeClr val="accent1"/>
          </a:lnRef>
          <a:fillRef idx="0">
            <a:schemeClr val="accent1"/>
          </a:fillRef>
          <a:effectRef idx="0">
            <a:schemeClr val="accent1"/>
          </a:effectRef>
          <a:fontRef idx="minor">
            <a:schemeClr val="tx1"/>
          </a:fontRef>
        </p:style>
      </p:cxnSp>
      <p:cxnSp>
        <p:nvCxnSpPr>
          <p:cNvPr id="77" name="Gerader Verbinder 76"/>
          <p:cNvCxnSpPr/>
          <p:nvPr/>
        </p:nvCxnSpPr>
        <p:spPr>
          <a:xfrm>
            <a:off x="10187722" y="4923694"/>
            <a:ext cx="0" cy="583222"/>
          </a:xfrm>
          <a:prstGeom prst="line">
            <a:avLst/>
          </a:prstGeom>
          <a:ln w="9525" cap="rnd">
            <a:solidFill>
              <a:srgbClr val="00237A"/>
            </a:solidFill>
            <a:tailEnd type="oval" w="sm" len="sm"/>
          </a:ln>
        </p:spPr>
        <p:style>
          <a:lnRef idx="1">
            <a:schemeClr val="accent1"/>
          </a:lnRef>
          <a:fillRef idx="0">
            <a:schemeClr val="accent1"/>
          </a:fillRef>
          <a:effectRef idx="0">
            <a:schemeClr val="accent1"/>
          </a:effectRef>
          <a:fontRef idx="minor">
            <a:schemeClr val="tx1"/>
          </a:fontRef>
        </p:style>
      </p:cxnSp>
      <p:cxnSp>
        <p:nvCxnSpPr>
          <p:cNvPr id="79" name="Gerader Verbinder 78"/>
          <p:cNvCxnSpPr/>
          <p:nvPr/>
        </p:nvCxnSpPr>
        <p:spPr>
          <a:xfrm>
            <a:off x="10394425" y="4839124"/>
            <a:ext cx="0" cy="590400"/>
          </a:xfrm>
          <a:prstGeom prst="line">
            <a:avLst/>
          </a:prstGeom>
          <a:ln w="9525" cap="rnd">
            <a:solidFill>
              <a:srgbClr val="00237A"/>
            </a:solidFill>
            <a:tailEnd type="oval" w="sm" len="sm"/>
          </a:ln>
        </p:spPr>
        <p:style>
          <a:lnRef idx="1">
            <a:schemeClr val="accent1"/>
          </a:lnRef>
          <a:fillRef idx="0">
            <a:schemeClr val="accent1"/>
          </a:fillRef>
          <a:effectRef idx="0">
            <a:schemeClr val="accent1"/>
          </a:effectRef>
          <a:fontRef idx="minor">
            <a:schemeClr val="tx1"/>
          </a:fontRef>
        </p:style>
      </p:cxnSp>
      <p:cxnSp>
        <p:nvCxnSpPr>
          <p:cNvPr id="43023" name="Gerader Verbinder 43022"/>
          <p:cNvCxnSpPr/>
          <p:nvPr/>
        </p:nvCxnSpPr>
        <p:spPr>
          <a:xfrm>
            <a:off x="10309978" y="478750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25" name="Gerader Verbinder 43024"/>
          <p:cNvCxnSpPr/>
          <p:nvPr/>
        </p:nvCxnSpPr>
        <p:spPr>
          <a:xfrm>
            <a:off x="10261952" y="4838376"/>
            <a:ext cx="131385" cy="0"/>
          </a:xfrm>
          <a:prstGeom prst="line">
            <a:avLst/>
          </a:prstGeom>
          <a:ln w="9525">
            <a:solidFill>
              <a:srgbClr val="00237A"/>
            </a:solidFill>
          </a:ln>
        </p:spPr>
        <p:style>
          <a:lnRef idx="1">
            <a:schemeClr val="accent1"/>
          </a:lnRef>
          <a:fillRef idx="0">
            <a:schemeClr val="accent1"/>
          </a:fillRef>
          <a:effectRef idx="0">
            <a:schemeClr val="accent1"/>
          </a:effectRef>
          <a:fontRef idx="minor">
            <a:schemeClr val="tx1"/>
          </a:fontRef>
        </p:style>
      </p:cxnSp>
      <p:cxnSp>
        <p:nvCxnSpPr>
          <p:cNvPr id="85" name="Gerader Verbinder 84"/>
          <p:cNvCxnSpPr/>
          <p:nvPr/>
        </p:nvCxnSpPr>
        <p:spPr>
          <a:xfrm>
            <a:off x="9770825" y="4838677"/>
            <a:ext cx="0" cy="666000"/>
          </a:xfrm>
          <a:prstGeom prst="line">
            <a:avLst/>
          </a:prstGeom>
          <a:ln w="9525" cap="rnd">
            <a:solidFill>
              <a:srgbClr val="00237A"/>
            </a:solidFill>
            <a:tailEnd type="oval" w="sm" len="sm"/>
          </a:ln>
        </p:spPr>
        <p:style>
          <a:lnRef idx="1">
            <a:schemeClr val="accent1"/>
          </a:lnRef>
          <a:fillRef idx="0">
            <a:schemeClr val="accent1"/>
          </a:fillRef>
          <a:effectRef idx="0">
            <a:schemeClr val="accent1"/>
          </a:effectRef>
          <a:fontRef idx="minor">
            <a:schemeClr val="tx1"/>
          </a:fontRef>
        </p:style>
      </p:cxnSp>
      <p:cxnSp>
        <p:nvCxnSpPr>
          <p:cNvPr id="90" name="Gerader Verbinder 89"/>
          <p:cNvCxnSpPr/>
          <p:nvPr/>
        </p:nvCxnSpPr>
        <p:spPr>
          <a:xfrm>
            <a:off x="9775294" y="4838376"/>
            <a:ext cx="131385" cy="0"/>
          </a:xfrm>
          <a:prstGeom prst="line">
            <a:avLst/>
          </a:prstGeom>
          <a:ln w="9525">
            <a:solidFill>
              <a:srgbClr val="00237A"/>
            </a:solidFill>
          </a:ln>
        </p:spPr>
        <p:style>
          <a:lnRef idx="1">
            <a:schemeClr val="accent1"/>
          </a:lnRef>
          <a:fillRef idx="0">
            <a:schemeClr val="accent1"/>
          </a:fillRef>
          <a:effectRef idx="0">
            <a:schemeClr val="accent1"/>
          </a:effectRef>
          <a:fontRef idx="minor">
            <a:schemeClr val="tx1"/>
          </a:fontRef>
        </p:style>
      </p:cxnSp>
      <p:pic>
        <p:nvPicPr>
          <p:cNvPr id="43034" name="Grafik 43033"/>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04714" y="4508231"/>
            <a:ext cx="532800" cy="532800"/>
          </a:xfrm>
          <a:prstGeom prst="rect">
            <a:avLst/>
          </a:prstGeom>
        </p:spPr>
      </p:pic>
      <p:pic>
        <p:nvPicPr>
          <p:cNvPr id="43038" name="Grafik 430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7990" y="4651507"/>
            <a:ext cx="246248" cy="246248"/>
          </a:xfrm>
          <a:prstGeom prst="rect">
            <a:avLst/>
          </a:prstGeom>
        </p:spPr>
      </p:pic>
      <p:sp>
        <p:nvSpPr>
          <p:cNvPr id="43039" name="Bildplatzhalter 43038"/>
          <p:cNvSpPr>
            <a:spLocks noGrp="1"/>
          </p:cNvSpPr>
          <p:nvPr>
            <p:ph type="pic" sz="quarter" idx="13"/>
          </p:nvPr>
        </p:nvSpPr>
        <p:spPr/>
      </p:sp>
    </p:spTree>
    <p:extLst>
      <p:ext uri="{BB962C8B-B14F-4D97-AF65-F5344CB8AC3E}">
        <p14:creationId xmlns:p14="http://schemas.microsoft.com/office/powerpoint/2010/main" val="4026739953"/>
      </p:ext>
    </p:extLst>
  </p:cSld>
  <p:clrMapOvr>
    <a:masterClrMapping/>
  </p:clrMapOvr>
  <p:transition>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Lift </a:t>
            </a:r>
            <a:r>
              <a:rPr lang="de-DE" dirty="0" err="1"/>
              <a:t>and</a:t>
            </a:r>
            <a:r>
              <a:rPr lang="de-DE" dirty="0"/>
              <a:t> </a:t>
            </a:r>
            <a:r>
              <a:rPr lang="de-DE" dirty="0" err="1"/>
              <a:t>Shift</a:t>
            </a:r>
            <a:endParaRPr lang="de-DE" dirty="0"/>
          </a:p>
        </p:txBody>
      </p:sp>
      <p:sp>
        <p:nvSpPr>
          <p:cNvPr id="9" name="Textplatzhalter 8"/>
          <p:cNvSpPr>
            <a:spLocks noGrp="1"/>
          </p:cNvSpPr>
          <p:nvPr>
            <p:ph type="body" sz="quarter" idx="12"/>
          </p:nvPr>
        </p:nvSpPr>
        <p:spPr/>
        <p:txBody>
          <a:bodyPr/>
          <a:lstStyle/>
          <a:p>
            <a:r>
              <a:rPr lang="en-US" dirty="0"/>
              <a:t>Source: Microsoft</a:t>
            </a:r>
          </a:p>
        </p:txBody>
      </p:sp>
      <p:sp>
        <p:nvSpPr>
          <p:cNvPr id="94" name="Rechteck 93"/>
          <p:cNvSpPr/>
          <p:nvPr/>
        </p:nvSpPr>
        <p:spPr>
          <a:xfrm>
            <a:off x="6250341" y="5225212"/>
            <a:ext cx="4843217" cy="985441"/>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grpSp>
        <p:nvGrpSpPr>
          <p:cNvPr id="84" name="Gruppieren 83"/>
          <p:cNvGrpSpPr/>
          <p:nvPr/>
        </p:nvGrpSpPr>
        <p:grpSpPr>
          <a:xfrm>
            <a:off x="6552514" y="5174722"/>
            <a:ext cx="4435333" cy="1089448"/>
            <a:chOff x="4353031" y="3989878"/>
            <a:chExt cx="4524271" cy="1111294"/>
          </a:xfrm>
          <a:noFill/>
        </p:grpSpPr>
        <p:sp>
          <p:nvSpPr>
            <p:cNvPr id="85" name="Rectangle 92"/>
            <p:cNvSpPr/>
            <p:nvPr/>
          </p:nvSpPr>
          <p:spPr bwMode="auto">
            <a:xfrm>
              <a:off x="4353031" y="3989878"/>
              <a:ext cx="3460702" cy="1024958"/>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095273" y="4206746"/>
              <a:ext cx="587540" cy="587540"/>
            </a:xfrm>
            <a:prstGeom prst="rect">
              <a:avLst/>
            </a:prstGeom>
            <a:grpFill/>
            <a:ln>
              <a:noFill/>
            </a:ln>
          </p:spPr>
        </p:pic>
        <p:pic>
          <p:nvPicPr>
            <p:cNvPr id="87" name="Picture 8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59251" y="4206770"/>
              <a:ext cx="587446" cy="587446"/>
            </a:xfrm>
            <a:prstGeom prst="rect">
              <a:avLst/>
            </a:prstGeom>
            <a:grpFill/>
            <a:ln>
              <a:noFill/>
            </a:ln>
          </p:spPr>
        </p:pic>
        <p:sp>
          <p:nvSpPr>
            <p:cNvPr id="88" name="TextBox 311"/>
            <p:cNvSpPr txBox="1"/>
            <p:nvPr/>
          </p:nvSpPr>
          <p:spPr>
            <a:xfrm>
              <a:off x="4858272" y="4762732"/>
              <a:ext cx="1209938" cy="338440"/>
            </a:xfrm>
            <a:prstGeom prst="rect">
              <a:avLst/>
            </a:prstGeom>
            <a:grpFill/>
            <a:ln>
              <a:noFill/>
            </a:ln>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defRPr/>
              </a:pPr>
              <a:r>
                <a:rPr lang="en-US" sz="1400" dirty="0">
                  <a:solidFill>
                    <a:schemeClr val="accent1"/>
                  </a:solidFill>
                </a:rPr>
                <a:t>DOCX</a:t>
              </a:r>
            </a:p>
          </p:txBody>
        </p:sp>
        <p:sp>
          <p:nvSpPr>
            <p:cNvPr id="89" name="TextBox 311"/>
            <p:cNvSpPr txBox="1"/>
            <p:nvPr/>
          </p:nvSpPr>
          <p:spPr>
            <a:xfrm>
              <a:off x="6514965" y="4732367"/>
              <a:ext cx="1354739" cy="345158"/>
            </a:xfrm>
            <a:prstGeom prst="rect">
              <a:avLst/>
            </a:prstGeom>
            <a:grpFill/>
            <a:ln>
              <a:noFill/>
            </a:ln>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defRPr/>
              </a:pPr>
              <a:r>
                <a:rPr lang="en-US" sz="1400" dirty="0">
                  <a:solidFill>
                    <a:schemeClr val="accent1"/>
                  </a:solidFill>
                  <a:cs typeface="Segoe UI" panose="020B0502040204020203" pitchFamily="34" charset="0"/>
                </a:rPr>
                <a:t>VIDEO</a:t>
              </a:r>
            </a:p>
          </p:txBody>
        </p:sp>
        <p:pic>
          <p:nvPicPr>
            <p:cNvPr id="90" name="Picture 9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404591" y="4206793"/>
              <a:ext cx="587446" cy="587446"/>
            </a:xfrm>
            <a:prstGeom prst="rect">
              <a:avLst/>
            </a:prstGeom>
            <a:grpFill/>
            <a:ln>
              <a:noFill/>
            </a:ln>
          </p:spPr>
        </p:pic>
        <p:pic>
          <p:nvPicPr>
            <p:cNvPr id="91" name="Picture 9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249932" y="4206817"/>
              <a:ext cx="587446" cy="587446"/>
            </a:xfrm>
            <a:prstGeom prst="rect">
              <a:avLst/>
            </a:prstGeom>
            <a:grpFill/>
            <a:ln>
              <a:noFill/>
            </a:ln>
          </p:spPr>
        </p:pic>
        <p:pic>
          <p:nvPicPr>
            <p:cNvPr id="92" name="Picture 9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40707" y="4206770"/>
              <a:ext cx="587446" cy="587446"/>
            </a:xfrm>
            <a:prstGeom prst="rect">
              <a:avLst/>
            </a:prstGeom>
            <a:grpFill/>
            <a:ln>
              <a:noFill/>
            </a:ln>
          </p:spPr>
        </p:pic>
        <p:sp>
          <p:nvSpPr>
            <p:cNvPr id="93" name="TextBox 311"/>
            <p:cNvSpPr txBox="1"/>
            <p:nvPr/>
          </p:nvSpPr>
          <p:spPr>
            <a:xfrm>
              <a:off x="7522563" y="4721367"/>
              <a:ext cx="1354739" cy="345158"/>
            </a:xfrm>
            <a:prstGeom prst="rect">
              <a:avLst/>
            </a:prstGeom>
            <a:grpFill/>
            <a:ln>
              <a:noFill/>
            </a:ln>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defRPr/>
              </a:pPr>
              <a:r>
                <a:rPr lang="en-US" sz="1400" dirty="0">
                  <a:solidFill>
                    <a:schemeClr val="accent1"/>
                  </a:solidFill>
                  <a:cs typeface="Segoe UI" panose="020B0502040204020203" pitchFamily="34" charset="0"/>
                </a:rPr>
                <a:t>DB</a:t>
              </a:r>
            </a:p>
          </p:txBody>
        </p:sp>
      </p:grpSp>
      <p:sp>
        <p:nvSpPr>
          <p:cNvPr id="96" name="Rectangle 24"/>
          <p:cNvSpPr/>
          <p:nvPr/>
        </p:nvSpPr>
        <p:spPr>
          <a:xfrm>
            <a:off x="8403150" y="4575551"/>
            <a:ext cx="1755354" cy="369332"/>
          </a:xfrm>
          <a:prstGeom prst="rect">
            <a:avLst/>
          </a:prstGeom>
        </p:spPr>
        <p:txBody>
          <a:bodyPr wrap="square" lIns="0" rIns="0">
            <a:spAutoFit/>
          </a:bodyPr>
          <a:lstStyle/>
          <a:p>
            <a:pPr lvl="1">
              <a:buClr>
                <a:schemeClr val="tx1"/>
              </a:buClr>
            </a:pPr>
            <a:r>
              <a:rPr lang="en-US" b="1" dirty="0">
                <a:cs typeface="Segoe UI" panose="020B0502040204020203" pitchFamily="34" charset="0"/>
              </a:rPr>
              <a:t>Archive</a:t>
            </a:r>
            <a:r>
              <a:rPr lang="en-US" b="1" dirty="0"/>
              <a:t> </a:t>
            </a:r>
          </a:p>
        </p:txBody>
      </p:sp>
      <p:sp>
        <p:nvSpPr>
          <p:cNvPr id="97" name="Rectangle 115"/>
          <p:cNvSpPr/>
          <p:nvPr/>
        </p:nvSpPr>
        <p:spPr>
          <a:xfrm>
            <a:off x="8403150" y="4801856"/>
            <a:ext cx="2933541" cy="369332"/>
          </a:xfrm>
          <a:prstGeom prst="rect">
            <a:avLst/>
          </a:prstGeom>
        </p:spPr>
        <p:txBody>
          <a:bodyPr wrap="square" lIns="0" rIns="0">
            <a:spAutoFit/>
          </a:bodyPr>
          <a:lstStyle/>
          <a:p>
            <a:pPr lvl="1">
              <a:buClr>
                <a:schemeClr val="tx1"/>
              </a:buClr>
            </a:pPr>
            <a:r>
              <a:rPr lang="en-US" dirty="0">
                <a:cs typeface="Segoe UI" panose="020B0502040204020203" pitchFamily="34" charset="0"/>
              </a:rPr>
              <a:t>key data inexpensively </a:t>
            </a:r>
          </a:p>
        </p:txBody>
      </p:sp>
      <p:sp>
        <p:nvSpPr>
          <p:cNvPr id="3" name="Gleichschenkliges Dreieck 2"/>
          <p:cNvSpPr/>
          <p:nvPr/>
        </p:nvSpPr>
        <p:spPr>
          <a:xfrm>
            <a:off x="7047823" y="4673095"/>
            <a:ext cx="1745206" cy="4001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sp>
        <p:nvSpPr>
          <p:cNvPr id="5" name="Gleichschenkliges Dreieck 4"/>
          <p:cNvSpPr/>
          <p:nvPr/>
        </p:nvSpPr>
        <p:spPr>
          <a:xfrm rot="5400000">
            <a:off x="4500687" y="2846941"/>
            <a:ext cx="2503250" cy="64484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dirty="0"/>
          </a:p>
        </p:txBody>
      </p:sp>
      <p:sp>
        <p:nvSpPr>
          <p:cNvPr id="4" name="Rechteck 3"/>
          <p:cNvSpPr/>
          <p:nvPr/>
        </p:nvSpPr>
        <p:spPr>
          <a:xfrm>
            <a:off x="855310" y="1756778"/>
            <a:ext cx="4349951" cy="276435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cxnSp>
        <p:nvCxnSpPr>
          <p:cNvPr id="51" name="Straight Connector 38"/>
          <p:cNvCxnSpPr/>
          <p:nvPr/>
        </p:nvCxnSpPr>
        <p:spPr>
          <a:xfrm flipH="1" flipV="1">
            <a:off x="3893818" y="3457335"/>
            <a:ext cx="310896" cy="3704"/>
          </a:xfrm>
          <a:prstGeom prst="line">
            <a:avLst/>
          </a:prstGeom>
          <a:noFill/>
          <a:ln w="6350" cap="flat" cmpd="sng" algn="ctr">
            <a:solidFill>
              <a:schemeClr val="accent1"/>
            </a:solidFill>
            <a:prstDash val="solid"/>
            <a:miter lim="800000"/>
            <a:headEnd type="none"/>
            <a:tailEnd type="none"/>
          </a:ln>
          <a:effectLst/>
        </p:spPr>
      </p:cxnSp>
      <p:sp>
        <p:nvSpPr>
          <p:cNvPr id="53" name="TextBox 11"/>
          <p:cNvSpPr txBox="1"/>
          <p:nvPr/>
        </p:nvSpPr>
        <p:spPr>
          <a:xfrm>
            <a:off x="1085690" y="3428328"/>
            <a:ext cx="1455397" cy="584775"/>
          </a:xfrm>
          <a:prstGeom prst="rect">
            <a:avLst/>
          </a:prstGeom>
          <a:noFill/>
        </p:spPr>
        <p:txBody>
          <a:bodyPr wrap="square" rtlCol="0">
            <a:spAutoFit/>
          </a:bodyPr>
          <a:lstStyle/>
          <a:p>
            <a:pPr algn="ctr" defTabSz="896214">
              <a:defRPr/>
            </a:pPr>
            <a:r>
              <a:rPr lang="en-US" sz="1600" kern="0" dirty="0">
                <a:cs typeface="Segoe UI" panose="020B0502040204020203" pitchFamily="34" charset="0"/>
              </a:rPr>
              <a:t>Corporate </a:t>
            </a:r>
          </a:p>
          <a:p>
            <a:pPr algn="ctr" defTabSz="896214">
              <a:defRPr/>
            </a:pPr>
            <a:r>
              <a:rPr lang="en-US" sz="1600" kern="0" dirty="0">
                <a:cs typeface="Segoe UI" panose="020B0502040204020203" pitchFamily="34" charset="0"/>
              </a:rPr>
              <a:t>network</a:t>
            </a:r>
          </a:p>
        </p:txBody>
      </p:sp>
      <p:cxnSp>
        <p:nvCxnSpPr>
          <p:cNvPr id="54" name="Straight Connector 36"/>
          <p:cNvCxnSpPr/>
          <p:nvPr/>
        </p:nvCxnSpPr>
        <p:spPr>
          <a:xfrm flipH="1" flipV="1">
            <a:off x="3902327" y="2738992"/>
            <a:ext cx="228251" cy="1"/>
          </a:xfrm>
          <a:prstGeom prst="line">
            <a:avLst/>
          </a:prstGeom>
          <a:noFill/>
          <a:ln w="6350" cap="flat" cmpd="sng" algn="ctr">
            <a:solidFill>
              <a:schemeClr val="accent1"/>
            </a:solidFill>
            <a:prstDash val="solid"/>
            <a:miter lim="800000"/>
            <a:headEnd type="none"/>
            <a:tailEnd type="none"/>
          </a:ln>
          <a:effectLst/>
        </p:spPr>
      </p:cxnSp>
      <p:sp>
        <p:nvSpPr>
          <p:cNvPr id="57" name="TextBox 12"/>
          <p:cNvSpPr txBox="1"/>
          <p:nvPr/>
        </p:nvSpPr>
        <p:spPr>
          <a:xfrm>
            <a:off x="2761228" y="1851088"/>
            <a:ext cx="1269787" cy="830997"/>
          </a:xfrm>
          <a:prstGeom prst="rect">
            <a:avLst/>
          </a:prstGeom>
          <a:noFill/>
        </p:spPr>
        <p:txBody>
          <a:bodyPr wrap="square" rtlCol="0">
            <a:spAutoFit/>
          </a:bodyPr>
          <a:lstStyle/>
          <a:p>
            <a:pPr algn="r" defTabSz="896214">
              <a:defRPr/>
            </a:pPr>
            <a:r>
              <a:rPr lang="en-US" sz="1600" kern="0" dirty="0">
                <a:cs typeface="Segoe UI" panose="020B0502040204020203" pitchFamily="34" charset="0"/>
              </a:rPr>
              <a:t>Database server </a:t>
            </a:r>
          </a:p>
          <a:p>
            <a:pPr algn="r" defTabSz="896214">
              <a:defRPr/>
            </a:pPr>
            <a:r>
              <a:rPr lang="en-US" sz="1600" kern="0" dirty="0">
                <a:cs typeface="Segoe UI" panose="020B0502040204020203" pitchFamily="34" charset="0"/>
              </a:rPr>
              <a:t>VM </a:t>
            </a:r>
          </a:p>
        </p:txBody>
      </p:sp>
      <p:sp>
        <p:nvSpPr>
          <p:cNvPr id="59" name="TextBox 311"/>
          <p:cNvSpPr txBox="1"/>
          <p:nvPr/>
        </p:nvSpPr>
        <p:spPr>
          <a:xfrm>
            <a:off x="2218146" y="3562152"/>
            <a:ext cx="1946397" cy="604520"/>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defRPr/>
            </a:pPr>
            <a:r>
              <a:rPr lang="en-US" sz="1600" dirty="0">
                <a:cs typeface="Segoe UI" panose="020B0502040204020203" pitchFamily="34" charset="0"/>
              </a:rPr>
              <a:t>Application VM</a:t>
            </a:r>
          </a:p>
        </p:txBody>
      </p:sp>
      <p:sp>
        <p:nvSpPr>
          <p:cNvPr id="63" name="Freeform 18"/>
          <p:cNvSpPr>
            <a:spLocks noChangeAspect="1" noEditPoints="1"/>
          </p:cNvSpPr>
          <p:nvPr/>
        </p:nvSpPr>
        <p:spPr bwMode="auto">
          <a:xfrm>
            <a:off x="4133983" y="1996045"/>
            <a:ext cx="500256" cy="9375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GB">
              <a:solidFill>
                <a:prstClr val="white"/>
              </a:solidFill>
            </a:endParaRPr>
          </a:p>
        </p:txBody>
      </p:sp>
      <p:sp>
        <p:nvSpPr>
          <p:cNvPr id="61" name="Freeform 27"/>
          <p:cNvSpPr>
            <a:spLocks noChangeAspect="1" noEditPoints="1"/>
          </p:cNvSpPr>
          <p:nvPr/>
        </p:nvSpPr>
        <p:spPr bwMode="auto">
          <a:xfrm>
            <a:off x="4153210" y="3208705"/>
            <a:ext cx="500255" cy="9375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GB">
              <a:solidFill>
                <a:prstClr val="white"/>
              </a:solidFill>
            </a:endParaRPr>
          </a:p>
        </p:txBody>
      </p:sp>
      <p:cxnSp>
        <p:nvCxnSpPr>
          <p:cNvPr id="62" name="Straight Connector 39"/>
          <p:cNvCxnSpPr/>
          <p:nvPr/>
        </p:nvCxnSpPr>
        <p:spPr>
          <a:xfrm>
            <a:off x="3902328" y="2738991"/>
            <a:ext cx="1388" cy="726684"/>
          </a:xfrm>
          <a:prstGeom prst="line">
            <a:avLst/>
          </a:prstGeom>
          <a:noFill/>
          <a:ln w="6350" cap="flat" cmpd="sng" algn="ctr">
            <a:solidFill>
              <a:schemeClr val="accent1"/>
            </a:solidFill>
            <a:prstDash val="solid"/>
            <a:miter lim="800000"/>
            <a:headEnd type="none"/>
            <a:tailEnd type="none"/>
          </a:ln>
          <a:effectLst/>
        </p:spPr>
      </p:cxnSp>
      <p:grpSp>
        <p:nvGrpSpPr>
          <p:cNvPr id="10" name="Gruppieren 9"/>
          <p:cNvGrpSpPr/>
          <p:nvPr/>
        </p:nvGrpSpPr>
        <p:grpSpPr>
          <a:xfrm>
            <a:off x="5713181" y="1756778"/>
            <a:ext cx="5380379" cy="2764356"/>
            <a:chOff x="5982645" y="2016520"/>
            <a:chExt cx="4422544" cy="2333514"/>
          </a:xfrm>
        </p:grpSpPr>
        <p:sp>
          <p:nvSpPr>
            <p:cNvPr id="65" name="Rechteck 64"/>
            <p:cNvSpPr/>
            <p:nvPr/>
          </p:nvSpPr>
          <p:spPr>
            <a:xfrm>
              <a:off x="6424642" y="2016520"/>
              <a:ext cx="3980547" cy="233351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sp>
          <p:nvSpPr>
            <p:cNvPr id="74" name="TextBox 311"/>
            <p:cNvSpPr txBox="1"/>
            <p:nvPr/>
          </p:nvSpPr>
          <p:spPr>
            <a:xfrm>
              <a:off x="6927115" y="3319408"/>
              <a:ext cx="1607909" cy="510302"/>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defRPr/>
              </a:pPr>
              <a:r>
                <a:rPr lang="en-US" sz="1600" dirty="0"/>
                <a:t>Application VM</a:t>
              </a:r>
            </a:p>
          </p:txBody>
        </p:sp>
        <p:sp>
          <p:nvSpPr>
            <p:cNvPr id="75" name="TextBox 59"/>
            <p:cNvSpPr txBox="1"/>
            <p:nvPr/>
          </p:nvSpPr>
          <p:spPr>
            <a:xfrm>
              <a:off x="5982645" y="2215615"/>
              <a:ext cx="2798406" cy="285788"/>
            </a:xfrm>
            <a:prstGeom prst="rect">
              <a:avLst/>
            </a:prstGeom>
            <a:noFill/>
          </p:spPr>
          <p:txBody>
            <a:bodyPr wrap="square" rtlCol="0">
              <a:spAutoFit/>
            </a:bodyPr>
            <a:lstStyle/>
            <a:p>
              <a:pPr algn="r" defTabSz="896214">
                <a:defRPr/>
              </a:pPr>
              <a:r>
                <a:rPr lang="en-US" sz="1600" kern="0" dirty="0"/>
                <a:t>Database server VM</a:t>
              </a:r>
            </a:p>
          </p:txBody>
        </p:sp>
        <p:cxnSp>
          <p:nvCxnSpPr>
            <p:cNvPr id="76" name="Straight Connector 63"/>
            <p:cNvCxnSpPr/>
            <p:nvPr/>
          </p:nvCxnSpPr>
          <p:spPr>
            <a:xfrm flipH="1">
              <a:off x="6927115" y="2890264"/>
              <a:ext cx="502553" cy="0"/>
            </a:xfrm>
            <a:prstGeom prst="line">
              <a:avLst/>
            </a:prstGeom>
            <a:noFill/>
            <a:ln w="6350" cap="flat" cmpd="sng" algn="ctr">
              <a:solidFill>
                <a:schemeClr val="accent1"/>
              </a:solidFill>
              <a:prstDash val="solid"/>
              <a:miter lim="800000"/>
              <a:headEnd type="none"/>
              <a:tailEnd type="none"/>
            </a:ln>
            <a:effectLst/>
          </p:spPr>
        </p:cxnSp>
        <p:cxnSp>
          <p:nvCxnSpPr>
            <p:cNvPr id="77" name="Straight Connector 64"/>
            <p:cNvCxnSpPr/>
            <p:nvPr/>
          </p:nvCxnSpPr>
          <p:spPr>
            <a:xfrm>
              <a:off x="6927115" y="2890265"/>
              <a:ext cx="0" cy="345102"/>
            </a:xfrm>
            <a:prstGeom prst="line">
              <a:avLst/>
            </a:prstGeom>
            <a:noFill/>
            <a:ln w="6350" cap="flat" cmpd="sng" algn="ctr">
              <a:solidFill>
                <a:schemeClr val="accent1"/>
              </a:solidFill>
              <a:prstDash val="solid"/>
              <a:miter lim="800000"/>
              <a:headEnd type="none"/>
              <a:tailEnd type="none"/>
            </a:ln>
            <a:effectLst/>
          </p:spPr>
        </p:cxnSp>
        <p:sp>
          <p:nvSpPr>
            <p:cNvPr id="79" name="TextBox 311"/>
            <p:cNvSpPr txBox="1"/>
            <p:nvPr/>
          </p:nvSpPr>
          <p:spPr>
            <a:xfrm>
              <a:off x="8486161" y="3963041"/>
              <a:ext cx="1265738" cy="302456"/>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defRPr/>
              </a:pPr>
              <a:r>
                <a:rPr lang="en-US" sz="1600" dirty="0"/>
                <a:t>Storage</a:t>
              </a:r>
            </a:p>
          </p:txBody>
        </p:sp>
      </p:grpSp>
      <p:pic>
        <p:nvPicPr>
          <p:cNvPr id="8" name="Grafik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88024" y="3272184"/>
            <a:ext cx="1174769" cy="901604"/>
          </a:xfrm>
          <a:prstGeom prst="rect">
            <a:avLst/>
          </a:prstGeom>
        </p:spPr>
      </p:pic>
      <p:sp>
        <p:nvSpPr>
          <p:cNvPr id="22" name="Textfeld 21"/>
          <p:cNvSpPr txBox="1"/>
          <p:nvPr/>
        </p:nvSpPr>
        <p:spPr>
          <a:xfrm>
            <a:off x="4836785" y="1356986"/>
            <a:ext cx="1484702" cy="671722"/>
          </a:xfrm>
          <a:prstGeom prst="rect">
            <a:avLst/>
          </a:prstGeom>
          <a:noFill/>
        </p:spPr>
        <p:txBody>
          <a:bodyPr wrap="none" rtlCol="0">
            <a:spAutoFit/>
          </a:bodyPr>
          <a:lstStyle/>
          <a:p>
            <a:pPr lvl="0"/>
            <a:r>
              <a:rPr lang="en-US" sz="2000" b="1" kern="0" dirty="0">
                <a:cs typeface="Segoe UI" panose="020B0502040204020203" pitchFamily="34" charset="0"/>
              </a:rPr>
              <a:t>Lift and shift</a:t>
            </a:r>
            <a:endParaRPr lang="en-US" sz="2000" kern="0" dirty="0">
              <a:cs typeface="Segoe UI" panose="020B0502040204020203" pitchFamily="34" charset="0"/>
            </a:endParaRPr>
          </a:p>
          <a:p>
            <a:endParaRPr lang="de-DE" sz="1765" dirty="0"/>
          </a:p>
        </p:txBody>
      </p:sp>
      <p:pic>
        <p:nvPicPr>
          <p:cNvPr id="13" name="Grafik 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42788" y="2287128"/>
            <a:ext cx="1141200" cy="1141200"/>
          </a:xfrm>
          <a:prstGeom prst="rect">
            <a:avLst/>
          </a:prstGeom>
        </p:spPr>
      </p:pic>
      <p:grpSp>
        <p:nvGrpSpPr>
          <p:cNvPr id="20" name="Gruppieren 19"/>
          <p:cNvGrpSpPr/>
          <p:nvPr/>
        </p:nvGrpSpPr>
        <p:grpSpPr>
          <a:xfrm>
            <a:off x="6273494" y="3009845"/>
            <a:ext cx="1192155" cy="1192155"/>
            <a:chOff x="4135872" y="4835196"/>
            <a:chExt cx="1192155" cy="1192155"/>
          </a:xfrm>
        </p:grpSpPr>
        <p:pic>
          <p:nvPicPr>
            <p:cNvPr id="15" name="Grafik 1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35872" y="4835196"/>
              <a:ext cx="1192155" cy="1192155"/>
            </a:xfrm>
            <a:prstGeom prst="rect">
              <a:avLst/>
            </a:prstGeom>
          </p:spPr>
        </p:pic>
        <p:pic>
          <p:nvPicPr>
            <p:cNvPr id="18" name="Grafik 1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87537" y="5131204"/>
              <a:ext cx="488825" cy="488825"/>
            </a:xfrm>
            <a:prstGeom prst="rect">
              <a:avLst/>
            </a:prstGeom>
          </p:spPr>
        </p:pic>
      </p:grpSp>
      <p:sp>
        <p:nvSpPr>
          <p:cNvPr id="19" name="Bildplatzhalter 18"/>
          <p:cNvSpPr>
            <a:spLocks noGrp="1"/>
          </p:cNvSpPr>
          <p:nvPr>
            <p:ph type="pic" sz="quarter" idx="13"/>
          </p:nvPr>
        </p:nvSpPr>
        <p:spPr/>
      </p:sp>
      <p:grpSp>
        <p:nvGrpSpPr>
          <p:cNvPr id="52" name="Gruppieren 51"/>
          <p:cNvGrpSpPr/>
          <p:nvPr/>
        </p:nvGrpSpPr>
        <p:grpSpPr>
          <a:xfrm>
            <a:off x="7415423" y="2197708"/>
            <a:ext cx="1192155" cy="1192155"/>
            <a:chOff x="4135872" y="4835196"/>
            <a:chExt cx="1192155" cy="1192155"/>
          </a:xfrm>
        </p:grpSpPr>
        <p:pic>
          <p:nvPicPr>
            <p:cNvPr id="55" name="Grafik 5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35872" y="4835196"/>
              <a:ext cx="1192155" cy="1192155"/>
            </a:xfrm>
            <a:prstGeom prst="rect">
              <a:avLst/>
            </a:prstGeom>
          </p:spPr>
        </p:pic>
        <p:pic>
          <p:nvPicPr>
            <p:cNvPr id="56" name="Grafik 5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87537" y="5131204"/>
              <a:ext cx="488825" cy="488825"/>
            </a:xfrm>
            <a:prstGeom prst="rect">
              <a:avLst/>
            </a:prstGeom>
          </p:spPr>
        </p:pic>
      </p:grpSp>
    </p:spTree>
    <p:extLst>
      <p:ext uri="{BB962C8B-B14F-4D97-AF65-F5344CB8AC3E}">
        <p14:creationId xmlns:p14="http://schemas.microsoft.com/office/powerpoint/2010/main" val="1872445039"/>
      </p:ext>
    </p:extLst>
  </p:cSld>
  <p:clrMapOvr>
    <a:masterClrMapping/>
  </p:clrMapOvr>
  <p:transition>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a:latin typeface="+mn-lt"/>
                <a:cs typeface="Segoe UI" panose="020B0502040204020203" pitchFamily="34" charset="0"/>
              </a:rPr>
              <a:t>Big Data</a:t>
            </a:r>
          </a:p>
        </p:txBody>
      </p:sp>
      <p:sp>
        <p:nvSpPr>
          <p:cNvPr id="14" name="Textplatzhalter 13"/>
          <p:cNvSpPr>
            <a:spLocks noGrp="1"/>
          </p:cNvSpPr>
          <p:nvPr>
            <p:ph type="body" sz="quarter" idx="12"/>
          </p:nvPr>
        </p:nvSpPr>
        <p:spPr/>
        <p:txBody>
          <a:bodyPr/>
          <a:lstStyle/>
          <a:p>
            <a:r>
              <a:rPr lang="en-US" dirty="0"/>
              <a:t>Source: Microsoft</a:t>
            </a:r>
          </a:p>
        </p:txBody>
      </p:sp>
      <p:sp>
        <p:nvSpPr>
          <p:cNvPr id="5" name="Bildplatzhalter 4"/>
          <p:cNvSpPr>
            <a:spLocks noGrp="1"/>
          </p:cNvSpPr>
          <p:nvPr>
            <p:ph type="pic" sz="quarter" idx="13"/>
          </p:nvPr>
        </p:nvSpPr>
        <p:spPr/>
      </p:sp>
      <p:sp>
        <p:nvSpPr>
          <p:cNvPr id="1030" name="Rectangle 1029"/>
          <p:cNvSpPr/>
          <p:nvPr/>
        </p:nvSpPr>
        <p:spPr>
          <a:xfrm>
            <a:off x="1413468" y="1700255"/>
            <a:ext cx="8429039" cy="400110"/>
          </a:xfrm>
          <a:prstGeom prst="rect">
            <a:avLst/>
          </a:prstGeom>
        </p:spPr>
        <p:txBody>
          <a:bodyPr wrap="none">
            <a:spAutoFit/>
          </a:bodyPr>
          <a:lstStyle/>
          <a:p>
            <a:r>
              <a:rPr lang="en-US" sz="2000" b="1" dirty="0">
                <a:solidFill>
                  <a:srgbClr val="343434"/>
                </a:solidFill>
                <a:cs typeface="Segoe UI" panose="020B0502040204020203" pitchFamily="34" charset="0"/>
              </a:rPr>
              <a:t>Iterative exploration – </a:t>
            </a:r>
            <a:r>
              <a:rPr lang="en-US" sz="2000" dirty="0">
                <a:solidFill>
                  <a:srgbClr val="343434"/>
                </a:solidFill>
                <a:cs typeface="Segoe UI" panose="020B0502040204020203" pitchFamily="34" charset="0"/>
              </a:rPr>
              <a:t>process key data into business intelligence using Hadoop</a:t>
            </a:r>
            <a:endParaRPr lang="en-US" sz="2000" b="1" dirty="0">
              <a:solidFill>
                <a:srgbClr val="343434"/>
              </a:solidFill>
              <a:cs typeface="Segoe UI" panose="020B0502040204020203" pitchFamily="34" charset="0"/>
            </a:endParaRPr>
          </a:p>
        </p:txBody>
      </p:sp>
      <p:grpSp>
        <p:nvGrpSpPr>
          <p:cNvPr id="12" name="Gruppieren 11"/>
          <p:cNvGrpSpPr/>
          <p:nvPr/>
        </p:nvGrpSpPr>
        <p:grpSpPr>
          <a:xfrm>
            <a:off x="2081727" y="2453888"/>
            <a:ext cx="8028546" cy="3447271"/>
            <a:chOff x="2564041" y="2511038"/>
            <a:chExt cx="8028546" cy="3447271"/>
          </a:xfrm>
        </p:grpSpPr>
        <p:sp>
          <p:nvSpPr>
            <p:cNvPr id="27" name="Rechteck 26"/>
            <p:cNvSpPr/>
            <p:nvPr/>
          </p:nvSpPr>
          <p:spPr>
            <a:xfrm>
              <a:off x="4810977" y="2926350"/>
              <a:ext cx="3325034" cy="268701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dirty="0">
                <a:solidFill>
                  <a:schemeClr val="tx1"/>
                </a:solidFill>
              </a:endParaRPr>
            </a:p>
          </p:txBody>
        </p:sp>
        <p:sp>
          <p:nvSpPr>
            <p:cNvPr id="17" name="Textfeld 16"/>
            <p:cNvSpPr txBox="1"/>
            <p:nvPr/>
          </p:nvSpPr>
          <p:spPr>
            <a:xfrm>
              <a:off x="2564041" y="3749056"/>
              <a:ext cx="1254174" cy="338554"/>
            </a:xfrm>
            <a:prstGeom prst="rect">
              <a:avLst/>
            </a:prstGeom>
            <a:noFill/>
          </p:spPr>
          <p:txBody>
            <a:bodyPr wrap="square" rtlCol="0">
              <a:spAutoFit/>
            </a:bodyPr>
            <a:lstStyle/>
            <a:p>
              <a:r>
                <a:rPr lang="en-US" sz="1600" dirty="0">
                  <a:cs typeface="Segoe UI" panose="020B0502040204020203" pitchFamily="34" charset="0"/>
                </a:rPr>
                <a:t>Input</a:t>
              </a:r>
            </a:p>
          </p:txBody>
        </p:sp>
        <p:sp>
          <p:nvSpPr>
            <p:cNvPr id="29" name="Textfeld 28"/>
            <p:cNvSpPr txBox="1"/>
            <p:nvPr/>
          </p:nvSpPr>
          <p:spPr>
            <a:xfrm>
              <a:off x="5450637" y="3565980"/>
              <a:ext cx="943994" cy="338554"/>
            </a:xfrm>
            <a:prstGeom prst="rect">
              <a:avLst/>
            </a:prstGeom>
            <a:noFill/>
          </p:spPr>
          <p:txBody>
            <a:bodyPr wrap="square" rtlCol="0">
              <a:spAutoFit/>
            </a:bodyPr>
            <a:lstStyle/>
            <a:p>
              <a:r>
                <a:rPr lang="en-US" sz="1600" dirty="0">
                  <a:cs typeface="Segoe UI" panose="020B0502040204020203" pitchFamily="34" charset="0"/>
                </a:rPr>
                <a:t>Process</a:t>
              </a:r>
            </a:p>
          </p:txBody>
        </p:sp>
        <p:sp>
          <p:nvSpPr>
            <p:cNvPr id="35" name="Textfeld 34"/>
            <p:cNvSpPr txBox="1"/>
            <p:nvPr/>
          </p:nvSpPr>
          <p:spPr>
            <a:xfrm>
              <a:off x="5578980" y="4946379"/>
              <a:ext cx="816955" cy="338554"/>
            </a:xfrm>
            <a:prstGeom prst="rect">
              <a:avLst/>
            </a:prstGeom>
            <a:noFill/>
          </p:spPr>
          <p:txBody>
            <a:bodyPr wrap="none" rtlCol="0">
              <a:spAutoFit/>
            </a:bodyPr>
            <a:lstStyle/>
            <a:p>
              <a:r>
                <a:rPr lang="en-US" sz="1600" dirty="0">
                  <a:cs typeface="Segoe UI" panose="020B0502040204020203" pitchFamily="34" charset="0"/>
                </a:rPr>
                <a:t>Results</a:t>
              </a:r>
            </a:p>
          </p:txBody>
        </p:sp>
        <p:cxnSp>
          <p:nvCxnSpPr>
            <p:cNvPr id="34" name="Gerade Verbindung mit Pfeil 33"/>
            <p:cNvCxnSpPr/>
            <p:nvPr/>
          </p:nvCxnSpPr>
          <p:spPr>
            <a:xfrm>
              <a:off x="4133848" y="3749056"/>
              <a:ext cx="1365318" cy="0"/>
            </a:xfrm>
            <a:prstGeom prst="straightConnector1">
              <a:avLst/>
            </a:prstGeom>
            <a:ln w="38100">
              <a:solidFill>
                <a:schemeClr val="accent1"/>
              </a:solidFill>
              <a:prstDash val="sysDot"/>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p:nvPr/>
          </p:nvCxnSpPr>
          <p:spPr>
            <a:xfrm flipH="1">
              <a:off x="5951842" y="3915580"/>
              <a:ext cx="7241" cy="433718"/>
            </a:xfrm>
            <a:prstGeom prst="straightConnector1">
              <a:avLst/>
            </a:prstGeom>
            <a:ln w="38100">
              <a:solidFill>
                <a:schemeClr val="accent1"/>
              </a:solidFill>
              <a:prstDash val="sysDot"/>
              <a:headEnd type="oval" w="sm" len="sm"/>
              <a:tailEnd type="triangle"/>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a:off x="6290658" y="4367352"/>
              <a:ext cx="2571624" cy="338553"/>
              <a:chOff x="4778165" y="4990509"/>
              <a:chExt cx="1978835" cy="245377"/>
            </a:xfrm>
          </p:grpSpPr>
          <p:sp>
            <p:nvSpPr>
              <p:cNvPr id="39" name="Textfeld 38"/>
              <p:cNvSpPr txBox="1"/>
              <p:nvPr/>
            </p:nvSpPr>
            <p:spPr>
              <a:xfrm>
                <a:off x="5165048" y="4990509"/>
                <a:ext cx="637962" cy="245377"/>
              </a:xfrm>
              <a:prstGeom prst="rect">
                <a:avLst/>
              </a:prstGeom>
              <a:noFill/>
            </p:spPr>
            <p:txBody>
              <a:bodyPr wrap="none" rtlCol="0">
                <a:spAutoFit/>
              </a:bodyPr>
              <a:lstStyle/>
              <a:p>
                <a:r>
                  <a:rPr lang="en-US" sz="1600" dirty="0">
                    <a:cs typeface="Segoe UI" panose="020B0502040204020203" pitchFamily="34" charset="0"/>
                  </a:rPr>
                  <a:t>Output</a:t>
                </a:r>
              </a:p>
            </p:txBody>
          </p:sp>
          <p:cxnSp>
            <p:nvCxnSpPr>
              <p:cNvPr id="53" name="Gerade Verbindung mit Pfeil 52"/>
              <p:cNvCxnSpPr/>
              <p:nvPr/>
            </p:nvCxnSpPr>
            <p:spPr>
              <a:xfrm flipV="1">
                <a:off x="4778165" y="5232462"/>
                <a:ext cx="1978835" cy="2180"/>
              </a:xfrm>
              <a:prstGeom prst="straightConnector1">
                <a:avLst/>
              </a:prstGeom>
              <a:ln w="38100">
                <a:solidFill>
                  <a:schemeClr val="accent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grpSp>
          <p:nvGrpSpPr>
            <p:cNvPr id="15" name="Gruppieren 14"/>
            <p:cNvGrpSpPr/>
            <p:nvPr/>
          </p:nvGrpSpPr>
          <p:grpSpPr>
            <a:xfrm>
              <a:off x="8608010" y="3359552"/>
              <a:ext cx="1984577" cy="1781944"/>
              <a:chOff x="6220130" y="3396015"/>
              <a:chExt cx="2024373" cy="1599395"/>
            </a:xfrm>
          </p:grpSpPr>
          <p:grpSp>
            <p:nvGrpSpPr>
              <p:cNvPr id="8" name="Gruppieren 7"/>
              <p:cNvGrpSpPr/>
              <p:nvPr/>
            </p:nvGrpSpPr>
            <p:grpSpPr>
              <a:xfrm>
                <a:off x="6407531" y="3591024"/>
                <a:ext cx="1836972" cy="1404386"/>
                <a:chOff x="5529993" y="3340978"/>
                <a:chExt cx="1836972" cy="1404386"/>
              </a:xfrm>
              <a:noFill/>
            </p:grpSpPr>
            <p:grpSp>
              <p:nvGrpSpPr>
                <p:cNvPr id="4" name="Gruppieren 3"/>
                <p:cNvGrpSpPr/>
                <p:nvPr/>
              </p:nvGrpSpPr>
              <p:grpSpPr>
                <a:xfrm>
                  <a:off x="5936128" y="3821997"/>
                  <a:ext cx="970662" cy="923367"/>
                  <a:chOff x="6314852" y="1764760"/>
                  <a:chExt cx="3620005" cy="3372321"/>
                </a:xfrm>
                <a:grpFill/>
              </p:grpSpPr>
              <p:pic>
                <p:nvPicPr>
                  <p:cNvPr id="60" name="Grafik 59" descr="Bildschirmausschnitt"/>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4852" y="1764760"/>
                    <a:ext cx="3620005" cy="3372321"/>
                  </a:xfrm>
                  <a:prstGeom prst="rect">
                    <a:avLst/>
                  </a:prstGeom>
                  <a:grpFill/>
                </p:spPr>
              </p:pic>
              <p:pic>
                <p:nvPicPr>
                  <p:cNvPr id="63" name="Grafik 62" descr="Bildschirmausschnitt"/>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49814" y="3799173"/>
                    <a:ext cx="751620" cy="1008752"/>
                  </a:xfrm>
                  <a:prstGeom prst="rect">
                    <a:avLst/>
                  </a:prstGeom>
                  <a:grpFill/>
                </p:spPr>
              </p:pic>
              <p:pic>
                <p:nvPicPr>
                  <p:cNvPr id="2" name="Grafik 1" descr="Bildschirmausschnitt"/>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42252" y="3386079"/>
                    <a:ext cx="1400678" cy="711731"/>
                  </a:xfrm>
                  <a:prstGeom prst="rect">
                    <a:avLst/>
                  </a:prstGeom>
                  <a:grpFill/>
                </p:spPr>
              </p:pic>
            </p:grpSp>
            <p:sp>
              <p:nvSpPr>
                <p:cNvPr id="6" name="Textfeld 5"/>
                <p:cNvSpPr txBox="1"/>
                <p:nvPr/>
              </p:nvSpPr>
              <p:spPr>
                <a:xfrm>
                  <a:off x="5529993" y="3340978"/>
                  <a:ext cx="1836972" cy="768657"/>
                </a:xfrm>
                <a:prstGeom prst="rect">
                  <a:avLst/>
                </a:prstGeom>
                <a:grpFill/>
                <a:ln>
                  <a:noFill/>
                </a:ln>
              </p:spPr>
              <p:txBody>
                <a:bodyPr wrap="square" rtlCol="0">
                  <a:spAutoFit/>
                </a:bodyPr>
                <a:lstStyle/>
                <a:p>
                  <a:pPr lvl="0"/>
                  <a:r>
                    <a:rPr lang="en-US" sz="1600" dirty="0">
                      <a:cs typeface="Segoe UI" panose="020B0502040204020203" pitchFamily="34" charset="0"/>
                    </a:rPr>
                    <a:t>Visualization</a:t>
                  </a:r>
                </a:p>
                <a:p>
                  <a:pPr lvl="0"/>
                  <a:r>
                    <a:rPr lang="en-US" sz="1600" dirty="0">
                      <a:cs typeface="Segoe UI" panose="020B0502040204020203" pitchFamily="34" charset="0"/>
                    </a:rPr>
                    <a:t>and reporting tools </a:t>
                  </a:r>
                </a:p>
                <a:p>
                  <a:endParaRPr lang="en-US" sz="1765" dirty="0"/>
                </a:p>
              </p:txBody>
            </p:sp>
          </p:grpSp>
          <p:sp>
            <p:nvSpPr>
              <p:cNvPr id="9" name="Rechteck 8"/>
              <p:cNvSpPr/>
              <p:nvPr/>
            </p:nvSpPr>
            <p:spPr>
              <a:xfrm>
                <a:off x="6220130" y="3396015"/>
                <a:ext cx="1817652" cy="15993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grpSp>
        <p:sp>
          <p:nvSpPr>
            <p:cNvPr id="22" name="Nach unten gekrümmter Pfeil 21"/>
            <p:cNvSpPr/>
            <p:nvPr/>
          </p:nvSpPr>
          <p:spPr>
            <a:xfrm>
              <a:off x="3654281" y="2511038"/>
              <a:ext cx="5660030" cy="709908"/>
            </a:xfrm>
            <a:prstGeom prst="curvedDownArrow">
              <a:avLst/>
            </a:prstGeom>
            <a:solidFill>
              <a:schemeClr val="accent1"/>
            </a:solidFill>
            <a:ln>
              <a:solidFill>
                <a:schemeClr val="accent1"/>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sp>
          <p:nvSpPr>
            <p:cNvPr id="42" name="Nach unten gekrümmter Pfeil 41"/>
            <p:cNvSpPr/>
            <p:nvPr/>
          </p:nvSpPr>
          <p:spPr>
            <a:xfrm>
              <a:off x="3654281" y="5248401"/>
              <a:ext cx="5660030" cy="709908"/>
            </a:xfrm>
            <a:prstGeom prst="curvedDownArrow">
              <a:avLst/>
            </a:prstGeom>
            <a:solidFill>
              <a:schemeClr val="accent1"/>
            </a:solidFill>
            <a:ln>
              <a:solidFill>
                <a:schemeClr val="accent1"/>
              </a:solidFill>
            </a:ln>
            <a:scene3d>
              <a:camera prst="orthographicFront">
                <a:rot lat="108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tx1"/>
                </a:solidFill>
              </a:endParaRPr>
            </a:p>
          </p:txBody>
        </p:sp>
        <p:pic>
          <p:nvPicPr>
            <p:cNvPr id="7" name="Grafik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58245" y="3565980"/>
              <a:ext cx="1330159" cy="1330159"/>
            </a:xfrm>
            <a:prstGeom prst="rect">
              <a:avLst/>
            </a:prstGeom>
          </p:spPr>
        </p:pic>
        <p:pic>
          <p:nvPicPr>
            <p:cNvPr id="10" name="Grafik 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73218" y="3407337"/>
              <a:ext cx="869869" cy="869869"/>
            </a:xfrm>
            <a:prstGeom prst="rect">
              <a:avLst/>
            </a:prstGeom>
          </p:spPr>
        </p:pic>
        <p:pic>
          <p:nvPicPr>
            <p:cNvPr id="11" name="Grafik 10"/>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23851" y="4443795"/>
              <a:ext cx="526274" cy="526274"/>
            </a:xfrm>
            <a:prstGeom prst="rect">
              <a:avLst/>
            </a:prstGeom>
          </p:spPr>
        </p:pic>
        <p:pic>
          <p:nvPicPr>
            <p:cNvPr id="13" name="Grafik 12"/>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91558" y="4638261"/>
              <a:ext cx="621229" cy="668897"/>
            </a:xfrm>
            <a:prstGeom prst="rect">
              <a:avLst/>
            </a:prstGeom>
          </p:spPr>
        </p:pic>
      </p:grpSp>
    </p:spTree>
    <p:extLst>
      <p:ext uri="{BB962C8B-B14F-4D97-AF65-F5344CB8AC3E}">
        <p14:creationId xmlns:p14="http://schemas.microsoft.com/office/powerpoint/2010/main" val="3110992104"/>
      </p:ext>
    </p:extLst>
  </p:cSld>
  <p:clrMapOvr>
    <a:masterClrMapping/>
  </p:clrMapOvr>
  <p:transition>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cs typeface="Segoe UI" panose="020B0502040204020203" pitchFamily="34" charset="0"/>
              </a:rPr>
              <a:t>Identity as a Service with Azure Active Directory</a:t>
            </a:r>
            <a:endParaRPr lang="de-DE" dirty="0"/>
          </a:p>
        </p:txBody>
      </p:sp>
      <p:sp>
        <p:nvSpPr>
          <p:cNvPr id="6" name="Textplatzhalter 5"/>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66" name="Inhaltsplatzhalter 4"/>
          <p:cNvSpPr txBox="1">
            <a:spLocks/>
          </p:cNvSpPr>
          <p:nvPr/>
        </p:nvSpPr>
        <p:spPr>
          <a:xfrm>
            <a:off x="8791463" y="1449567"/>
            <a:ext cx="3065058" cy="4679867"/>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0" rIns="89642" bIns="44821" numCol="1" spcCol="0" rtlCol="0" fromWordArt="0" anchor="t" anchorCtr="0" forceAA="0" compatLnSpc="1">
            <a:prstTxWarp prst="textNoShape">
              <a:avLst/>
            </a:prstTxWarp>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algn="ctr"/>
            <a:endParaRPr lang="de-DE" sz="2800">
              <a:solidFill>
                <a:schemeClr val="tx2"/>
              </a:solidFill>
            </a:endParaRPr>
          </a:p>
          <a:p>
            <a:pPr algn="ctr"/>
            <a:endParaRPr lang="de-DE" sz="2800" dirty="0">
              <a:solidFill>
                <a:schemeClr val="tx2"/>
              </a:solidFill>
            </a:endParaRPr>
          </a:p>
        </p:txBody>
      </p:sp>
      <p:sp>
        <p:nvSpPr>
          <p:cNvPr id="63" name="Inhaltsplatzhalter 4"/>
          <p:cNvSpPr txBox="1">
            <a:spLocks/>
          </p:cNvSpPr>
          <p:nvPr/>
        </p:nvSpPr>
        <p:spPr>
          <a:xfrm>
            <a:off x="335479" y="1449567"/>
            <a:ext cx="2453517" cy="4679867"/>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0" rIns="89642" bIns="44821" numCol="1" spcCol="0" rtlCol="0" fromWordArt="0" anchor="t" anchorCtr="0" forceAA="0" compatLnSpc="1">
            <a:prstTxWarp prst="textNoShape">
              <a:avLst/>
            </a:prstTxWarp>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algn="ctr"/>
            <a:endParaRPr lang="de-DE" sz="2800">
              <a:solidFill>
                <a:schemeClr val="tx2"/>
              </a:solidFill>
            </a:endParaRPr>
          </a:p>
          <a:p>
            <a:pPr algn="ctr"/>
            <a:endParaRPr lang="de-DE" sz="2800" dirty="0">
              <a:solidFill>
                <a:schemeClr val="tx2"/>
              </a:solidFill>
            </a:endParaRPr>
          </a:p>
        </p:txBody>
      </p:sp>
      <p:sp>
        <p:nvSpPr>
          <p:cNvPr id="101" name="Freeform 100"/>
          <p:cNvSpPr>
            <a:spLocks noChangeAspect="1"/>
          </p:cNvSpPr>
          <p:nvPr/>
        </p:nvSpPr>
        <p:spPr bwMode="black">
          <a:xfrm>
            <a:off x="9077412" y="1509705"/>
            <a:ext cx="2598105" cy="14352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solidFill>
              <a:schemeClr val="tx1"/>
            </a:solidFill>
          </a:ln>
          <a:extLst/>
        </p:spPr>
        <p:style>
          <a:lnRef idx="1">
            <a:schemeClr val="accent4"/>
          </a:lnRef>
          <a:fillRef idx="3">
            <a:schemeClr val="accent4"/>
          </a:fillRef>
          <a:effectRef idx="2">
            <a:schemeClr val="accent4"/>
          </a:effectRef>
          <a:fontRef idx="minor">
            <a:schemeClr val="lt1"/>
          </a:fontRef>
        </p:style>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sz="1400">
              <a:solidFill>
                <a:srgbClr val="505050"/>
              </a:solidFill>
            </a:endParaRPr>
          </a:p>
        </p:txBody>
      </p:sp>
      <p:sp>
        <p:nvSpPr>
          <p:cNvPr id="104" name="TextBox 70"/>
          <p:cNvSpPr txBox="1"/>
          <p:nvPr/>
        </p:nvSpPr>
        <p:spPr>
          <a:xfrm>
            <a:off x="9282985" y="5007082"/>
            <a:ext cx="2106634" cy="4431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spc="-50" dirty="0"/>
              <a:t>Azure App Service and non-MS cloud-based apps</a:t>
            </a:r>
          </a:p>
        </p:txBody>
      </p:sp>
      <p:sp>
        <p:nvSpPr>
          <p:cNvPr id="105" name="Freeform 104"/>
          <p:cNvSpPr>
            <a:spLocks noChangeAspect="1"/>
          </p:cNvSpPr>
          <p:nvPr/>
        </p:nvSpPr>
        <p:spPr bwMode="black">
          <a:xfrm>
            <a:off x="9077412" y="3483417"/>
            <a:ext cx="2598105" cy="14352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solidFill>
              <a:schemeClr val="tx1"/>
            </a:solidFill>
          </a:ln>
          <a:extLst/>
        </p:spPr>
        <p:style>
          <a:lnRef idx="1">
            <a:schemeClr val="accent4"/>
          </a:lnRef>
          <a:fillRef idx="3">
            <a:schemeClr val="accent4"/>
          </a:fillRef>
          <a:effectRef idx="2">
            <a:schemeClr val="accent4"/>
          </a:effectRef>
          <a:fontRef idx="minor">
            <a:schemeClr val="lt1"/>
          </a:fontRef>
        </p:style>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sz="1400">
              <a:solidFill>
                <a:srgbClr val="505050"/>
              </a:solidFill>
            </a:endParaRPr>
          </a:p>
        </p:txBody>
      </p:sp>
      <p:sp>
        <p:nvSpPr>
          <p:cNvPr id="106" name="TextBox 146"/>
          <p:cNvSpPr txBox="1"/>
          <p:nvPr/>
        </p:nvSpPr>
        <p:spPr>
          <a:xfrm>
            <a:off x="9550578" y="4454444"/>
            <a:ext cx="1195217" cy="29546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2799">
              <a:lnSpc>
                <a:spcPct val="80000"/>
              </a:lnSpc>
              <a:buSzPct val="80000"/>
              <a:defRPr/>
            </a:pPr>
            <a:r>
              <a:rPr lang="en-US" sz="1200" dirty="0"/>
              <a:t>Custom </a:t>
            </a:r>
            <a:br>
              <a:rPr lang="en-US" sz="1200" dirty="0"/>
            </a:br>
            <a:r>
              <a:rPr lang="en-US" sz="1200" dirty="0"/>
              <a:t>LOB apps</a:t>
            </a:r>
          </a:p>
        </p:txBody>
      </p:sp>
      <p:grpSp>
        <p:nvGrpSpPr>
          <p:cNvPr id="109" name="Group 108"/>
          <p:cNvGrpSpPr/>
          <p:nvPr/>
        </p:nvGrpSpPr>
        <p:grpSpPr>
          <a:xfrm>
            <a:off x="9788518" y="4085367"/>
            <a:ext cx="717408" cy="308904"/>
            <a:chOff x="3096005" y="351890"/>
            <a:chExt cx="6564589" cy="2826597"/>
          </a:xfrm>
        </p:grpSpPr>
        <p:pic>
          <p:nvPicPr>
            <p:cNvPr id="118" name="Picture 117"/>
            <p:cNvPicPr>
              <a:picLocks noChangeAspect="1"/>
            </p:cNvPicPr>
            <p:nvPr/>
          </p:nvPicPr>
          <p:blipFill rotWithShape="1">
            <a:blip r:embed="rId3" cstate="hqprint">
              <a:biLevel thresh="75000"/>
              <a:extLst>
                <a:ext uri="{28A0092B-C50C-407E-A947-70E740481C1C}">
                  <a14:useLocalDpi xmlns:a14="http://schemas.microsoft.com/office/drawing/2010/main"/>
                </a:ext>
              </a:extLst>
            </a:blip>
            <a:srcRect/>
            <a:stretch/>
          </p:blipFill>
          <p:spPr>
            <a:xfrm>
              <a:off x="3096005" y="557179"/>
              <a:ext cx="3972209" cy="1212859"/>
            </a:xfrm>
            <a:prstGeom prst="rect">
              <a:avLst/>
            </a:prstGeom>
            <a:ln>
              <a:solidFill>
                <a:schemeClr val="bg2">
                  <a:lumMod val="90000"/>
                </a:schemeClr>
              </a:solidFill>
            </a:ln>
          </p:spPr>
        </p:pic>
        <p:pic>
          <p:nvPicPr>
            <p:cNvPr id="119" name="Picture 118"/>
            <p:cNvPicPr>
              <a:picLocks noChangeAspect="1"/>
            </p:cNvPicPr>
            <p:nvPr/>
          </p:nvPicPr>
          <p:blipFill rotWithShape="1">
            <a:blip r:embed="rId4" cstate="hqprint">
              <a:biLevel thresh="75000"/>
              <a:extLst>
                <a:ext uri="{28A0092B-C50C-407E-A947-70E740481C1C}">
                  <a14:useLocalDpi xmlns:a14="http://schemas.microsoft.com/office/drawing/2010/main"/>
                </a:ext>
              </a:extLst>
            </a:blip>
            <a:srcRect/>
            <a:stretch/>
          </p:blipFill>
          <p:spPr>
            <a:xfrm>
              <a:off x="3096005" y="1762653"/>
              <a:ext cx="3972209"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068214" y="351890"/>
              <a:ext cx="2592380" cy="2826597"/>
            </a:xfrm>
            <a:prstGeom prst="rect">
              <a:avLst/>
            </a:prstGeom>
            <a:ln>
              <a:solidFill>
                <a:schemeClr val="bg2">
                  <a:lumMod val="90000"/>
                </a:schemeClr>
              </a:solidFill>
            </a:ln>
          </p:spPr>
        </p:pic>
        <p:sp>
          <p:nvSpPr>
            <p:cNvPr id="121" name="Rectangle 120"/>
            <p:cNvSpPr/>
            <p:nvPr/>
          </p:nvSpPr>
          <p:spPr bwMode="auto">
            <a:xfrm>
              <a:off x="7564698" y="940984"/>
              <a:ext cx="2041369" cy="1677773"/>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890737" y="1085222"/>
              <a:ext cx="1389291" cy="1389288"/>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454560" y="4467982"/>
            <a:ext cx="1195217" cy="29546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2799">
              <a:lnSpc>
                <a:spcPct val="80000"/>
              </a:lnSpc>
              <a:buSzPct val="80000"/>
              <a:defRPr/>
            </a:pPr>
            <a:r>
              <a:rPr lang="en-US" sz="1200" dirty="0"/>
              <a:t>ISV/CSV</a:t>
            </a:r>
            <a:br>
              <a:rPr lang="en-US" sz="1200" dirty="0"/>
            </a:br>
            <a:r>
              <a:rPr lang="en-US" sz="1200" dirty="0"/>
              <a:t>apps</a:t>
            </a:r>
          </a:p>
        </p:txBody>
      </p:sp>
      <p:sp>
        <p:nvSpPr>
          <p:cNvPr id="111" name="Rectangle 110"/>
          <p:cNvSpPr/>
          <p:nvPr/>
        </p:nvSpPr>
        <p:spPr bwMode="auto">
          <a:xfrm>
            <a:off x="10631720" y="4037140"/>
            <a:ext cx="768643" cy="743615"/>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687716" y="4100225"/>
            <a:ext cx="712647" cy="299929"/>
            <a:chOff x="3096005" y="348552"/>
            <a:chExt cx="6521021" cy="2744475"/>
          </a:xfrm>
        </p:grpSpPr>
        <p:pic>
          <p:nvPicPr>
            <p:cNvPr id="113" name="Picture 112"/>
            <p:cNvPicPr>
              <a:picLocks noChangeAspect="1"/>
            </p:cNvPicPr>
            <p:nvPr/>
          </p:nvPicPr>
          <p:blipFill rotWithShape="1">
            <a:blip r:embed="rId3" cstate="hqprint">
              <a:biLevel thresh="75000"/>
              <a:extLst>
                <a:ext uri="{28A0092B-C50C-407E-A947-70E740481C1C}">
                  <a14:useLocalDpi xmlns:a14="http://schemas.microsoft.com/office/drawing/2010/main"/>
                </a:ext>
              </a:extLst>
            </a:blip>
            <a:srcRect/>
            <a:stretch/>
          </p:blipFill>
          <p:spPr>
            <a:xfrm>
              <a:off x="3096005" y="557182"/>
              <a:ext cx="3972207" cy="1212862"/>
            </a:xfrm>
            <a:prstGeom prst="rect">
              <a:avLst/>
            </a:prstGeom>
            <a:ln>
              <a:solidFill>
                <a:schemeClr val="bg2">
                  <a:lumMod val="90000"/>
                </a:schemeClr>
              </a:solidFill>
            </a:ln>
          </p:spPr>
        </p:pic>
        <p:pic>
          <p:nvPicPr>
            <p:cNvPr id="114" name="Picture 113"/>
            <p:cNvPicPr>
              <a:picLocks noChangeAspect="1"/>
            </p:cNvPicPr>
            <p:nvPr/>
          </p:nvPicPr>
          <p:blipFill rotWithShape="1">
            <a:blip r:embed="rId4" cstate="hqprint">
              <a:biLevel thresh="75000"/>
              <a:extLst>
                <a:ext uri="{28A0092B-C50C-407E-A947-70E740481C1C}">
                  <a14:useLocalDpi xmlns:a14="http://schemas.microsoft.com/office/drawing/2010/main"/>
                </a:ext>
              </a:extLst>
            </a:blip>
            <a:srcRect/>
            <a:stretch/>
          </p:blipFill>
          <p:spPr>
            <a:xfrm>
              <a:off x="3096005" y="1762659"/>
              <a:ext cx="3972207" cy="1235326"/>
            </a:xfrm>
            <a:prstGeom prst="rect">
              <a:avLst/>
            </a:prstGeom>
            <a:ln>
              <a:solidFill>
                <a:schemeClr val="bg2">
                  <a:lumMod val="90000"/>
                </a:schemeClr>
              </a:solidFill>
            </a:ln>
          </p:spPr>
        </p:pic>
        <p:pic>
          <p:nvPicPr>
            <p:cNvPr id="115" name="Picture 1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099964" y="348552"/>
              <a:ext cx="2517062" cy="2744475"/>
            </a:xfrm>
            <a:prstGeom prst="rect">
              <a:avLst/>
            </a:prstGeom>
            <a:ln>
              <a:solidFill>
                <a:schemeClr val="bg2">
                  <a:lumMod val="90000"/>
                </a:schemeClr>
              </a:solidFill>
            </a:ln>
          </p:spPr>
        </p:pic>
        <p:sp>
          <p:nvSpPr>
            <p:cNvPr id="116" name="Rectangle 115"/>
            <p:cNvSpPr/>
            <p:nvPr/>
          </p:nvSpPr>
          <p:spPr bwMode="auto">
            <a:xfrm>
              <a:off x="7528049" y="926832"/>
              <a:ext cx="1747484" cy="1671655"/>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746506" y="1098402"/>
              <a:ext cx="1372179" cy="1372180"/>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64" name="Inhaltsplatzhalter 4"/>
          <p:cNvSpPr txBox="1">
            <a:spLocks/>
          </p:cNvSpPr>
          <p:nvPr/>
        </p:nvSpPr>
        <p:spPr>
          <a:xfrm>
            <a:off x="3475337" y="1449567"/>
            <a:ext cx="4673201" cy="4679867"/>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0" rIns="89642" bIns="44821" numCol="1" spcCol="0" rtlCol="0" fromWordArt="0" anchor="t" anchorCtr="0" forceAA="0" compatLnSpc="1">
            <a:prstTxWarp prst="textNoShape">
              <a:avLst/>
            </a:prstTxWarp>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algn="ctr"/>
            <a:endParaRPr lang="de-DE" sz="2800">
              <a:solidFill>
                <a:schemeClr val="tx2"/>
              </a:solidFill>
            </a:endParaRPr>
          </a:p>
          <a:p>
            <a:pPr algn="ctr"/>
            <a:endParaRPr lang="de-DE" sz="2800" dirty="0">
              <a:solidFill>
                <a:schemeClr val="tx2"/>
              </a:solidFill>
            </a:endParaRPr>
          </a:p>
        </p:txBody>
      </p:sp>
      <p:sp>
        <p:nvSpPr>
          <p:cNvPr id="81" name="Freeform 80"/>
          <p:cNvSpPr>
            <a:spLocks noChangeAspect="1"/>
          </p:cNvSpPr>
          <p:nvPr/>
        </p:nvSpPr>
        <p:spPr bwMode="black">
          <a:xfrm>
            <a:off x="3926111" y="1633094"/>
            <a:ext cx="4190690" cy="23149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solidFill>
              <a:schemeClr val="tx1"/>
            </a:solidFill>
          </a:ln>
          <a:extLst/>
        </p:spPr>
        <p:style>
          <a:lnRef idx="1">
            <a:schemeClr val="accent4"/>
          </a:lnRef>
          <a:fillRef idx="3">
            <a:schemeClr val="accent4"/>
          </a:fillRef>
          <a:effectRef idx="2">
            <a:schemeClr val="accent4"/>
          </a:effectRef>
          <a:fontRef idx="minor">
            <a:schemeClr val="lt1"/>
          </a:fontRef>
        </p:style>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endParaRPr>
          </a:p>
        </p:txBody>
      </p:sp>
      <p:sp>
        <p:nvSpPr>
          <p:cNvPr id="82" name="Freeform 81"/>
          <p:cNvSpPr/>
          <p:nvPr/>
        </p:nvSpPr>
        <p:spPr bwMode="auto">
          <a:xfrm>
            <a:off x="2851461" y="2938176"/>
            <a:ext cx="2376000"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chemeClr val="accent1"/>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83" name="Group 82"/>
          <p:cNvGrpSpPr/>
          <p:nvPr/>
        </p:nvGrpSpPr>
        <p:grpSpPr>
          <a:xfrm rot="900000">
            <a:off x="3724325" y="2477630"/>
            <a:ext cx="801815" cy="791785"/>
            <a:chOff x="3242937" y="2319398"/>
            <a:chExt cx="796924" cy="786956"/>
          </a:xfrm>
        </p:grpSpPr>
        <p:sp>
          <p:nvSpPr>
            <p:cNvPr id="84" name="Oval 83"/>
            <p:cNvSpPr/>
            <p:nvPr/>
          </p:nvSpPr>
          <p:spPr bwMode="auto">
            <a:xfrm>
              <a:off x="3247921" y="2319398"/>
              <a:ext cx="786956" cy="786956"/>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grpSp>
      <p:sp>
        <p:nvSpPr>
          <p:cNvPr id="87" name="Rectangle 86"/>
          <p:cNvSpPr/>
          <p:nvPr/>
        </p:nvSpPr>
        <p:spPr bwMode="auto">
          <a:xfrm>
            <a:off x="4541764" y="4664008"/>
            <a:ext cx="2215780" cy="1263213"/>
          </a:xfrm>
          <a:prstGeom prst="rect">
            <a:avLst/>
          </a:prstGeom>
          <a:noFill/>
          <a:ln w="19050" cap="flat" cmpd="sng" algn="ctr">
            <a:noFill/>
            <a:prstDash val="dash"/>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4970961" y="5636721"/>
            <a:ext cx="1724842" cy="2215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spc="-50" dirty="0"/>
              <a:t>PCs and devices</a:t>
            </a:r>
          </a:p>
        </p:txBody>
      </p:sp>
      <p:sp>
        <p:nvSpPr>
          <p:cNvPr id="89" name="Freeform 88"/>
          <p:cNvSpPr>
            <a:spLocks noEditPoints="1"/>
          </p:cNvSpPr>
          <p:nvPr/>
        </p:nvSpPr>
        <p:spPr bwMode="auto">
          <a:xfrm>
            <a:off x="5134511" y="5151616"/>
            <a:ext cx="181947" cy="226286"/>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endParaRPr>
          </a:p>
        </p:txBody>
      </p:sp>
      <p:sp>
        <p:nvSpPr>
          <p:cNvPr id="90" name="Freeform 89"/>
          <p:cNvSpPr>
            <a:spLocks noEditPoints="1"/>
          </p:cNvSpPr>
          <p:nvPr/>
        </p:nvSpPr>
        <p:spPr bwMode="auto">
          <a:xfrm>
            <a:off x="6337697" y="5203892"/>
            <a:ext cx="133400" cy="165909"/>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1" name="Freeform 90"/>
          <p:cNvSpPr>
            <a:spLocks noEditPoints="1"/>
          </p:cNvSpPr>
          <p:nvPr/>
        </p:nvSpPr>
        <p:spPr bwMode="auto">
          <a:xfrm>
            <a:off x="5765664" y="5106446"/>
            <a:ext cx="181947" cy="226286"/>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5" name="Freeform 94"/>
          <p:cNvSpPr>
            <a:spLocks noEditPoints="1"/>
          </p:cNvSpPr>
          <p:nvPr/>
        </p:nvSpPr>
        <p:spPr bwMode="black">
          <a:xfrm>
            <a:off x="4784877" y="4988676"/>
            <a:ext cx="1729554" cy="546336"/>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7" name="Freeform 96"/>
          <p:cNvSpPr/>
          <p:nvPr/>
        </p:nvSpPr>
        <p:spPr bwMode="auto">
          <a:xfrm flipH="1" flipV="1">
            <a:off x="6254971" y="2935875"/>
            <a:ext cx="2268003" cy="6903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chemeClr val="accent1"/>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98" name="Freeform 97"/>
          <p:cNvSpPr/>
          <p:nvPr/>
        </p:nvSpPr>
        <p:spPr bwMode="auto">
          <a:xfrm flipH="1" flipV="1">
            <a:off x="6061950" y="2729990"/>
            <a:ext cx="2448003" cy="4571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chemeClr val="accent1"/>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127" name="Rectangle 126"/>
          <p:cNvSpPr/>
          <p:nvPr/>
        </p:nvSpPr>
        <p:spPr>
          <a:xfrm>
            <a:off x="4988236" y="3611456"/>
            <a:ext cx="1436294"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323">
              <a:defRPr/>
            </a:pPr>
            <a:r>
              <a:rPr lang="en-US" sz="1600" dirty="0">
                <a:ln>
                  <a:solidFill>
                    <a:srgbClr val="FFFFFF">
                      <a:alpha val="0"/>
                    </a:srgbClr>
                  </a:solidFill>
                </a:ln>
              </a:rPr>
              <a:t>Active Directory</a:t>
            </a:r>
          </a:p>
        </p:txBody>
      </p:sp>
      <p:grpSp>
        <p:nvGrpSpPr>
          <p:cNvPr id="128" name="Group 127"/>
          <p:cNvGrpSpPr/>
          <p:nvPr/>
        </p:nvGrpSpPr>
        <p:grpSpPr>
          <a:xfrm>
            <a:off x="5031419" y="2218517"/>
            <a:ext cx="1349929" cy="1163730"/>
            <a:chOff x="5148777" y="2688135"/>
            <a:chExt cx="1350118" cy="1163895"/>
          </a:xfrm>
        </p:grpSpPr>
        <p:sp>
          <p:nvSpPr>
            <p:cNvPr id="130" name="Isosceles Triangle 129"/>
            <p:cNvSpPr/>
            <p:nvPr/>
          </p:nvSpPr>
          <p:spPr bwMode="auto">
            <a:xfrm>
              <a:off x="5148777" y="2688135"/>
              <a:ext cx="1350118" cy="1163895"/>
            </a:xfrm>
            <a:prstGeom prst="triangle">
              <a:avLst/>
            </a:prstGeom>
            <a:solidFill>
              <a:schemeClr val="accent1"/>
            </a:solidFill>
            <a:ln w="1079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35861" y="3400947"/>
            <a:ext cx="1725315" cy="224564"/>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sp>
        <p:nvSpPr>
          <p:cNvPr id="132" name="Freeform 131"/>
          <p:cNvSpPr/>
          <p:nvPr/>
        </p:nvSpPr>
        <p:spPr bwMode="auto">
          <a:xfrm>
            <a:off x="5833382" y="4090623"/>
            <a:ext cx="0" cy="799987"/>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chemeClr val="accent1"/>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148" name="Rectangle 147"/>
          <p:cNvSpPr/>
          <p:nvPr/>
        </p:nvSpPr>
        <p:spPr bwMode="auto">
          <a:xfrm>
            <a:off x="485573" y="1892952"/>
            <a:ext cx="2154841" cy="1841073"/>
          </a:xfrm>
          <a:prstGeom prst="rect">
            <a:avLst/>
          </a:prstGeom>
          <a:solidFill>
            <a:schemeClr val="bg1"/>
          </a:solidFill>
          <a:ln w="19050" cap="flat" cmpd="sng" algn="ctr">
            <a:noFill/>
            <a:prstDash val="dash"/>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50" name="Rectangle 149"/>
          <p:cNvSpPr/>
          <p:nvPr/>
        </p:nvSpPr>
        <p:spPr>
          <a:xfrm>
            <a:off x="814304" y="3341203"/>
            <a:ext cx="1497379" cy="221599"/>
          </a:xfrm>
          <a:prstGeom prst="rect">
            <a:avLst/>
          </a:prstGeom>
          <a:solidFill>
            <a:schemeClr val="bg1"/>
          </a:solid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spc="-50" dirty="0"/>
              <a:t>Active Directory</a:t>
            </a:r>
          </a:p>
        </p:txBody>
      </p:sp>
      <p:sp>
        <p:nvSpPr>
          <p:cNvPr id="1038" name="TextBox 1037"/>
          <p:cNvSpPr txBox="1"/>
          <p:nvPr/>
        </p:nvSpPr>
        <p:spPr>
          <a:xfrm>
            <a:off x="2083668" y="4401314"/>
            <a:ext cx="2096996" cy="1197210"/>
          </a:xfrm>
          <a:prstGeom prst="rect">
            <a:avLst/>
          </a:prstGeom>
          <a:solidFill>
            <a:schemeClr val="bg1"/>
          </a:solidFill>
          <a:ln>
            <a:noFill/>
          </a:ln>
        </p:spPr>
        <p:txBody>
          <a:bodyPr wrap="none" lIns="182854" tIns="146284" rIns="182854" bIns="146284" rtlCol="0">
            <a:spAutoFit/>
          </a:bodyPr>
          <a:lstStyle/>
          <a:p>
            <a:pPr algn="ctr">
              <a:lnSpc>
                <a:spcPct val="90000"/>
              </a:lnSpc>
              <a:spcAft>
                <a:spcPts val="600"/>
              </a:spcAft>
            </a:pPr>
            <a:r>
              <a:rPr lang="en-US" dirty="0"/>
              <a:t>Synchronize and </a:t>
            </a:r>
          </a:p>
          <a:p>
            <a:pPr algn="ctr">
              <a:lnSpc>
                <a:spcPct val="90000"/>
              </a:lnSpc>
              <a:spcAft>
                <a:spcPts val="600"/>
              </a:spcAft>
            </a:pPr>
            <a:r>
              <a:rPr lang="en-US" dirty="0"/>
              <a:t>consolidate </a:t>
            </a:r>
          </a:p>
          <a:p>
            <a:pPr algn="ctr">
              <a:lnSpc>
                <a:spcPct val="90000"/>
              </a:lnSpc>
              <a:spcAft>
                <a:spcPts val="600"/>
              </a:spcAft>
            </a:pPr>
            <a:r>
              <a:rPr lang="en-US" dirty="0"/>
              <a:t>identities</a:t>
            </a:r>
          </a:p>
        </p:txBody>
      </p:sp>
      <p:cxnSp>
        <p:nvCxnSpPr>
          <p:cNvPr id="4" name="Gewinkelte Verbindung 3"/>
          <p:cNvCxnSpPr/>
          <p:nvPr/>
        </p:nvCxnSpPr>
        <p:spPr>
          <a:xfrm flipV="1">
            <a:off x="9036494" y="2404669"/>
            <a:ext cx="12450" cy="1943137"/>
          </a:xfrm>
          <a:prstGeom prst="bentConnector3">
            <a:avLst>
              <a:gd name="adj1" fmla="val -3773654"/>
            </a:avLst>
          </a:prstGeom>
          <a:ln>
            <a:tailEnd type="none"/>
          </a:ln>
        </p:spPr>
        <p:style>
          <a:lnRef idx="1">
            <a:schemeClr val="accent1"/>
          </a:lnRef>
          <a:fillRef idx="0">
            <a:schemeClr val="accent1"/>
          </a:fillRef>
          <a:effectRef idx="0">
            <a:schemeClr val="accent1"/>
          </a:effectRef>
          <a:fontRef idx="minor">
            <a:schemeClr val="tx1"/>
          </a:fontRef>
        </p:style>
      </p:cxnSp>
      <p:sp>
        <p:nvSpPr>
          <p:cNvPr id="77" name="Rectangle 110"/>
          <p:cNvSpPr/>
          <p:nvPr/>
        </p:nvSpPr>
        <p:spPr bwMode="auto">
          <a:xfrm>
            <a:off x="9768081" y="4037141"/>
            <a:ext cx="775059" cy="743615"/>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1600" spc="-50" dirty="0">
              <a:gradFill>
                <a:gsLst>
                  <a:gs pos="1250">
                    <a:srgbClr val="EFEFEF"/>
                  </a:gs>
                  <a:gs pos="10417">
                    <a:srgbClr val="EFEFEF"/>
                  </a:gs>
                </a:gsLst>
                <a:lin ang="5400000" scaled="0"/>
              </a:gradFill>
            </a:endParaRPr>
          </a:p>
        </p:txBody>
      </p:sp>
      <p:grpSp>
        <p:nvGrpSpPr>
          <p:cNvPr id="12" name="Gruppieren 11"/>
          <p:cNvGrpSpPr/>
          <p:nvPr/>
        </p:nvGrpSpPr>
        <p:grpSpPr>
          <a:xfrm>
            <a:off x="1026905" y="2065962"/>
            <a:ext cx="1072177" cy="712951"/>
            <a:chOff x="937145" y="2168377"/>
            <a:chExt cx="1072177" cy="712951"/>
          </a:xfrm>
        </p:grpSpPr>
        <p:sp>
          <p:nvSpPr>
            <p:cNvPr id="11" name="Gleichschenkliges Dreieck 10"/>
            <p:cNvSpPr/>
            <p:nvPr/>
          </p:nvSpPr>
          <p:spPr>
            <a:xfrm rot="5400000">
              <a:off x="1386302" y="2258308"/>
              <a:ext cx="712951" cy="533089"/>
            </a:xfrm>
            <a:prstGeom prst="triangle">
              <a:avLst>
                <a:gd name="adj" fmla="val 86518"/>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67" name="Gleichschenkliges Dreieck 66"/>
            <p:cNvSpPr/>
            <p:nvPr/>
          </p:nvSpPr>
          <p:spPr>
            <a:xfrm rot="16200000" flipH="1">
              <a:off x="847214" y="2258308"/>
              <a:ext cx="712951" cy="533089"/>
            </a:xfrm>
            <a:prstGeom prst="triangle">
              <a:avLst>
                <a:gd name="adj" fmla="val 86518"/>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grpSp>
      <p:sp>
        <p:nvSpPr>
          <p:cNvPr id="13" name="Ellipse 12"/>
          <p:cNvSpPr/>
          <p:nvPr/>
        </p:nvSpPr>
        <p:spPr>
          <a:xfrm>
            <a:off x="1432072" y="2227319"/>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1" name="Ellipse 70"/>
          <p:cNvSpPr/>
          <p:nvPr/>
        </p:nvSpPr>
        <p:spPr>
          <a:xfrm>
            <a:off x="1592681" y="2227319"/>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2" name="Ellipse 71"/>
          <p:cNvSpPr/>
          <p:nvPr/>
        </p:nvSpPr>
        <p:spPr>
          <a:xfrm>
            <a:off x="1432072" y="2383516"/>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3" name="Ellipse 72"/>
          <p:cNvSpPr/>
          <p:nvPr/>
        </p:nvSpPr>
        <p:spPr>
          <a:xfrm>
            <a:off x="1592681" y="2555949"/>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4" name="Ellipse 73"/>
          <p:cNvSpPr/>
          <p:nvPr/>
        </p:nvSpPr>
        <p:spPr>
          <a:xfrm>
            <a:off x="1432072" y="2557381"/>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5" name="Ellipse 74"/>
          <p:cNvSpPr/>
          <p:nvPr/>
        </p:nvSpPr>
        <p:spPr>
          <a:xfrm>
            <a:off x="1592681" y="2383516"/>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6" name="Ellipse 75"/>
          <p:cNvSpPr/>
          <p:nvPr/>
        </p:nvSpPr>
        <p:spPr>
          <a:xfrm>
            <a:off x="1728050" y="2538443"/>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78" name="Ellipse 77"/>
          <p:cNvSpPr/>
          <p:nvPr/>
        </p:nvSpPr>
        <p:spPr>
          <a:xfrm>
            <a:off x="1728050" y="2377897"/>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80" name="Ellipse 79"/>
          <p:cNvSpPr/>
          <p:nvPr/>
        </p:nvSpPr>
        <p:spPr>
          <a:xfrm>
            <a:off x="1858704" y="2523112"/>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96" name="Ellipse 95"/>
          <p:cNvSpPr/>
          <p:nvPr/>
        </p:nvSpPr>
        <p:spPr>
          <a:xfrm>
            <a:off x="1155020" y="2523112"/>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100" name="Ellipse 99"/>
          <p:cNvSpPr/>
          <p:nvPr/>
        </p:nvSpPr>
        <p:spPr>
          <a:xfrm>
            <a:off x="1298839" y="2534520"/>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
        <p:nvSpPr>
          <p:cNvPr id="102" name="Ellipse 101"/>
          <p:cNvSpPr/>
          <p:nvPr/>
        </p:nvSpPr>
        <p:spPr>
          <a:xfrm>
            <a:off x="1298839" y="2377897"/>
            <a:ext cx="108000" cy="108000"/>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cxnSp>
        <p:nvCxnSpPr>
          <p:cNvPr id="15" name="Gerader Verbinder 14"/>
          <p:cNvCxnSpPr>
            <a:stCxn id="13" idx="3"/>
            <a:endCxn id="102" idx="7"/>
          </p:cNvCxnSpPr>
          <p:nvPr/>
        </p:nvCxnSpPr>
        <p:spPr>
          <a:xfrm flipH="1">
            <a:off x="1391023" y="2319503"/>
            <a:ext cx="56865" cy="7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Gerader Verbinder 17"/>
          <p:cNvCxnSpPr>
            <a:stCxn id="102" idx="3"/>
            <a:endCxn id="96" idx="7"/>
          </p:cNvCxnSpPr>
          <p:nvPr/>
        </p:nvCxnSpPr>
        <p:spPr>
          <a:xfrm flipH="1">
            <a:off x="1247204" y="2470081"/>
            <a:ext cx="67451" cy="6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p:cNvCxnSpPr>
            <a:stCxn id="13" idx="4"/>
            <a:endCxn id="72" idx="0"/>
          </p:cNvCxnSpPr>
          <p:nvPr/>
        </p:nvCxnSpPr>
        <p:spPr>
          <a:xfrm>
            <a:off x="1486072" y="2335319"/>
            <a:ext cx="0" cy="4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p:cNvCxnSpPr>
            <a:stCxn id="72" idx="4"/>
            <a:endCxn id="74" idx="0"/>
          </p:cNvCxnSpPr>
          <p:nvPr/>
        </p:nvCxnSpPr>
        <p:spPr>
          <a:xfrm>
            <a:off x="1486072" y="2491516"/>
            <a:ext cx="0" cy="6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p:cNvCxnSpPr>
            <a:stCxn id="72" idx="3"/>
            <a:endCxn id="100" idx="7"/>
          </p:cNvCxnSpPr>
          <p:nvPr/>
        </p:nvCxnSpPr>
        <p:spPr>
          <a:xfrm flipH="1">
            <a:off x="1391023" y="2475700"/>
            <a:ext cx="56865" cy="7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Gerader Verbinder 29"/>
          <p:cNvCxnSpPr>
            <a:stCxn id="71" idx="4"/>
            <a:endCxn id="75" idx="0"/>
          </p:cNvCxnSpPr>
          <p:nvPr/>
        </p:nvCxnSpPr>
        <p:spPr>
          <a:xfrm>
            <a:off x="1646681" y="2335319"/>
            <a:ext cx="0" cy="48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r Verbinder 31"/>
          <p:cNvCxnSpPr>
            <a:stCxn id="75" idx="4"/>
            <a:endCxn id="73" idx="0"/>
          </p:cNvCxnSpPr>
          <p:nvPr/>
        </p:nvCxnSpPr>
        <p:spPr>
          <a:xfrm>
            <a:off x="1646681" y="2491516"/>
            <a:ext cx="0" cy="64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p:cNvCxnSpPr>
            <a:stCxn id="75" idx="5"/>
            <a:endCxn id="76" idx="1"/>
          </p:cNvCxnSpPr>
          <p:nvPr/>
        </p:nvCxnSpPr>
        <p:spPr>
          <a:xfrm>
            <a:off x="1684865" y="2475700"/>
            <a:ext cx="59001" cy="78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a:stCxn id="71" idx="5"/>
            <a:endCxn id="78" idx="1"/>
          </p:cNvCxnSpPr>
          <p:nvPr/>
        </p:nvCxnSpPr>
        <p:spPr>
          <a:xfrm>
            <a:off x="1684865" y="2319503"/>
            <a:ext cx="59001" cy="74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a:stCxn id="78" idx="5"/>
            <a:endCxn id="80" idx="1"/>
          </p:cNvCxnSpPr>
          <p:nvPr/>
        </p:nvCxnSpPr>
        <p:spPr>
          <a:xfrm>
            <a:off x="1820234" y="2470081"/>
            <a:ext cx="54286" cy="6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Gerader Verbinder 40"/>
          <p:cNvCxnSpPr>
            <a:stCxn id="72" idx="5"/>
            <a:endCxn id="73" idx="2"/>
          </p:cNvCxnSpPr>
          <p:nvPr/>
        </p:nvCxnSpPr>
        <p:spPr>
          <a:xfrm rot="16200000" flipH="1">
            <a:off x="1491344" y="2508611"/>
            <a:ext cx="134249" cy="68425"/>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43" name="Gerader Verbinder 42"/>
          <p:cNvCxnSpPr>
            <a:stCxn id="75" idx="3"/>
            <a:endCxn id="74" idx="6"/>
          </p:cNvCxnSpPr>
          <p:nvPr/>
        </p:nvCxnSpPr>
        <p:spPr>
          <a:xfrm rot="5400000">
            <a:off x="1506445" y="2509328"/>
            <a:ext cx="135681" cy="68425"/>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46" name="Gerader Verbinder 45"/>
          <p:cNvCxnSpPr>
            <a:stCxn id="13" idx="6"/>
            <a:endCxn id="71" idx="2"/>
          </p:cNvCxnSpPr>
          <p:nvPr/>
        </p:nvCxnSpPr>
        <p:spPr>
          <a:xfrm>
            <a:off x="1540072" y="2281319"/>
            <a:ext cx="5260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6" name="Picture 1035"/>
          <p:cNvPicPr>
            <a:picLocks noChangeAspect="1"/>
          </p:cNvPicPr>
          <p:nvPr/>
        </p:nvPicPr>
        <p:blipFill>
          <a:blip r:embed="rId7" cstate="hq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305365" y="2196366"/>
            <a:ext cx="404599" cy="404599"/>
          </a:xfrm>
          <a:prstGeom prst="rect">
            <a:avLst/>
          </a:prstGeom>
        </p:spPr>
      </p:pic>
      <p:sp>
        <p:nvSpPr>
          <p:cNvPr id="103" name="TextBox 66"/>
          <p:cNvSpPr txBox="1"/>
          <p:nvPr/>
        </p:nvSpPr>
        <p:spPr>
          <a:xfrm>
            <a:off x="9102868" y="2321894"/>
            <a:ext cx="1885076" cy="2215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spc="-50" dirty="0">
                <a:solidFill>
                  <a:srgbClr val="002060"/>
                </a:solidFill>
              </a:rPr>
              <a:t>SaaS</a:t>
            </a:r>
          </a:p>
        </p:txBody>
      </p:sp>
    </p:spTree>
    <p:extLst>
      <p:ext uri="{BB962C8B-B14F-4D97-AF65-F5344CB8AC3E}">
        <p14:creationId xmlns:p14="http://schemas.microsoft.com/office/powerpoint/2010/main" val="1551475955"/>
      </p:ext>
    </p:extLst>
  </p:cSld>
  <p:clrMapOvr>
    <a:masterClrMapping/>
  </p:clrMapOvr>
  <p:transition>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Web Apps</a:t>
            </a:r>
            <a:endParaRPr lang="en-US" dirty="0"/>
          </a:p>
        </p:txBody>
      </p:sp>
      <p:sp>
        <p:nvSpPr>
          <p:cNvPr id="3" name="Textplatzhalter 2"/>
          <p:cNvSpPr>
            <a:spLocks noGrp="1"/>
          </p:cNvSpPr>
          <p:nvPr>
            <p:ph type="body" sz="quarter" idx="12"/>
          </p:nvPr>
        </p:nvSpPr>
        <p:spPr/>
        <p:txBody>
          <a:bodyPr/>
          <a:lstStyle/>
          <a:p>
            <a:r>
              <a:rPr lang="en-US" dirty="0"/>
              <a:t>Source: Microsoft</a:t>
            </a:r>
          </a:p>
        </p:txBody>
      </p:sp>
      <p:grpSp>
        <p:nvGrpSpPr>
          <p:cNvPr id="30" name="Gruppieren 29"/>
          <p:cNvGrpSpPr/>
          <p:nvPr/>
        </p:nvGrpSpPr>
        <p:grpSpPr>
          <a:xfrm>
            <a:off x="4003966" y="1722949"/>
            <a:ext cx="4168669" cy="4062006"/>
            <a:chOff x="7801310" y="3016345"/>
            <a:chExt cx="2793598" cy="2553674"/>
          </a:xfrm>
        </p:grpSpPr>
        <p:sp>
          <p:nvSpPr>
            <p:cNvPr id="56" name="Flussdiagramm: Verbindungsstelle 55"/>
            <p:cNvSpPr/>
            <p:nvPr/>
          </p:nvSpPr>
          <p:spPr>
            <a:xfrm>
              <a:off x="8737489" y="3890822"/>
              <a:ext cx="877870" cy="807842"/>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sp>
          <p:nvSpPr>
            <p:cNvPr id="57" name="Flussdiagramm: Verbindungsstelle 56"/>
            <p:cNvSpPr/>
            <p:nvPr/>
          </p:nvSpPr>
          <p:spPr>
            <a:xfrm>
              <a:off x="8353371" y="3503641"/>
              <a:ext cx="1653442" cy="1582204"/>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sp>
          <p:nvSpPr>
            <p:cNvPr id="58" name="Flussdiagramm: Verbindungsstelle 57"/>
            <p:cNvSpPr/>
            <p:nvPr/>
          </p:nvSpPr>
          <p:spPr>
            <a:xfrm>
              <a:off x="7801310" y="3016345"/>
              <a:ext cx="2793598" cy="2553674"/>
            </a:xfrm>
            <a:prstGeom prst="flowChartConnector">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p>
          </p:txBody>
        </p:sp>
      </p:grpSp>
      <p:sp>
        <p:nvSpPr>
          <p:cNvPr id="60" name="Rectangle 35"/>
          <p:cNvSpPr>
            <a:spLocks noChangeAspect="1"/>
          </p:cNvSpPr>
          <p:nvPr/>
        </p:nvSpPr>
        <p:spPr bwMode="auto">
          <a:xfrm>
            <a:off x="7779424" y="2273902"/>
            <a:ext cx="3532963" cy="2979316"/>
          </a:xfrm>
          <a:prstGeom prst="rect">
            <a:avLst/>
          </a:prstGeom>
          <a:solidFill>
            <a:schemeClr val="bg2"/>
          </a:solidFill>
          <a:ln w="2222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5279755" y="1930756"/>
            <a:ext cx="1989599" cy="584775"/>
          </a:xfrm>
          <a:prstGeom prst="rect">
            <a:avLst/>
          </a:prstGeom>
          <a:noFill/>
        </p:spPr>
        <p:txBody>
          <a:bodyPr wrap="square" rtlCol="0">
            <a:spAutoFit/>
          </a:bodyPr>
          <a:lstStyle/>
          <a:p>
            <a:pPr defTabSz="896214">
              <a:defRPr/>
            </a:pPr>
            <a:r>
              <a:rPr lang="en-US" sz="1600" kern="0" dirty="0"/>
              <a:t>IIS/SQL Server-based Web apps </a:t>
            </a:r>
          </a:p>
        </p:txBody>
      </p:sp>
      <p:sp>
        <p:nvSpPr>
          <p:cNvPr id="36" name="Rectangle 35"/>
          <p:cNvSpPr>
            <a:spLocks noChangeAspect="1"/>
          </p:cNvSpPr>
          <p:nvPr/>
        </p:nvSpPr>
        <p:spPr bwMode="auto">
          <a:xfrm>
            <a:off x="880228" y="2273902"/>
            <a:ext cx="3532963" cy="2979316"/>
          </a:xfrm>
          <a:prstGeom prst="rect">
            <a:avLst/>
          </a:prstGeom>
          <a:solidFill>
            <a:schemeClr val="bg2"/>
          </a:solidFill>
          <a:ln w="254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3779640" y="5416569"/>
            <a:ext cx="448651" cy="3047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77"/>
          <p:cNvSpPr txBox="1"/>
          <p:nvPr/>
        </p:nvSpPr>
        <p:spPr>
          <a:xfrm>
            <a:off x="1202465" y="3489213"/>
            <a:ext cx="510468" cy="2215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600" spc="-50" dirty="0">
                <a:solidFill>
                  <a:srgbClr val="002060"/>
                </a:solidFill>
              </a:rPr>
              <a:t>IIS</a:t>
            </a:r>
          </a:p>
        </p:txBody>
      </p:sp>
      <p:sp>
        <p:nvSpPr>
          <p:cNvPr id="54" name="TextBox 53"/>
          <p:cNvSpPr txBox="1"/>
          <p:nvPr/>
        </p:nvSpPr>
        <p:spPr>
          <a:xfrm>
            <a:off x="2907689" y="2539722"/>
            <a:ext cx="1853619" cy="553998"/>
          </a:xfrm>
          <a:prstGeom prst="rect">
            <a:avLst/>
          </a:prstGeom>
          <a:noFill/>
        </p:spPr>
        <p:txBody>
          <a:bodyPr wrap="square" rtlCol="0">
            <a:spAutoFit/>
          </a:bodyPr>
          <a:lstStyle/>
          <a:p>
            <a:pPr defTabSz="896214">
              <a:defRPr/>
            </a:pPr>
            <a:r>
              <a:rPr lang="en-US" sz="1600" kern="0" dirty="0"/>
              <a:t>     SQL Server </a:t>
            </a:r>
          </a:p>
          <a:p>
            <a:pPr defTabSz="896214">
              <a:defRPr/>
            </a:pPr>
            <a:r>
              <a:rPr lang="en-US" sz="1400" kern="0" dirty="0">
                <a:solidFill>
                  <a:srgbClr val="002060"/>
                </a:solidFill>
              </a:rPr>
              <a:t>      </a:t>
            </a:r>
          </a:p>
        </p:txBody>
      </p:sp>
      <p:pic>
        <p:nvPicPr>
          <p:cNvPr id="15" name="Picture 14"/>
          <p:cNvPicPr>
            <a:picLocks noChangeAspect="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33315" y="2647700"/>
            <a:ext cx="780180" cy="780180"/>
          </a:xfrm>
          <a:prstGeom prst="rect">
            <a:avLst/>
          </a:prstGeom>
          <a:noFill/>
        </p:spPr>
      </p:pic>
      <p:cxnSp>
        <p:nvCxnSpPr>
          <p:cNvPr id="25" name="Straight Connector 24"/>
          <p:cNvCxnSpPr/>
          <p:nvPr/>
        </p:nvCxnSpPr>
        <p:spPr>
          <a:xfrm>
            <a:off x="1729761" y="2900165"/>
            <a:ext cx="82800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32559" y="4075905"/>
            <a:ext cx="780180" cy="780180"/>
          </a:xfrm>
          <a:prstGeom prst="rect">
            <a:avLst/>
          </a:prstGeom>
          <a:noFill/>
        </p:spPr>
      </p:pic>
      <p:cxnSp>
        <p:nvCxnSpPr>
          <p:cNvPr id="86" name="Straight Connector 85"/>
          <p:cNvCxnSpPr/>
          <p:nvPr/>
        </p:nvCxnSpPr>
        <p:spPr>
          <a:xfrm>
            <a:off x="1761825" y="4339205"/>
            <a:ext cx="79200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266762" y="3941158"/>
            <a:ext cx="830971" cy="338554"/>
          </a:xfrm>
          <a:prstGeom prst="rect">
            <a:avLst/>
          </a:prstGeom>
          <a:noFill/>
        </p:spPr>
        <p:txBody>
          <a:bodyPr wrap="square" rtlCol="0">
            <a:spAutoFit/>
          </a:bodyPr>
          <a:lstStyle/>
          <a:p>
            <a:pPr defTabSz="896214">
              <a:defRPr/>
            </a:pPr>
            <a:r>
              <a:rPr lang="en-US" sz="1600" kern="0" dirty="0"/>
              <a:t>MySQL</a:t>
            </a:r>
            <a:r>
              <a:rPr lang="en-US" sz="1400" kern="0" dirty="0">
                <a:solidFill>
                  <a:srgbClr val="002060"/>
                </a:solidFill>
              </a:rPr>
              <a:t> </a:t>
            </a:r>
          </a:p>
        </p:txBody>
      </p:sp>
      <p:sp>
        <p:nvSpPr>
          <p:cNvPr id="217" name="TextBox 216"/>
          <p:cNvSpPr txBox="1"/>
          <p:nvPr/>
        </p:nvSpPr>
        <p:spPr>
          <a:xfrm>
            <a:off x="1516001" y="1573619"/>
            <a:ext cx="1706991" cy="584775"/>
          </a:xfrm>
          <a:prstGeom prst="rect">
            <a:avLst/>
          </a:prstGeom>
          <a:noFill/>
        </p:spPr>
        <p:txBody>
          <a:bodyPr wrap="square" rtlCol="0">
            <a:spAutoFit/>
          </a:bodyPr>
          <a:lstStyle/>
          <a:p>
            <a:pPr defTabSz="896214">
              <a:defRPr/>
            </a:pPr>
            <a:r>
              <a:rPr lang="en-US" sz="1600" kern="0" dirty="0"/>
              <a:t>On-premises /</a:t>
            </a:r>
          </a:p>
          <a:p>
            <a:pPr defTabSz="896214">
              <a:defRPr/>
            </a:pPr>
            <a:r>
              <a:rPr lang="en-US" sz="1600" kern="0" dirty="0"/>
              <a:t>hosting services</a:t>
            </a:r>
          </a:p>
        </p:txBody>
      </p:sp>
      <p:sp>
        <p:nvSpPr>
          <p:cNvPr id="221" name="TextBox 220"/>
          <p:cNvSpPr txBox="1"/>
          <p:nvPr/>
        </p:nvSpPr>
        <p:spPr>
          <a:xfrm>
            <a:off x="5081072" y="4968032"/>
            <a:ext cx="2011704" cy="584775"/>
          </a:xfrm>
          <a:prstGeom prst="rect">
            <a:avLst/>
          </a:prstGeom>
          <a:noFill/>
        </p:spPr>
        <p:txBody>
          <a:bodyPr wrap="square" rtlCol="0">
            <a:spAutoFit/>
          </a:bodyPr>
          <a:lstStyle/>
          <a:p>
            <a:pPr algn="ctr" defTabSz="896214">
              <a:defRPr/>
            </a:pPr>
            <a:r>
              <a:rPr lang="en-US" sz="1600" kern="0" dirty="0"/>
              <a:t>Non-IIS open source </a:t>
            </a:r>
          </a:p>
          <a:p>
            <a:pPr algn="ctr" defTabSz="896214">
              <a:defRPr/>
            </a:pPr>
            <a:r>
              <a:rPr lang="en-US" sz="1600" kern="0" dirty="0"/>
              <a:t>Web apps</a:t>
            </a:r>
          </a:p>
        </p:txBody>
      </p:sp>
      <p:cxnSp>
        <p:nvCxnSpPr>
          <p:cNvPr id="10" name="Gerade Verbindung mit Pfeil 9"/>
          <p:cNvCxnSpPr/>
          <p:nvPr/>
        </p:nvCxnSpPr>
        <p:spPr>
          <a:xfrm flipV="1">
            <a:off x="4413191" y="2780967"/>
            <a:ext cx="3330365" cy="11633"/>
          </a:xfrm>
          <a:prstGeom prst="straightConnector1">
            <a:avLst/>
          </a:prstGeom>
          <a:ln w="38100">
            <a:solidFill>
              <a:schemeClr val="accent1"/>
            </a:solidFill>
            <a:prstDash val="sysDot"/>
            <a:headEnd type="oval"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47" name="Gerade Verbindung mit Pfeil 46"/>
          <p:cNvCxnSpPr/>
          <p:nvPr/>
        </p:nvCxnSpPr>
        <p:spPr>
          <a:xfrm>
            <a:off x="4413191" y="4733271"/>
            <a:ext cx="3330365" cy="0"/>
          </a:xfrm>
          <a:prstGeom prst="straightConnector1">
            <a:avLst/>
          </a:prstGeom>
          <a:ln w="38100">
            <a:solidFill>
              <a:schemeClr val="accent1"/>
            </a:solidFill>
            <a:prstDash val="sysDot"/>
            <a:headEnd type="oval" w="sm" len="sm"/>
            <a:tailEnd type="triangle" w="lg" len="lg"/>
          </a:ln>
        </p:spPr>
        <p:style>
          <a:lnRef idx="1">
            <a:schemeClr val="accent1"/>
          </a:lnRef>
          <a:fillRef idx="0">
            <a:schemeClr val="accent1"/>
          </a:fillRef>
          <a:effectRef idx="0">
            <a:schemeClr val="accent1"/>
          </a:effectRef>
          <a:fontRef idx="minor">
            <a:schemeClr val="tx1"/>
          </a:fontRef>
        </p:style>
      </p:cxnSp>
      <p:pic>
        <p:nvPicPr>
          <p:cNvPr id="31" name="Grafik 30" descr="Bildschirmausschnit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4131" y="3366236"/>
            <a:ext cx="888339" cy="775432"/>
          </a:xfrm>
          <a:prstGeom prst="rect">
            <a:avLst/>
          </a:prstGeom>
        </p:spPr>
      </p:pic>
      <p:sp>
        <p:nvSpPr>
          <p:cNvPr id="7" name="Plus 6"/>
          <p:cNvSpPr/>
          <p:nvPr/>
        </p:nvSpPr>
        <p:spPr>
          <a:xfrm>
            <a:off x="9399628" y="2681546"/>
            <a:ext cx="497218" cy="434451"/>
          </a:xfrm>
          <a:prstGeom prst="mathPlus">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2" name="Zylinder 1"/>
          <p:cNvSpPr/>
          <p:nvPr/>
        </p:nvSpPr>
        <p:spPr>
          <a:xfrm>
            <a:off x="10242699" y="2596374"/>
            <a:ext cx="449672" cy="604794"/>
          </a:xfrm>
          <a:prstGeom prst="can">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400" dirty="0">
                <a:solidFill>
                  <a:schemeClr val="bg1"/>
                </a:solidFill>
              </a:rPr>
              <a:t>SQL</a:t>
            </a:r>
          </a:p>
        </p:txBody>
      </p:sp>
      <p:sp>
        <p:nvSpPr>
          <p:cNvPr id="51" name="Plus 50"/>
          <p:cNvSpPr/>
          <p:nvPr/>
        </p:nvSpPr>
        <p:spPr>
          <a:xfrm>
            <a:off x="9399132" y="4389158"/>
            <a:ext cx="497218" cy="434451"/>
          </a:xfrm>
          <a:prstGeom prst="mathPlus">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39" name="Zylinder 38"/>
          <p:cNvSpPr/>
          <p:nvPr/>
        </p:nvSpPr>
        <p:spPr>
          <a:xfrm>
            <a:off x="10242005" y="4303986"/>
            <a:ext cx="449672" cy="604794"/>
          </a:xfrm>
          <a:prstGeom prst="can">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400" b="1" dirty="0">
                <a:solidFill>
                  <a:schemeClr val="bg1"/>
                </a:solidFill>
              </a:rPr>
              <a:t>My</a:t>
            </a:r>
          </a:p>
        </p:txBody>
      </p:sp>
      <p:pic>
        <p:nvPicPr>
          <p:cNvPr id="17" name="Grafik 16"/>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384463" y="2929728"/>
            <a:ext cx="475556" cy="475556"/>
          </a:xfrm>
          <a:prstGeom prst="rect">
            <a:avLst/>
          </a:prstGeom>
        </p:spPr>
      </p:pic>
      <p:grpSp>
        <p:nvGrpSpPr>
          <p:cNvPr id="20" name="Gruppieren 19"/>
          <p:cNvGrpSpPr/>
          <p:nvPr/>
        </p:nvGrpSpPr>
        <p:grpSpPr>
          <a:xfrm>
            <a:off x="2540621" y="4081438"/>
            <a:ext cx="595242" cy="853014"/>
            <a:chOff x="2265992" y="3800787"/>
            <a:chExt cx="595242" cy="853014"/>
          </a:xfrm>
        </p:grpSpPr>
        <p:sp>
          <p:nvSpPr>
            <p:cNvPr id="76" name="Freeform 75"/>
            <p:cNvSpPr>
              <a:spLocks noChangeAspect="1" noEditPoints="1"/>
            </p:cNvSpPr>
            <p:nvPr/>
          </p:nvSpPr>
          <p:spPr bwMode="auto">
            <a:xfrm>
              <a:off x="2265992" y="3800787"/>
              <a:ext cx="413258" cy="79145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49" name="Zylinder 48"/>
            <p:cNvSpPr/>
            <p:nvPr/>
          </p:nvSpPr>
          <p:spPr>
            <a:xfrm>
              <a:off x="2411562" y="4049007"/>
              <a:ext cx="449672" cy="604794"/>
            </a:xfrm>
            <a:prstGeom prst="can">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400" b="1" dirty="0">
                  <a:solidFill>
                    <a:schemeClr val="bg1"/>
                  </a:solidFill>
                </a:rPr>
                <a:t>My</a:t>
              </a:r>
            </a:p>
          </p:txBody>
        </p:sp>
      </p:grpSp>
      <p:sp>
        <p:nvSpPr>
          <p:cNvPr id="50" name="Freeform 75"/>
          <p:cNvSpPr>
            <a:spLocks noChangeAspect="1" noEditPoints="1"/>
          </p:cNvSpPr>
          <p:nvPr/>
        </p:nvSpPr>
        <p:spPr bwMode="auto">
          <a:xfrm>
            <a:off x="2540621" y="2642064"/>
            <a:ext cx="413258" cy="79145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48" name="Zylinder 47"/>
          <p:cNvSpPr/>
          <p:nvPr/>
        </p:nvSpPr>
        <p:spPr>
          <a:xfrm>
            <a:off x="2686191" y="2876755"/>
            <a:ext cx="449672" cy="604794"/>
          </a:xfrm>
          <a:prstGeom prst="can">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600"/>
              </a:spcAft>
            </a:pPr>
            <a:r>
              <a:rPr lang="en-US" sz="1400" dirty="0">
                <a:solidFill>
                  <a:schemeClr val="bg1"/>
                </a:solidFill>
              </a:rPr>
              <a:t>SQL</a:t>
            </a:r>
          </a:p>
        </p:txBody>
      </p:sp>
      <p:pic>
        <p:nvPicPr>
          <p:cNvPr id="40" name="Grafik 3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340" y="1438394"/>
            <a:ext cx="720000" cy="720000"/>
          </a:xfrm>
          <a:prstGeom prst="rect">
            <a:avLst/>
          </a:prstGeom>
        </p:spPr>
      </p:pic>
      <p:pic>
        <p:nvPicPr>
          <p:cNvPr id="8" name="Grafik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43825" y="2503609"/>
            <a:ext cx="792792" cy="792792"/>
          </a:xfrm>
          <a:prstGeom prst="rect">
            <a:avLst/>
          </a:prstGeom>
        </p:spPr>
      </p:pic>
      <p:sp>
        <p:nvSpPr>
          <p:cNvPr id="9" name="Bildplatzhalter 8"/>
          <p:cNvSpPr>
            <a:spLocks noGrp="1"/>
          </p:cNvSpPr>
          <p:nvPr>
            <p:ph type="pic" sz="quarter" idx="13"/>
          </p:nvPr>
        </p:nvSpPr>
        <p:spPr/>
      </p:sp>
      <p:pic>
        <p:nvPicPr>
          <p:cNvPr id="43" name="Grafik 42"/>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0409" y="4209987"/>
            <a:ext cx="792792" cy="792792"/>
          </a:xfrm>
          <a:prstGeom prst="rect">
            <a:avLst/>
          </a:prstGeom>
        </p:spPr>
      </p:pic>
    </p:spTree>
    <p:extLst>
      <p:ext uri="{BB962C8B-B14F-4D97-AF65-F5344CB8AC3E}">
        <p14:creationId xmlns:p14="http://schemas.microsoft.com/office/powerpoint/2010/main" val="293682455"/>
      </p:ext>
    </p:extLst>
  </p:cSld>
  <p:clrMapOvr>
    <a:masterClrMapping/>
  </p:clrMapOvr>
  <p:transition>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References and Credits</a:t>
            </a:r>
          </a:p>
        </p:txBody>
      </p:sp>
      <p:sp>
        <p:nvSpPr>
          <p:cNvPr id="3" name="Textplatzhalter 2"/>
          <p:cNvSpPr>
            <a:spLocks noGrp="1"/>
          </p:cNvSpPr>
          <p:nvPr>
            <p:ph type="body" sz="quarter" idx="12"/>
          </p:nvPr>
        </p:nvSpPr>
        <p:spPr/>
        <p:txBody>
          <a:bodyPr/>
          <a:lstStyle/>
          <a:p>
            <a:endParaRPr lang="de-DE" dirty="0"/>
          </a:p>
        </p:txBody>
      </p:sp>
      <p:sp>
        <p:nvSpPr>
          <p:cNvPr id="9" name="Bildplatzhalter 8"/>
          <p:cNvSpPr>
            <a:spLocks noGrp="1"/>
          </p:cNvSpPr>
          <p:nvPr>
            <p:ph type="pic" sz="quarter" idx="13"/>
          </p:nvPr>
        </p:nvSpPr>
        <p:spPr/>
      </p:sp>
      <p:sp>
        <p:nvSpPr>
          <p:cNvPr id="6" name="Rechteck 5"/>
          <p:cNvSpPr/>
          <p:nvPr/>
        </p:nvSpPr>
        <p:spPr>
          <a:xfrm>
            <a:off x="342049" y="1910831"/>
            <a:ext cx="5400000" cy="169488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marR="0" lvl="0" indent="-144000" defTabSz="914400" eaLnBrk="1" fontAlgn="auto" latinLnBrk="0" hangingPunct="1">
              <a:lnSpc>
                <a:spcPct val="100000"/>
              </a:lnSpc>
              <a:spcBef>
                <a:spcPts val="600"/>
              </a:spcBef>
              <a:spcAft>
                <a:spcPts val="600"/>
              </a:spcAft>
              <a:buClrTx/>
              <a:buSzTx/>
              <a:buFontTx/>
              <a:buNone/>
              <a:tabLst/>
              <a:defRPr/>
            </a:pPr>
            <a:r>
              <a:rPr kumimoji="0" lang="de-DE" sz="1400" b="1" i="0" u="none" strike="noStrike" kern="0" cap="none" spc="0" normalizeH="0" baseline="0" noProof="0" dirty="0">
                <a:ln>
                  <a:noFill/>
                </a:ln>
                <a:solidFill>
                  <a:schemeClr val="tx1"/>
                </a:solidFill>
                <a:effectLst/>
                <a:uLnTx/>
                <a:uFillTx/>
              </a:rPr>
              <a:t>Otto von Guericke Universität Magdeburg</a:t>
            </a:r>
          </a:p>
          <a:p>
            <a:pPr marL="108000" marR="0" lvl="0" indent="-144000" defTabSz="91440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de-DE" sz="1400" b="0" i="0" u="none" strike="noStrike" kern="0" cap="none" spc="0" normalizeH="0" baseline="0" noProof="0" dirty="0">
                <a:ln>
                  <a:noFill/>
                </a:ln>
                <a:solidFill>
                  <a:schemeClr val="tx1"/>
                </a:solidFill>
                <a:effectLst/>
                <a:uLnTx/>
                <a:uFillTx/>
              </a:rPr>
              <a:t>Dr. Robert Neumann,</a:t>
            </a:r>
            <a:r>
              <a:rPr kumimoji="0" lang="de-DE" sz="1400" b="0" i="0" u="none" strike="noStrike" kern="0" cap="none" spc="0" normalizeH="0" noProof="0" dirty="0">
                <a:ln>
                  <a:noFill/>
                </a:ln>
                <a:solidFill>
                  <a:schemeClr val="tx1"/>
                </a:solidFill>
                <a:effectLst/>
                <a:uLnTx/>
                <a:uFillTx/>
              </a:rPr>
              <a:t> „Cloud Computing &amp; </a:t>
            </a:r>
            <a:r>
              <a:rPr kumimoji="0" lang="de-DE" sz="1400" b="0" i="0" u="none" strike="noStrike" kern="0" cap="none" spc="0" normalizeH="0" noProof="0" dirty="0" err="1">
                <a:ln>
                  <a:noFill/>
                </a:ln>
                <a:solidFill>
                  <a:schemeClr val="tx1"/>
                </a:solidFill>
                <a:effectLst/>
                <a:uLnTx/>
                <a:uFillTx/>
              </a:rPr>
              <a:t>Pricing</a:t>
            </a:r>
            <a:r>
              <a:rPr kumimoji="0" lang="de-DE" sz="1400" b="0" i="0" u="none" strike="noStrike" kern="0" cap="none" spc="0" normalizeH="0" noProof="0" dirty="0">
                <a:ln>
                  <a:noFill/>
                </a:ln>
                <a:solidFill>
                  <a:schemeClr val="tx1"/>
                </a:solidFill>
                <a:effectLst/>
                <a:uLnTx/>
                <a:uFillTx/>
              </a:rPr>
              <a:t>“, 2012</a:t>
            </a:r>
            <a:endParaRPr kumimoji="0" lang="de-DE" sz="1400" b="0" i="0" u="none" strike="noStrike" kern="0" cap="none" spc="0" normalizeH="0" baseline="0" noProof="0" dirty="0">
              <a:ln>
                <a:noFill/>
              </a:ln>
              <a:solidFill>
                <a:schemeClr val="tx1"/>
              </a:solidFill>
              <a:effectLst/>
              <a:uLnTx/>
              <a:uFillTx/>
            </a:endParaRPr>
          </a:p>
          <a:p>
            <a:pPr marL="108000" marR="0" lvl="0" indent="-144000" defTabSz="91440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de-DE" sz="1400" b="0" i="0" u="none" strike="noStrike" kern="0" cap="none" spc="0" normalizeH="0" baseline="0" noProof="0" dirty="0">
                <a:ln>
                  <a:noFill/>
                </a:ln>
                <a:solidFill>
                  <a:schemeClr val="tx1"/>
                </a:solidFill>
                <a:effectLst/>
                <a:uLnTx/>
                <a:uFillTx/>
              </a:rPr>
              <a:t>Jan Hentschel, „Cloud</a:t>
            </a:r>
            <a:r>
              <a:rPr kumimoji="0" lang="de-DE" sz="1400" b="0" i="0" u="none" strike="noStrike" kern="0" cap="none" spc="0" normalizeH="0" noProof="0" dirty="0">
                <a:ln>
                  <a:noFill/>
                </a:ln>
                <a:solidFill>
                  <a:schemeClr val="tx1"/>
                </a:solidFill>
                <a:effectLst/>
                <a:uLnTx/>
                <a:uFillTx/>
              </a:rPr>
              <a:t> Computing“, 2012</a:t>
            </a:r>
            <a:endParaRPr kumimoji="0" lang="de-DE" sz="1400" b="0" i="0" u="none" strike="noStrike" kern="0" cap="none" spc="0" normalizeH="0" baseline="0" noProof="0" dirty="0">
              <a:ln>
                <a:noFill/>
              </a:ln>
              <a:solidFill>
                <a:schemeClr val="tx1"/>
              </a:solidFill>
              <a:effectLst/>
              <a:uLnTx/>
              <a:uFillTx/>
            </a:endParaRPr>
          </a:p>
          <a:p>
            <a:pPr marL="108000" marR="0" lvl="0" indent="-144000" defTabSz="91440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de-DE" sz="1400" b="0" i="0" u="none" strike="noStrike" kern="0" cap="none" spc="0" normalizeH="0" baseline="0" noProof="0" dirty="0">
                <a:ln>
                  <a:noFill/>
                </a:ln>
                <a:solidFill>
                  <a:schemeClr val="tx1"/>
                </a:solidFill>
                <a:effectLst/>
                <a:uLnTx/>
                <a:uFillTx/>
              </a:rPr>
              <a:t>Christian Fellner, „Cloud Computing“, 2012</a:t>
            </a:r>
          </a:p>
          <a:p>
            <a:pPr marL="108000" lvl="0" indent="-144000">
              <a:spcBef>
                <a:spcPts val="600"/>
              </a:spcBef>
              <a:spcAft>
                <a:spcPts val="600"/>
              </a:spcAft>
              <a:buFont typeface="Arial" panose="020B0604020202020204" pitchFamily="34" charset="0"/>
              <a:buChar char="•"/>
              <a:defRPr/>
            </a:pPr>
            <a:r>
              <a:rPr lang="en-US" sz="1400" kern="0" dirty="0">
                <a:solidFill>
                  <a:schemeClr val="tx1"/>
                </a:solidFill>
              </a:rPr>
              <a:t>Prof. Dr. Andreas </a:t>
            </a:r>
            <a:r>
              <a:rPr lang="en-US" sz="1400" kern="0" dirty="0" err="1">
                <a:solidFill>
                  <a:schemeClr val="tx1"/>
                </a:solidFill>
              </a:rPr>
              <a:t>Schmietendorf</a:t>
            </a:r>
            <a:r>
              <a:rPr lang="en-US" sz="1400" kern="0" dirty="0">
                <a:solidFill>
                  <a:schemeClr val="tx1"/>
                </a:solidFill>
              </a:rPr>
              <a:t>, “Service Engineering”, 2012</a:t>
            </a:r>
            <a:endParaRPr kumimoji="0" lang="de-DE" sz="1400" b="0" i="0" u="none" strike="noStrike" kern="0" cap="none" spc="0" normalizeH="0" baseline="0" noProof="0" dirty="0">
              <a:ln>
                <a:noFill/>
              </a:ln>
              <a:solidFill>
                <a:schemeClr val="tx1"/>
              </a:solidFill>
              <a:effectLst/>
              <a:uLnTx/>
              <a:uFillTx/>
            </a:endParaRPr>
          </a:p>
          <a:p>
            <a:pPr marL="108000" marR="0" lvl="0" indent="-144000" defTabSz="91440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chemeClr val="tx1"/>
              </a:solidFill>
              <a:effectLst/>
              <a:uLnTx/>
              <a:uFillTx/>
            </a:endParaRPr>
          </a:p>
        </p:txBody>
      </p:sp>
      <p:sp>
        <p:nvSpPr>
          <p:cNvPr id="17" name="Rechteck 16"/>
          <p:cNvSpPr/>
          <p:nvPr/>
        </p:nvSpPr>
        <p:spPr>
          <a:xfrm>
            <a:off x="334800" y="1370566"/>
            <a:ext cx="11514701"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dirty="0">
                <a:ln>
                  <a:noFill/>
                </a:ln>
                <a:solidFill>
                  <a:sysClr val="windowText" lastClr="000000"/>
                </a:solidFill>
                <a:effectLst/>
                <a:uLnTx/>
                <a:uFillTx/>
              </a:rPr>
              <a:t>This lecture is based on the following presentations and lectures:</a:t>
            </a:r>
          </a:p>
        </p:txBody>
      </p:sp>
      <p:sp>
        <p:nvSpPr>
          <p:cNvPr id="22" name="Rechteck 21"/>
          <p:cNvSpPr/>
          <p:nvPr/>
        </p:nvSpPr>
        <p:spPr>
          <a:xfrm>
            <a:off x="334800" y="5652559"/>
            <a:ext cx="5400000" cy="36624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eaLnBrk="1" fontAlgn="auto" latinLnBrk="0" hangingPunct="1">
              <a:lnSpc>
                <a:spcPct val="100000"/>
              </a:lnSpc>
              <a:spcBef>
                <a:spcPts val="600"/>
              </a:spcBef>
              <a:spcAft>
                <a:spcPts val="600"/>
              </a:spcAft>
              <a:buClrTx/>
              <a:buSzTx/>
              <a:buFontTx/>
              <a:buNone/>
              <a:tabLst/>
              <a:defRPr/>
            </a:pPr>
            <a:r>
              <a:rPr kumimoji="0" lang="de-DE" sz="1400" b="1" i="0" u="none" strike="noStrike" kern="0" cap="none" spc="0" normalizeH="0" baseline="0" noProof="0" dirty="0">
                <a:ln>
                  <a:noFill/>
                </a:ln>
                <a:solidFill>
                  <a:schemeClr val="tx1"/>
                </a:solidFill>
                <a:effectLst/>
                <a:uLnTx/>
                <a:uFillTx/>
              </a:rPr>
              <a:t>Microsoft Corporation</a:t>
            </a:r>
          </a:p>
        </p:txBody>
      </p:sp>
      <p:sp>
        <p:nvSpPr>
          <p:cNvPr id="28" name="Rechteck 27"/>
          <p:cNvSpPr/>
          <p:nvPr/>
        </p:nvSpPr>
        <p:spPr>
          <a:xfrm>
            <a:off x="342049" y="4740191"/>
            <a:ext cx="9345648" cy="79531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sz="1400" b="1" kern="0" dirty="0" err="1">
                <a:solidFill>
                  <a:schemeClr val="tx1"/>
                </a:solidFill>
              </a:rPr>
              <a:t>Hochschule</a:t>
            </a:r>
            <a:r>
              <a:rPr lang="en-US" sz="1400" b="1" kern="0" dirty="0">
                <a:solidFill>
                  <a:schemeClr val="tx1"/>
                </a:solidFill>
              </a:rPr>
              <a:t> Mannheim</a:t>
            </a:r>
          </a:p>
          <a:p>
            <a:pPr fontAlgn="base"/>
            <a:r>
              <a:rPr lang="en-US" sz="1400" b="1" kern="0" dirty="0">
                <a:solidFill>
                  <a:schemeClr val="tx1"/>
                </a:solidFill>
              </a:rPr>
              <a:t>​</a:t>
            </a:r>
            <a:endParaRPr lang="en-US" sz="1600" b="1" kern="0" dirty="0">
              <a:solidFill>
                <a:schemeClr val="tx1"/>
              </a:solidFill>
            </a:endParaRPr>
          </a:p>
          <a:p>
            <a:pPr marL="285750" indent="-285750" fontAlgn="base">
              <a:buFont typeface="Arial" panose="020B0604020202020204" pitchFamily="34" charset="0"/>
              <a:buChar char="•"/>
            </a:pPr>
            <a:r>
              <a:rPr lang="en-US" sz="1400" kern="0" dirty="0">
                <a:solidFill>
                  <a:schemeClr val="tx1"/>
                </a:solidFill>
              </a:rPr>
              <a:t>Prof. Dr. Christian </a:t>
            </a:r>
            <a:r>
              <a:rPr lang="en-US" sz="1400" kern="0" dirty="0" err="1">
                <a:solidFill>
                  <a:schemeClr val="tx1"/>
                </a:solidFill>
              </a:rPr>
              <a:t>Baun</a:t>
            </a:r>
            <a:r>
              <a:rPr lang="en-US" sz="1400" kern="0" dirty="0">
                <a:solidFill>
                  <a:schemeClr val="tx1"/>
                </a:solidFill>
              </a:rPr>
              <a:t>​, “Cluster-, Grid- und Cloud-Computing”, 2010</a:t>
            </a:r>
          </a:p>
        </p:txBody>
      </p:sp>
      <p:sp>
        <p:nvSpPr>
          <p:cNvPr id="32" name="Rechteck 31"/>
          <p:cNvSpPr/>
          <p:nvPr/>
        </p:nvSpPr>
        <p:spPr>
          <a:xfrm>
            <a:off x="342049" y="3833606"/>
            <a:ext cx="5400000" cy="86369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0" indent="-144000">
              <a:spcBef>
                <a:spcPts val="600"/>
              </a:spcBef>
              <a:spcAft>
                <a:spcPts val="600"/>
              </a:spcAft>
            </a:pPr>
            <a:r>
              <a:rPr lang="en-US" sz="1400" b="1" kern="0" dirty="0">
                <a:solidFill>
                  <a:schemeClr val="tx1"/>
                </a:solidFill>
              </a:rPr>
              <a:t>Frankfurt University of Applied Sciences</a:t>
            </a:r>
            <a:endParaRPr kumimoji="0" lang="de-DE" sz="1400" b="1" i="0" u="none" strike="noStrike" kern="0" cap="none" spc="0" normalizeH="0" baseline="0" noProof="0" dirty="0">
              <a:ln>
                <a:noFill/>
              </a:ln>
              <a:solidFill>
                <a:schemeClr val="tx1"/>
              </a:solidFill>
              <a:effectLst/>
              <a:uLnTx/>
              <a:uFillTx/>
            </a:endParaRPr>
          </a:p>
          <a:p>
            <a:pPr marL="108000" lvl="0" indent="-144000">
              <a:spcBef>
                <a:spcPts val="600"/>
              </a:spcBef>
              <a:spcAft>
                <a:spcPts val="600"/>
              </a:spcAft>
              <a:buFont typeface="Arial" panose="020B0604020202020204" pitchFamily="34" charset="0"/>
              <a:buChar char="•"/>
            </a:pPr>
            <a:r>
              <a:rPr lang="en-US" sz="1400" kern="0" dirty="0" err="1">
                <a:solidFill>
                  <a:schemeClr val="tx1"/>
                </a:solidFill>
              </a:rPr>
              <a:t>Damir</a:t>
            </a:r>
            <a:r>
              <a:rPr lang="en-US" sz="1400" kern="0" dirty="0">
                <a:solidFill>
                  <a:schemeClr val="tx1"/>
                </a:solidFill>
              </a:rPr>
              <a:t> </a:t>
            </a:r>
            <a:r>
              <a:rPr lang="en-US" sz="1400" kern="0" dirty="0" err="1">
                <a:solidFill>
                  <a:schemeClr val="tx1"/>
                </a:solidFill>
              </a:rPr>
              <a:t>Dobric</a:t>
            </a:r>
            <a:r>
              <a:rPr lang="en-US" sz="1400" kern="0" dirty="0">
                <a:solidFill>
                  <a:schemeClr val="tx1"/>
                </a:solidFill>
              </a:rPr>
              <a:t>, “Cloud Computing”, 2015</a:t>
            </a:r>
          </a:p>
        </p:txBody>
      </p:sp>
      <p:pic>
        <p:nvPicPr>
          <p:cNvPr id="39" name="Grafik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4969" y="1836125"/>
            <a:ext cx="468000" cy="469222"/>
          </a:xfrm>
          <a:prstGeom prst="rect">
            <a:avLst/>
          </a:prstGeom>
        </p:spPr>
      </p:pic>
      <p:pic>
        <p:nvPicPr>
          <p:cNvPr id="42" name="Grafik 41"/>
          <p:cNvPicPr>
            <a:picLocks noChangeAspect="1"/>
          </p:cNvPicPr>
          <p:nvPr/>
        </p:nvPicPr>
        <p:blipFill rotWithShape="1">
          <a:blip r:embed="rId3" cstate="print">
            <a:extLst>
              <a:ext uri="{28A0092B-C50C-407E-A947-70E740481C1C}">
                <a14:useLocalDpi xmlns:a14="http://schemas.microsoft.com/office/drawing/2010/main" val="0"/>
              </a:ext>
            </a:extLst>
          </a:blip>
          <a:srcRect b="9419"/>
          <a:stretch/>
        </p:blipFill>
        <p:spPr>
          <a:xfrm>
            <a:off x="11217645" y="4178074"/>
            <a:ext cx="458130" cy="468000"/>
          </a:xfrm>
          <a:prstGeom prst="rect">
            <a:avLst/>
          </a:prstGeom>
        </p:spPr>
      </p:pic>
    </p:spTree>
    <p:extLst>
      <p:ext uri="{BB962C8B-B14F-4D97-AF65-F5344CB8AC3E}">
        <p14:creationId xmlns:p14="http://schemas.microsoft.com/office/powerpoint/2010/main" val="1283987552"/>
      </p:ext>
    </p:extLst>
  </p:cSld>
  <p:clrMapOvr>
    <a:masterClrMapping/>
  </p:clrMapOvr>
  <p:transition>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spcBef>
                <a:spcPts val="0"/>
              </a:spcBef>
              <a:spcAft>
                <a:spcPts val="0"/>
              </a:spcAft>
            </a:pPr>
            <a:endParaRPr lang="de-DE"/>
          </a:p>
        </p:txBody>
      </p:sp>
      <p:sp>
        <p:nvSpPr>
          <p:cNvPr id="8" name="Textplatzhalter 7"/>
          <p:cNvSpPr>
            <a:spLocks noGrp="1"/>
          </p:cNvSpPr>
          <p:nvPr>
            <p:ph type="body" sz="quarter" idx="12"/>
          </p:nvPr>
        </p:nvSpPr>
        <p:spPr/>
        <p:txBody>
          <a:bodyPr/>
          <a:lstStyle/>
          <a:p>
            <a:endParaRPr lang="de-DE"/>
          </a:p>
        </p:txBody>
      </p:sp>
      <p:sp>
        <p:nvSpPr>
          <p:cNvPr id="9" name="Bildplatzhalter 8"/>
          <p:cNvSpPr>
            <a:spLocks noGrp="1"/>
          </p:cNvSpPr>
          <p:nvPr>
            <p:ph type="pic" sz="quarter" idx="13"/>
          </p:nvPr>
        </p:nvSpPr>
        <p:spPr/>
      </p:sp>
      <p:sp>
        <p:nvSpPr>
          <p:cNvPr id="10" name="Bildplatzhalter 9"/>
          <p:cNvSpPr>
            <a:spLocks noGrp="1"/>
          </p:cNvSpPr>
          <p:nvPr>
            <p:ph type="pic" sz="quarter" idx="14"/>
          </p:nvPr>
        </p:nvSpPr>
        <p:spPr/>
      </p:sp>
      <p:sp>
        <p:nvSpPr>
          <p:cNvPr id="11" name="Textplatzhalter 10"/>
          <p:cNvSpPr>
            <a:spLocks noGrp="1"/>
          </p:cNvSpPr>
          <p:nvPr>
            <p:ph type="body" sz="quarter" idx="15"/>
          </p:nvPr>
        </p:nvSpPr>
        <p:spPr/>
        <p:txBody>
          <a:bodyPr/>
          <a:lstStyle/>
          <a:p>
            <a:endParaRPr lang="de-DE"/>
          </a:p>
        </p:txBody>
      </p:sp>
      <p:sp>
        <p:nvSpPr>
          <p:cNvPr id="12" name="Textplatzhalter 11"/>
          <p:cNvSpPr>
            <a:spLocks noGrp="1"/>
          </p:cNvSpPr>
          <p:nvPr>
            <p:ph type="body" sz="quarter" idx="16"/>
          </p:nvPr>
        </p:nvSpPr>
        <p:spPr/>
        <p:txBody>
          <a:bodyPr/>
          <a:lstStyle/>
          <a:p>
            <a:endParaRPr lang="de-DE"/>
          </a:p>
        </p:txBody>
      </p:sp>
      <p:sp>
        <p:nvSpPr>
          <p:cNvPr id="13" name="Textplatzhalter 12"/>
          <p:cNvSpPr>
            <a:spLocks noGrp="1"/>
          </p:cNvSpPr>
          <p:nvPr>
            <p:ph type="body" sz="quarter" idx="17"/>
          </p:nvPr>
        </p:nvSpPr>
        <p:spPr/>
        <p:txBody>
          <a:bodyPr/>
          <a:lstStyle/>
          <a:p>
            <a:endParaRPr lang="de-DE"/>
          </a:p>
        </p:txBody>
      </p:sp>
      <p:sp>
        <p:nvSpPr>
          <p:cNvPr id="14" name="Textplatzhalter 13"/>
          <p:cNvSpPr>
            <a:spLocks noGrp="1"/>
          </p:cNvSpPr>
          <p:nvPr>
            <p:ph type="body" sz="quarter" idx="18"/>
          </p:nvPr>
        </p:nvSpPr>
        <p:spPr/>
        <p:txBody>
          <a:bodyPr/>
          <a:lstStyle/>
          <a:p>
            <a:endParaRPr lang="de-DE"/>
          </a:p>
        </p:txBody>
      </p:sp>
    </p:spTree>
    <p:extLst>
      <p:ext uri="{BB962C8B-B14F-4D97-AF65-F5344CB8AC3E}">
        <p14:creationId xmlns:p14="http://schemas.microsoft.com/office/powerpoint/2010/main" val="697925708"/>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effectLst/>
        </p:spPr>
        <p:txBody>
          <a:bodyPr/>
          <a:lstStyle/>
          <a:p>
            <a:r>
              <a:rPr lang="en-US" dirty="0"/>
              <a:t>Deployment Models</a:t>
            </a:r>
          </a:p>
        </p:txBody>
      </p:sp>
      <p:sp>
        <p:nvSpPr>
          <p:cNvPr id="11" name="Textplatzhalter 10"/>
          <p:cNvSpPr>
            <a:spLocks noGrp="1"/>
          </p:cNvSpPr>
          <p:nvPr>
            <p:ph type="body" sz="quarter" idx="12"/>
          </p:nvPr>
        </p:nvSpPr>
        <p:spPr>
          <a:effectLst/>
        </p:spPr>
        <p:txBody>
          <a:bodyPr/>
          <a:lstStyle/>
          <a:p>
            <a:r>
              <a:rPr lang="en-US" dirty="0"/>
              <a:t>Source: “Cluster-, Grid- und Cloud-Computing,” </a:t>
            </a:r>
            <a:r>
              <a:rPr lang="en-US" dirty="0" err="1"/>
              <a:t>Hochschule</a:t>
            </a:r>
            <a:r>
              <a:rPr lang="en-US" dirty="0"/>
              <a:t> Mannheim, Christian </a:t>
            </a:r>
            <a:r>
              <a:rPr lang="en-US" dirty="0" err="1"/>
              <a:t>Baun</a:t>
            </a:r>
            <a:r>
              <a:rPr lang="en-US" dirty="0"/>
              <a:t>, 2010</a:t>
            </a:r>
          </a:p>
        </p:txBody>
      </p:sp>
      <p:sp>
        <p:nvSpPr>
          <p:cNvPr id="6" name="Bildplatzhalter 5"/>
          <p:cNvSpPr>
            <a:spLocks noGrp="1"/>
          </p:cNvSpPr>
          <p:nvPr>
            <p:ph type="pic" sz="quarter" idx="13"/>
          </p:nvPr>
        </p:nvSpPr>
        <p:spPr/>
      </p:sp>
      <p:pic>
        <p:nvPicPr>
          <p:cNvPr id="56" name="Grafik 5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623137" y="1645635"/>
            <a:ext cx="7195499" cy="4428000"/>
          </a:xfrm>
          <a:prstGeom prst="rect">
            <a:avLst/>
          </a:prstGeom>
          <a:noFill/>
        </p:spPr>
      </p:pic>
      <p:sp>
        <p:nvSpPr>
          <p:cNvPr id="21" name="Textfeld 20"/>
          <p:cNvSpPr txBox="1"/>
          <p:nvPr/>
        </p:nvSpPr>
        <p:spPr>
          <a:xfrm>
            <a:off x="3278491" y="2513419"/>
            <a:ext cx="865440" cy="523220"/>
          </a:xfrm>
          <a:prstGeom prst="rect">
            <a:avLst/>
          </a:prstGeom>
          <a:noFill/>
        </p:spPr>
        <p:txBody>
          <a:bodyPr wrap="square" rtlCol="0">
            <a:spAutoFit/>
          </a:bodyPr>
          <a:lstStyle/>
          <a:p>
            <a:pPr algn="ctr"/>
            <a:r>
              <a:rPr lang="en-US" sz="1400" dirty="0">
                <a:solidFill>
                  <a:schemeClr val="bg1"/>
                </a:solidFill>
              </a:rPr>
              <a:t>Private</a:t>
            </a:r>
          </a:p>
          <a:p>
            <a:pPr algn="ctr"/>
            <a:r>
              <a:rPr lang="en-US" sz="1400" dirty="0">
                <a:solidFill>
                  <a:schemeClr val="bg1"/>
                </a:solidFill>
              </a:rPr>
              <a:t>Cloud</a:t>
            </a:r>
          </a:p>
        </p:txBody>
      </p:sp>
      <p:sp>
        <p:nvSpPr>
          <p:cNvPr id="49" name="Textfeld 48"/>
          <p:cNvSpPr txBox="1"/>
          <p:nvPr/>
        </p:nvSpPr>
        <p:spPr>
          <a:xfrm>
            <a:off x="7144393" y="3862371"/>
            <a:ext cx="2308860" cy="400110"/>
          </a:xfrm>
          <a:prstGeom prst="rect">
            <a:avLst/>
          </a:prstGeom>
          <a:noFill/>
        </p:spPr>
        <p:txBody>
          <a:bodyPr wrap="square" rtlCol="0">
            <a:spAutoFit/>
          </a:bodyPr>
          <a:lstStyle/>
          <a:p>
            <a:pPr algn="ctr"/>
            <a:r>
              <a:rPr lang="en-US" sz="2000" dirty="0">
                <a:solidFill>
                  <a:schemeClr val="bg1"/>
                </a:solidFill>
              </a:rPr>
              <a:t>“The cloud”</a:t>
            </a:r>
          </a:p>
        </p:txBody>
      </p:sp>
      <p:sp>
        <p:nvSpPr>
          <p:cNvPr id="50" name="Abgerundetes Rechteck 49"/>
          <p:cNvSpPr/>
          <p:nvPr/>
        </p:nvSpPr>
        <p:spPr>
          <a:xfrm>
            <a:off x="2815445" y="1742982"/>
            <a:ext cx="5290924" cy="2064095"/>
          </a:xfrm>
          <a:prstGeom prst="round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 name="Textfeld 53"/>
          <p:cNvSpPr txBox="1"/>
          <p:nvPr/>
        </p:nvSpPr>
        <p:spPr>
          <a:xfrm>
            <a:off x="4471084" y="1742982"/>
            <a:ext cx="1875065" cy="400110"/>
          </a:xfrm>
          <a:prstGeom prst="rect">
            <a:avLst/>
          </a:prstGeom>
          <a:noFill/>
        </p:spPr>
        <p:txBody>
          <a:bodyPr wrap="square" rtlCol="0">
            <a:spAutoFit/>
          </a:bodyPr>
          <a:lstStyle/>
          <a:p>
            <a:pPr algn="ctr"/>
            <a:r>
              <a:rPr lang="en-US" sz="2000" dirty="0"/>
              <a:t>Hybrid cloud</a:t>
            </a:r>
          </a:p>
        </p:txBody>
      </p:sp>
      <p:sp>
        <p:nvSpPr>
          <p:cNvPr id="15" name="Abgerundetes Rechteck 14"/>
          <p:cNvSpPr/>
          <p:nvPr/>
        </p:nvSpPr>
        <p:spPr>
          <a:xfrm>
            <a:off x="373364" y="2624566"/>
            <a:ext cx="1548000" cy="1800000"/>
          </a:xfrm>
          <a:prstGeom prst="roundRect">
            <a:avLst/>
          </a:prstGeom>
          <a:solidFill>
            <a:schemeClr val="accent1"/>
          </a:solidFill>
          <a:ln w="12700">
            <a:solidFill>
              <a:schemeClr val="bg1"/>
            </a:solidFill>
          </a:ln>
          <a:effectLst/>
        </p:spPr>
        <p:style>
          <a:lnRef idx="2">
            <a:schemeClr val="accent1"/>
          </a:lnRef>
          <a:fillRef idx="1">
            <a:schemeClr val="lt1"/>
          </a:fillRef>
          <a:effectRef idx="0">
            <a:schemeClr val="accent1"/>
          </a:effectRef>
          <a:fontRef idx="minor">
            <a:schemeClr val="dk1"/>
          </a:fontRef>
        </p:style>
        <p:txBody>
          <a:bodyPr lIns="36000" tIns="0" rIns="36000" bIns="0" rtlCol="0" anchor="t" anchorCtr="0"/>
          <a:lstStyle/>
          <a:p>
            <a:pPr algn="ctr"/>
            <a:r>
              <a:rPr lang="en-US" sz="1600" dirty="0">
                <a:solidFill>
                  <a:schemeClr val="bg1"/>
                </a:solidFill>
              </a:rPr>
              <a:t>User organization B</a:t>
            </a:r>
          </a:p>
        </p:txBody>
      </p:sp>
      <p:grpSp>
        <p:nvGrpSpPr>
          <p:cNvPr id="2" name="Gruppieren 1"/>
          <p:cNvGrpSpPr/>
          <p:nvPr/>
        </p:nvGrpSpPr>
        <p:grpSpPr>
          <a:xfrm>
            <a:off x="466877" y="3451032"/>
            <a:ext cx="1360974" cy="837522"/>
            <a:chOff x="3040768" y="2622359"/>
            <a:chExt cx="1360974" cy="837522"/>
          </a:xfrm>
        </p:grpSpPr>
        <p:pic>
          <p:nvPicPr>
            <p:cNvPr id="57" name="Grafik 5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0768" y="2622359"/>
              <a:ext cx="1360974" cy="837522"/>
            </a:xfrm>
            <a:prstGeom prst="rect">
              <a:avLst/>
            </a:prstGeom>
          </p:spPr>
        </p:pic>
        <p:sp>
          <p:nvSpPr>
            <p:cNvPr id="58" name="Textfeld 57"/>
            <p:cNvSpPr txBox="1"/>
            <p:nvPr/>
          </p:nvSpPr>
          <p:spPr>
            <a:xfrm>
              <a:off x="3302662" y="2835567"/>
              <a:ext cx="865440" cy="523220"/>
            </a:xfrm>
            <a:prstGeom prst="rect">
              <a:avLst/>
            </a:prstGeom>
            <a:noFill/>
          </p:spPr>
          <p:txBody>
            <a:bodyPr wrap="square" rtlCol="0">
              <a:spAutoFit/>
            </a:bodyPr>
            <a:lstStyle/>
            <a:p>
              <a:pPr algn="ctr"/>
              <a:r>
                <a:rPr lang="en-US" sz="1400" dirty="0">
                  <a:solidFill>
                    <a:schemeClr val="bg1"/>
                  </a:solidFill>
                </a:rPr>
                <a:t>Private</a:t>
              </a:r>
            </a:p>
            <a:p>
              <a:pPr algn="ctr"/>
              <a:r>
                <a:rPr lang="en-US" sz="1400" dirty="0">
                  <a:solidFill>
                    <a:schemeClr val="bg1"/>
                  </a:solidFill>
                </a:rPr>
                <a:t>cloud</a:t>
              </a:r>
            </a:p>
          </p:txBody>
        </p:sp>
      </p:grpSp>
      <p:cxnSp>
        <p:nvCxnSpPr>
          <p:cNvPr id="52" name="Gerader Verbinder 51"/>
          <p:cNvCxnSpPr/>
          <p:nvPr/>
        </p:nvCxnSpPr>
        <p:spPr>
          <a:xfrm>
            <a:off x="4488723" y="2775029"/>
            <a:ext cx="1955703" cy="0"/>
          </a:xfrm>
          <a:prstGeom prst="line">
            <a:avLst/>
          </a:prstGeom>
          <a:ln w="57150"/>
        </p:spPr>
        <p:style>
          <a:lnRef idx="3">
            <a:schemeClr val="dk1"/>
          </a:lnRef>
          <a:fillRef idx="0">
            <a:schemeClr val="dk1"/>
          </a:fillRef>
          <a:effectRef idx="2">
            <a:schemeClr val="dk1"/>
          </a:effectRef>
          <a:fontRef idx="minor">
            <a:schemeClr val="tx1"/>
          </a:fontRef>
        </p:style>
      </p:cxnSp>
      <p:sp>
        <p:nvSpPr>
          <p:cNvPr id="63" name="Abgerundetes Rechteck 62"/>
          <p:cNvSpPr/>
          <p:nvPr/>
        </p:nvSpPr>
        <p:spPr>
          <a:xfrm>
            <a:off x="2940723" y="1875029"/>
            <a:ext cx="1548000" cy="1800000"/>
          </a:xfrm>
          <a:prstGeom prst="roundRect">
            <a:avLst/>
          </a:prstGeom>
          <a:solidFill>
            <a:schemeClr val="accent1"/>
          </a:solidFill>
          <a:ln w="12700">
            <a:solidFill>
              <a:schemeClr val="bg1"/>
            </a:solidFill>
          </a:ln>
          <a:effectLst/>
        </p:spPr>
        <p:style>
          <a:lnRef idx="2">
            <a:schemeClr val="accent1"/>
          </a:lnRef>
          <a:fillRef idx="1">
            <a:schemeClr val="lt1"/>
          </a:fillRef>
          <a:effectRef idx="0">
            <a:schemeClr val="accent1"/>
          </a:effectRef>
          <a:fontRef idx="minor">
            <a:schemeClr val="dk1"/>
          </a:fontRef>
        </p:style>
        <p:txBody>
          <a:bodyPr lIns="36000" tIns="0" rIns="36000" bIns="0" rtlCol="0" anchor="t" anchorCtr="0"/>
          <a:lstStyle/>
          <a:p>
            <a:pPr algn="ctr"/>
            <a:r>
              <a:rPr lang="en-US" sz="1600" dirty="0">
                <a:solidFill>
                  <a:schemeClr val="bg1"/>
                </a:solidFill>
              </a:rPr>
              <a:t>User organization A</a:t>
            </a:r>
          </a:p>
        </p:txBody>
      </p:sp>
      <p:grpSp>
        <p:nvGrpSpPr>
          <p:cNvPr id="64" name="Gruppieren 63"/>
          <p:cNvGrpSpPr/>
          <p:nvPr/>
        </p:nvGrpSpPr>
        <p:grpSpPr>
          <a:xfrm>
            <a:off x="3034236" y="2701495"/>
            <a:ext cx="1360974" cy="837522"/>
            <a:chOff x="3040768" y="2622359"/>
            <a:chExt cx="1360974" cy="837522"/>
          </a:xfrm>
        </p:grpSpPr>
        <p:pic>
          <p:nvPicPr>
            <p:cNvPr id="65" name="Grafik 6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0768" y="2622359"/>
              <a:ext cx="1360974" cy="837522"/>
            </a:xfrm>
            <a:prstGeom prst="rect">
              <a:avLst/>
            </a:prstGeom>
          </p:spPr>
        </p:pic>
        <p:sp>
          <p:nvSpPr>
            <p:cNvPr id="66" name="Textfeld 65"/>
            <p:cNvSpPr txBox="1"/>
            <p:nvPr/>
          </p:nvSpPr>
          <p:spPr>
            <a:xfrm>
              <a:off x="3302662" y="2835567"/>
              <a:ext cx="865440" cy="523220"/>
            </a:xfrm>
            <a:prstGeom prst="rect">
              <a:avLst/>
            </a:prstGeom>
            <a:noFill/>
          </p:spPr>
          <p:txBody>
            <a:bodyPr wrap="square" rtlCol="0">
              <a:spAutoFit/>
            </a:bodyPr>
            <a:lstStyle/>
            <a:p>
              <a:pPr algn="ctr"/>
              <a:r>
                <a:rPr lang="en-US" sz="1400" dirty="0">
                  <a:solidFill>
                    <a:schemeClr val="bg1"/>
                  </a:solidFill>
                </a:rPr>
                <a:t>Private</a:t>
              </a:r>
            </a:p>
            <a:p>
              <a:pPr algn="ctr"/>
              <a:r>
                <a:rPr lang="en-US" sz="1400" dirty="0">
                  <a:solidFill>
                    <a:schemeClr val="bg1"/>
                  </a:solidFill>
                </a:rPr>
                <a:t>cloud</a:t>
              </a:r>
            </a:p>
          </p:txBody>
        </p:sp>
      </p:grpSp>
      <p:grpSp>
        <p:nvGrpSpPr>
          <p:cNvPr id="67" name="Gruppieren 66"/>
          <p:cNvGrpSpPr/>
          <p:nvPr/>
        </p:nvGrpSpPr>
        <p:grpSpPr>
          <a:xfrm>
            <a:off x="6433091" y="1875029"/>
            <a:ext cx="1548000" cy="1800000"/>
            <a:chOff x="245135" y="2653141"/>
            <a:chExt cx="1548000" cy="1800000"/>
          </a:xfrm>
          <a:effectLst/>
        </p:grpSpPr>
        <p:sp>
          <p:nvSpPr>
            <p:cNvPr id="68" name="Abgerundetes Rechteck 67"/>
            <p:cNvSpPr/>
            <p:nvPr/>
          </p:nvSpPr>
          <p:spPr>
            <a:xfrm>
              <a:off x="245135" y="2653141"/>
              <a:ext cx="1548000" cy="1800000"/>
            </a:xfrm>
            <a:prstGeom prst="roundRect">
              <a:avLst/>
            </a:prstGeom>
            <a:solidFill>
              <a:schemeClr val="bg2"/>
            </a:solidFill>
            <a:ln w="12700">
              <a:solidFill>
                <a:schemeClr val="bg1"/>
              </a:solidFill>
            </a:ln>
            <a:effectLst/>
          </p:spPr>
          <p:style>
            <a:lnRef idx="2">
              <a:schemeClr val="accent1"/>
            </a:lnRef>
            <a:fillRef idx="1">
              <a:schemeClr val="lt1"/>
            </a:fillRef>
            <a:effectRef idx="0">
              <a:schemeClr val="accent1"/>
            </a:effectRef>
            <a:fontRef idx="minor">
              <a:schemeClr val="dk1"/>
            </a:fontRef>
          </p:style>
          <p:txBody>
            <a:bodyPr lIns="36000" tIns="0" rIns="36000" bIns="0" rtlCol="0" anchor="t" anchorCtr="0"/>
            <a:lstStyle/>
            <a:p>
              <a:pPr algn="ctr"/>
              <a:r>
                <a:rPr lang="en-US" sz="1600" dirty="0">
                  <a:solidFill>
                    <a:schemeClr val="tx1"/>
                  </a:solidFill>
                </a:rPr>
                <a:t>Vendor organization X</a:t>
              </a:r>
            </a:p>
          </p:txBody>
        </p:sp>
        <p:grpSp>
          <p:nvGrpSpPr>
            <p:cNvPr id="69" name="Gruppieren 68"/>
            <p:cNvGrpSpPr/>
            <p:nvPr/>
          </p:nvGrpSpPr>
          <p:grpSpPr>
            <a:xfrm>
              <a:off x="338648" y="3479607"/>
              <a:ext cx="1360974" cy="837522"/>
              <a:chOff x="3040768" y="2622359"/>
              <a:chExt cx="1360974" cy="837522"/>
            </a:xfrm>
          </p:grpSpPr>
          <p:pic>
            <p:nvPicPr>
              <p:cNvPr id="70" name="Grafik 6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0768" y="2622359"/>
                <a:ext cx="1360974" cy="837522"/>
              </a:xfrm>
              <a:prstGeom prst="rect">
                <a:avLst/>
              </a:prstGeom>
            </p:spPr>
          </p:pic>
          <p:sp>
            <p:nvSpPr>
              <p:cNvPr id="71" name="Textfeld 70"/>
              <p:cNvSpPr txBox="1"/>
              <p:nvPr/>
            </p:nvSpPr>
            <p:spPr>
              <a:xfrm>
                <a:off x="3302662" y="2835567"/>
                <a:ext cx="865440" cy="523220"/>
              </a:xfrm>
              <a:prstGeom prst="rect">
                <a:avLst/>
              </a:prstGeom>
              <a:noFill/>
            </p:spPr>
            <p:txBody>
              <a:bodyPr wrap="square" lIns="36000" rIns="36000" rtlCol="0">
                <a:spAutoFit/>
              </a:bodyPr>
              <a:lstStyle/>
              <a:p>
                <a:pPr algn="ctr"/>
                <a:r>
                  <a:rPr lang="en-US" sz="1400" dirty="0">
                    <a:solidFill>
                      <a:schemeClr val="bg1"/>
                    </a:solidFill>
                  </a:rPr>
                  <a:t>Public</a:t>
                </a:r>
              </a:p>
              <a:p>
                <a:pPr algn="ctr"/>
                <a:r>
                  <a:rPr lang="en-US" sz="1400" dirty="0">
                    <a:solidFill>
                      <a:schemeClr val="bg1"/>
                    </a:solidFill>
                  </a:rPr>
                  <a:t>cloud</a:t>
                </a:r>
              </a:p>
            </p:txBody>
          </p:sp>
        </p:grpSp>
      </p:grpSp>
      <p:grpSp>
        <p:nvGrpSpPr>
          <p:cNvPr id="4" name="Gruppieren 3"/>
          <p:cNvGrpSpPr/>
          <p:nvPr/>
        </p:nvGrpSpPr>
        <p:grpSpPr>
          <a:xfrm>
            <a:off x="2024623" y="4386200"/>
            <a:ext cx="1548000" cy="1800000"/>
            <a:chOff x="2024623" y="4290503"/>
            <a:chExt cx="1548000" cy="1800000"/>
          </a:xfrm>
        </p:grpSpPr>
        <p:sp>
          <p:nvSpPr>
            <p:cNvPr id="73" name="Abgerundetes Rechteck 72"/>
            <p:cNvSpPr/>
            <p:nvPr/>
          </p:nvSpPr>
          <p:spPr>
            <a:xfrm>
              <a:off x="2024623" y="4290503"/>
              <a:ext cx="1548000" cy="1800000"/>
            </a:xfrm>
            <a:prstGeom prst="roundRect">
              <a:avLst/>
            </a:prstGeom>
            <a:solidFill>
              <a:schemeClr val="accent1"/>
            </a:solidFill>
            <a:ln w="12700">
              <a:solidFill>
                <a:schemeClr val="bg1"/>
              </a:solidFill>
            </a:ln>
            <a:effectLst/>
          </p:spPr>
          <p:style>
            <a:lnRef idx="2">
              <a:schemeClr val="accent1"/>
            </a:lnRef>
            <a:fillRef idx="1">
              <a:schemeClr val="lt1"/>
            </a:fillRef>
            <a:effectRef idx="0">
              <a:schemeClr val="accent1"/>
            </a:effectRef>
            <a:fontRef idx="minor">
              <a:schemeClr val="dk1"/>
            </a:fontRef>
          </p:style>
          <p:txBody>
            <a:bodyPr lIns="36000" tIns="0" rIns="36000" bIns="0" rtlCol="0" anchor="t" anchorCtr="0"/>
            <a:lstStyle/>
            <a:p>
              <a:pPr algn="ctr"/>
              <a:r>
                <a:rPr lang="en-US" sz="1600" dirty="0">
                  <a:solidFill>
                    <a:schemeClr val="bg1"/>
                  </a:solidFill>
                </a:rPr>
                <a:t>User organization C</a:t>
              </a:r>
            </a:p>
          </p:txBody>
        </p:sp>
        <p:grpSp>
          <p:nvGrpSpPr>
            <p:cNvPr id="74" name="Gruppieren 73"/>
            <p:cNvGrpSpPr/>
            <p:nvPr/>
          </p:nvGrpSpPr>
          <p:grpSpPr>
            <a:xfrm>
              <a:off x="2118136" y="5106336"/>
              <a:ext cx="1360974" cy="837522"/>
              <a:chOff x="3040768" y="2622359"/>
              <a:chExt cx="1360974" cy="837522"/>
            </a:xfrm>
          </p:grpSpPr>
          <p:pic>
            <p:nvPicPr>
              <p:cNvPr id="75" name="Grafik 7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0768" y="2622359"/>
                <a:ext cx="1360974" cy="837522"/>
              </a:xfrm>
              <a:prstGeom prst="rect">
                <a:avLst/>
              </a:prstGeom>
            </p:spPr>
          </p:pic>
          <p:sp>
            <p:nvSpPr>
              <p:cNvPr id="76" name="Textfeld 75"/>
              <p:cNvSpPr txBox="1"/>
              <p:nvPr/>
            </p:nvSpPr>
            <p:spPr>
              <a:xfrm>
                <a:off x="3302662" y="2835567"/>
                <a:ext cx="865440" cy="523220"/>
              </a:xfrm>
              <a:prstGeom prst="rect">
                <a:avLst/>
              </a:prstGeom>
              <a:noFill/>
            </p:spPr>
            <p:txBody>
              <a:bodyPr wrap="square" lIns="36000" rIns="36000" rtlCol="0">
                <a:spAutoFit/>
              </a:bodyPr>
              <a:lstStyle/>
              <a:p>
                <a:pPr algn="ctr"/>
                <a:r>
                  <a:rPr lang="en-US" sz="1400" dirty="0">
                    <a:solidFill>
                      <a:schemeClr val="bg1"/>
                    </a:solidFill>
                  </a:rPr>
                  <a:t>Private</a:t>
                </a:r>
              </a:p>
              <a:p>
                <a:pPr algn="ctr"/>
                <a:r>
                  <a:rPr lang="en-US" sz="1400" dirty="0">
                    <a:solidFill>
                      <a:schemeClr val="bg1"/>
                    </a:solidFill>
                  </a:rPr>
                  <a:t>cloud</a:t>
                </a:r>
              </a:p>
            </p:txBody>
          </p:sp>
        </p:grpSp>
      </p:grpSp>
      <p:grpSp>
        <p:nvGrpSpPr>
          <p:cNvPr id="5" name="Gruppieren 4"/>
          <p:cNvGrpSpPr/>
          <p:nvPr/>
        </p:nvGrpSpPr>
        <p:grpSpPr>
          <a:xfrm>
            <a:off x="9622417" y="3779797"/>
            <a:ext cx="1548000" cy="1800000"/>
            <a:chOff x="9622417" y="3875494"/>
            <a:chExt cx="1548000" cy="1800000"/>
          </a:xfrm>
        </p:grpSpPr>
        <p:sp>
          <p:nvSpPr>
            <p:cNvPr id="78" name="Abgerundetes Rechteck 77"/>
            <p:cNvSpPr/>
            <p:nvPr/>
          </p:nvSpPr>
          <p:spPr>
            <a:xfrm>
              <a:off x="9622417" y="3875494"/>
              <a:ext cx="1548000" cy="1800000"/>
            </a:xfrm>
            <a:prstGeom prst="roundRect">
              <a:avLst/>
            </a:prstGeom>
            <a:solidFill>
              <a:schemeClr val="bg2"/>
            </a:solidFill>
            <a:ln w="12700">
              <a:solidFill>
                <a:schemeClr val="bg1"/>
              </a:solidFill>
            </a:ln>
            <a:effectLst/>
          </p:spPr>
          <p:style>
            <a:lnRef idx="2">
              <a:schemeClr val="accent1"/>
            </a:lnRef>
            <a:fillRef idx="1">
              <a:schemeClr val="lt1"/>
            </a:fillRef>
            <a:effectRef idx="0">
              <a:schemeClr val="accent1"/>
            </a:effectRef>
            <a:fontRef idx="minor">
              <a:schemeClr val="dk1"/>
            </a:fontRef>
          </p:style>
          <p:txBody>
            <a:bodyPr lIns="36000" tIns="0" rIns="36000" bIns="0" rtlCol="0" anchor="t" anchorCtr="0"/>
            <a:lstStyle/>
            <a:p>
              <a:pPr algn="ctr"/>
              <a:r>
                <a:rPr lang="en-US" sz="1600" dirty="0">
                  <a:solidFill>
                    <a:schemeClr val="tx1"/>
                  </a:solidFill>
                </a:rPr>
                <a:t>Vendor organization Y</a:t>
              </a:r>
            </a:p>
          </p:txBody>
        </p:sp>
        <p:grpSp>
          <p:nvGrpSpPr>
            <p:cNvPr id="79" name="Gruppieren 78"/>
            <p:cNvGrpSpPr/>
            <p:nvPr/>
          </p:nvGrpSpPr>
          <p:grpSpPr>
            <a:xfrm>
              <a:off x="9715930" y="4701960"/>
              <a:ext cx="1360974" cy="837522"/>
              <a:chOff x="3040768" y="2622359"/>
              <a:chExt cx="1360974" cy="837522"/>
            </a:xfrm>
          </p:grpSpPr>
          <p:pic>
            <p:nvPicPr>
              <p:cNvPr id="80" name="Grafik 7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0768" y="2622359"/>
                <a:ext cx="1360974" cy="837522"/>
              </a:xfrm>
              <a:prstGeom prst="rect">
                <a:avLst/>
              </a:prstGeom>
            </p:spPr>
          </p:pic>
          <p:sp>
            <p:nvSpPr>
              <p:cNvPr id="81" name="Textfeld 80"/>
              <p:cNvSpPr txBox="1"/>
              <p:nvPr/>
            </p:nvSpPr>
            <p:spPr>
              <a:xfrm>
                <a:off x="3302662" y="2835567"/>
                <a:ext cx="865440" cy="523220"/>
              </a:xfrm>
              <a:prstGeom prst="rect">
                <a:avLst/>
              </a:prstGeom>
              <a:noFill/>
            </p:spPr>
            <p:txBody>
              <a:bodyPr wrap="square" lIns="36000" rIns="36000" rtlCol="0">
                <a:spAutoFit/>
              </a:bodyPr>
              <a:lstStyle/>
              <a:p>
                <a:pPr algn="ctr"/>
                <a:r>
                  <a:rPr lang="en-US" sz="1400" dirty="0">
                    <a:solidFill>
                      <a:schemeClr val="bg1"/>
                    </a:solidFill>
                  </a:rPr>
                  <a:t>Public</a:t>
                </a:r>
              </a:p>
              <a:p>
                <a:pPr algn="ctr"/>
                <a:r>
                  <a:rPr lang="en-US" sz="1400" dirty="0">
                    <a:solidFill>
                      <a:schemeClr val="bg1"/>
                    </a:solidFill>
                  </a:rPr>
                  <a:t>cloud</a:t>
                </a:r>
              </a:p>
            </p:txBody>
          </p:sp>
        </p:grpSp>
      </p:grpSp>
      <p:grpSp>
        <p:nvGrpSpPr>
          <p:cNvPr id="3" name="Gruppieren 2"/>
          <p:cNvGrpSpPr/>
          <p:nvPr/>
        </p:nvGrpSpPr>
        <p:grpSpPr>
          <a:xfrm>
            <a:off x="5257127" y="4386200"/>
            <a:ext cx="2988904" cy="1800000"/>
            <a:chOff x="5257127" y="4290503"/>
            <a:chExt cx="2988904" cy="1800000"/>
          </a:xfrm>
        </p:grpSpPr>
        <p:sp>
          <p:nvSpPr>
            <p:cNvPr id="40" name="Abgerundetes Rechteck 39"/>
            <p:cNvSpPr/>
            <p:nvPr/>
          </p:nvSpPr>
          <p:spPr>
            <a:xfrm>
              <a:off x="5257127" y="4290503"/>
              <a:ext cx="2988904" cy="1800000"/>
            </a:xfrm>
            <a:prstGeom prst="roundRect">
              <a:avLst/>
            </a:prstGeom>
            <a:solidFill>
              <a:schemeClr val="bg2"/>
            </a:solidFill>
            <a:ln w="12700">
              <a:solidFill>
                <a:schemeClr val="bg1"/>
              </a:solidFill>
            </a:ln>
            <a:effectLst/>
          </p:spPr>
          <p:style>
            <a:lnRef idx="2">
              <a:schemeClr val="accent1"/>
            </a:lnRef>
            <a:fillRef idx="1">
              <a:schemeClr val="lt1"/>
            </a:fillRef>
            <a:effectRef idx="0">
              <a:schemeClr val="accent1"/>
            </a:effectRef>
            <a:fontRef idx="minor">
              <a:schemeClr val="dk1"/>
            </a:fontRef>
          </p:style>
          <p:txBody>
            <a:bodyPr lIns="36000" tIns="0" rIns="36000" bIns="0" rtlCol="0" anchor="t" anchorCtr="0"/>
            <a:lstStyle/>
            <a:p>
              <a:pPr indent="269875"/>
              <a:r>
                <a:rPr lang="en-US" sz="1600" dirty="0">
                  <a:solidFill>
                    <a:schemeClr val="tx1"/>
                  </a:solidFill>
                </a:rPr>
                <a:t>Vendor </a:t>
              </a:r>
              <a:br>
                <a:rPr lang="en-US" sz="1600" dirty="0">
                  <a:solidFill>
                    <a:schemeClr val="tx1"/>
                  </a:solidFill>
                </a:rPr>
              </a:br>
              <a:r>
                <a:rPr lang="en-US" sz="1600" dirty="0">
                  <a:solidFill>
                    <a:schemeClr val="tx1"/>
                  </a:solidFill>
                </a:rPr>
                <a:t>organization Z</a:t>
              </a:r>
            </a:p>
          </p:txBody>
        </p:sp>
        <p:pic>
          <p:nvPicPr>
            <p:cNvPr id="90" name="Grafik 89"/>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384421" y="5106336"/>
              <a:ext cx="1360974" cy="837522"/>
            </a:xfrm>
            <a:prstGeom prst="rect">
              <a:avLst/>
            </a:prstGeom>
          </p:spPr>
        </p:pic>
        <p:sp>
          <p:nvSpPr>
            <p:cNvPr id="91" name="Textfeld 90"/>
            <p:cNvSpPr txBox="1"/>
            <p:nvPr/>
          </p:nvSpPr>
          <p:spPr>
            <a:xfrm>
              <a:off x="5646315" y="5319544"/>
              <a:ext cx="865440" cy="523220"/>
            </a:xfrm>
            <a:prstGeom prst="rect">
              <a:avLst/>
            </a:prstGeom>
            <a:noFill/>
          </p:spPr>
          <p:txBody>
            <a:bodyPr wrap="square" lIns="36000" rIns="36000" rtlCol="0">
              <a:spAutoFit/>
            </a:bodyPr>
            <a:lstStyle/>
            <a:p>
              <a:pPr algn="ctr"/>
              <a:r>
                <a:rPr lang="en-US" sz="1400" dirty="0">
                  <a:solidFill>
                    <a:schemeClr val="bg1"/>
                  </a:solidFill>
                </a:rPr>
                <a:t>Public</a:t>
              </a:r>
            </a:p>
            <a:p>
              <a:pPr algn="ctr"/>
              <a:r>
                <a:rPr lang="en-US" sz="1400" dirty="0">
                  <a:solidFill>
                    <a:schemeClr val="bg1"/>
                  </a:solidFill>
                </a:rPr>
                <a:t>cloud</a:t>
              </a:r>
            </a:p>
          </p:txBody>
        </p:sp>
        <p:pic>
          <p:nvPicPr>
            <p:cNvPr id="85" name="Grafik 8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45395" y="4542456"/>
              <a:ext cx="1360974" cy="837522"/>
            </a:xfrm>
            <a:prstGeom prst="rect">
              <a:avLst/>
            </a:prstGeom>
          </p:spPr>
        </p:pic>
        <p:sp>
          <p:nvSpPr>
            <p:cNvPr id="86" name="Textfeld 85"/>
            <p:cNvSpPr txBox="1"/>
            <p:nvPr/>
          </p:nvSpPr>
          <p:spPr>
            <a:xfrm>
              <a:off x="7007289" y="4755664"/>
              <a:ext cx="865440" cy="523220"/>
            </a:xfrm>
            <a:prstGeom prst="rect">
              <a:avLst/>
            </a:prstGeom>
            <a:noFill/>
          </p:spPr>
          <p:txBody>
            <a:bodyPr wrap="square" lIns="36000" rIns="36000" rtlCol="0">
              <a:spAutoFit/>
            </a:bodyPr>
            <a:lstStyle/>
            <a:p>
              <a:pPr algn="ctr"/>
              <a:r>
                <a:rPr lang="en-US" sz="1400" dirty="0">
                  <a:solidFill>
                    <a:schemeClr val="bg1"/>
                  </a:solidFill>
                </a:rPr>
                <a:t>Public</a:t>
              </a:r>
            </a:p>
            <a:p>
              <a:pPr algn="ctr"/>
              <a:r>
                <a:rPr lang="en-US" sz="1400" dirty="0">
                  <a:solidFill>
                    <a:schemeClr val="bg1"/>
                  </a:solidFill>
                </a:rPr>
                <a:t>cloud</a:t>
              </a:r>
            </a:p>
          </p:txBody>
        </p:sp>
      </p:grpSp>
    </p:spTree>
    <p:extLst>
      <p:ext uri="{BB962C8B-B14F-4D97-AF65-F5344CB8AC3E}">
        <p14:creationId xmlns:p14="http://schemas.microsoft.com/office/powerpoint/2010/main" val="2452714452"/>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Private Cloud</a:t>
            </a:r>
          </a:p>
        </p:txBody>
      </p:sp>
      <p:sp>
        <p:nvSpPr>
          <p:cNvPr id="3" name="Inhaltsplatzhalter 2"/>
          <p:cNvSpPr>
            <a:spLocks noGrp="1"/>
          </p:cNvSpPr>
          <p:nvPr>
            <p:ph idx="1"/>
          </p:nvPr>
        </p:nvSpPr>
        <p:spPr>
          <a:xfrm>
            <a:off x="2062800" y="1404000"/>
            <a:ext cx="9792000" cy="4248000"/>
          </a:xfr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72000" bIns="72000" rtlCol="0" anchor="t" anchorCtr="0">
            <a:normAutofit/>
          </a:bodyPr>
          <a:lstStyle/>
          <a:p>
            <a:pPr marL="108000" indent="-144000">
              <a:lnSpc>
                <a:spcPct val="100000"/>
              </a:lnSpc>
              <a:spcBef>
                <a:spcPts val="600"/>
              </a:spcBef>
              <a:spcAft>
                <a:spcPts val="600"/>
              </a:spcAft>
            </a:pPr>
            <a:r>
              <a:rPr lang="en-AU" dirty="0">
                <a:solidFill>
                  <a:schemeClr val="tx1"/>
                </a:solidFill>
              </a:rPr>
              <a:t>Vendor and users belong to the same organization</a:t>
            </a:r>
          </a:p>
          <a:p>
            <a:pPr marL="108000" indent="-144000">
              <a:lnSpc>
                <a:spcPct val="100000"/>
              </a:lnSpc>
              <a:spcBef>
                <a:spcPts val="600"/>
              </a:spcBef>
              <a:spcAft>
                <a:spcPts val="600"/>
              </a:spcAft>
            </a:pPr>
            <a:r>
              <a:rPr lang="en-AU" dirty="0">
                <a:solidFill>
                  <a:schemeClr val="tx1"/>
                </a:solidFill>
              </a:rPr>
              <a:t>Services should be compatible with established public cloud vendors</a:t>
            </a:r>
          </a:p>
          <a:p>
            <a:pPr marL="108000" indent="-144000">
              <a:lnSpc>
                <a:spcPct val="100000"/>
              </a:lnSpc>
              <a:spcBef>
                <a:spcPts val="600"/>
              </a:spcBef>
              <a:spcAft>
                <a:spcPts val="600"/>
              </a:spcAft>
            </a:pPr>
            <a:r>
              <a:rPr lang="en-AU" dirty="0">
                <a:solidFill>
                  <a:schemeClr val="tx1"/>
                </a:solidFill>
              </a:rPr>
              <a:t>No risk of vendor lock-in</a:t>
            </a:r>
          </a:p>
          <a:p>
            <a:pPr marL="108000" indent="-144000">
              <a:lnSpc>
                <a:spcPct val="100000"/>
              </a:lnSpc>
              <a:spcBef>
                <a:spcPts val="600"/>
              </a:spcBef>
              <a:spcAft>
                <a:spcPts val="600"/>
              </a:spcAft>
            </a:pPr>
            <a:r>
              <a:rPr lang="en-AU" dirty="0">
                <a:solidFill>
                  <a:schemeClr val="tx1"/>
                </a:solidFill>
              </a:rPr>
              <a:t>Data security is in the hands of the user</a:t>
            </a:r>
          </a:p>
          <a:p>
            <a:pPr marL="108000" indent="-144000">
              <a:lnSpc>
                <a:spcPct val="100000"/>
              </a:lnSpc>
              <a:spcBef>
                <a:spcPts val="600"/>
              </a:spcBef>
              <a:spcAft>
                <a:spcPts val="600"/>
              </a:spcAft>
            </a:pPr>
            <a:r>
              <a:rPr lang="en-AU" dirty="0">
                <a:solidFill>
                  <a:schemeClr val="tx1"/>
                </a:solidFill>
              </a:rPr>
              <a:t>Almost the same cost for hardware, space, and administration as for non- cloud-based architectures</a:t>
            </a:r>
          </a:p>
        </p:txBody>
      </p:sp>
      <p:sp>
        <p:nvSpPr>
          <p:cNvPr id="4" name="Textplatzhalter 3"/>
          <p:cNvSpPr>
            <a:spLocks noGrp="1"/>
          </p:cNvSpPr>
          <p:nvPr>
            <p:ph type="body" sz="quarter" idx="12"/>
          </p:nvPr>
        </p:nvSpPr>
        <p:spPr/>
        <p:txBody>
          <a:bodyPr/>
          <a:lstStyle/>
          <a:p>
            <a:r>
              <a:rPr lang="en-US" dirty="0"/>
              <a:t>Source: “Cluster-, Grid- und Cloud-Computing,” </a:t>
            </a:r>
            <a:r>
              <a:rPr lang="en-US" dirty="0" err="1"/>
              <a:t>Hochschule</a:t>
            </a:r>
            <a:r>
              <a:rPr lang="en-US" dirty="0"/>
              <a:t> Mannheim, Christian </a:t>
            </a:r>
            <a:r>
              <a:rPr lang="en-US" dirty="0" err="1"/>
              <a:t>Baun</a:t>
            </a:r>
            <a:r>
              <a:rPr lang="en-US" dirty="0"/>
              <a:t>, 2010</a:t>
            </a:r>
          </a:p>
        </p:txBody>
      </p:sp>
      <p:sp>
        <p:nvSpPr>
          <p:cNvPr id="7" name="Bildplatzhalter 6"/>
          <p:cNvSpPr>
            <a:spLocks noGrp="1"/>
          </p:cNvSpPr>
          <p:nvPr>
            <p:ph type="pic" sz="quarter" idx="13"/>
          </p:nvPr>
        </p:nvSpPr>
        <p:spPr/>
      </p:sp>
      <p:pic>
        <p:nvPicPr>
          <p:cNvPr id="12" name="Grafik 11" descr="Bildschirmausschnitt"/>
          <p:cNvPicPr>
            <a:picLocks noChangeAspect="1"/>
          </p:cNvPicPr>
          <p:nvPr/>
        </p:nvPicPr>
        <p:blipFill rotWithShape="1">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909" t="5021" r="3537" b="8125"/>
          <a:stretch/>
        </p:blipFill>
        <p:spPr>
          <a:xfrm>
            <a:off x="334963" y="1457327"/>
            <a:ext cx="1436246" cy="887362"/>
          </a:xfrm>
          <a:prstGeom prst="rect">
            <a:avLst/>
          </a:prstGeom>
        </p:spPr>
      </p:pic>
      <p:sp>
        <p:nvSpPr>
          <p:cNvPr id="8" name="Textfeld 7"/>
          <p:cNvSpPr txBox="1"/>
          <p:nvPr/>
        </p:nvSpPr>
        <p:spPr>
          <a:xfrm>
            <a:off x="627740" y="1706325"/>
            <a:ext cx="865440" cy="523220"/>
          </a:xfrm>
          <a:prstGeom prst="rect">
            <a:avLst/>
          </a:prstGeom>
          <a:noFill/>
        </p:spPr>
        <p:txBody>
          <a:bodyPr wrap="square" rtlCol="0">
            <a:spAutoFit/>
          </a:bodyPr>
          <a:lstStyle/>
          <a:p>
            <a:pPr algn="ctr"/>
            <a:r>
              <a:rPr lang="de-DE" sz="1400" dirty="0">
                <a:solidFill>
                  <a:schemeClr val="bg1"/>
                </a:solidFill>
              </a:rPr>
              <a:t>Private</a:t>
            </a:r>
          </a:p>
          <a:p>
            <a:pPr algn="ctr"/>
            <a:r>
              <a:rPr lang="de-DE" sz="1400" dirty="0" err="1">
                <a:solidFill>
                  <a:schemeClr val="bg1"/>
                </a:solidFill>
              </a:rPr>
              <a:t>cloud</a:t>
            </a:r>
            <a:endParaRPr lang="de-DE" sz="1400" dirty="0">
              <a:solidFill>
                <a:schemeClr val="bg1"/>
              </a:solidFill>
            </a:endParaRPr>
          </a:p>
        </p:txBody>
      </p:sp>
    </p:spTree>
    <p:extLst>
      <p:ext uri="{BB962C8B-B14F-4D97-AF65-F5344CB8AC3E}">
        <p14:creationId xmlns:p14="http://schemas.microsoft.com/office/powerpoint/2010/main" val="3336119293"/>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Public Cloud</a:t>
            </a:r>
          </a:p>
        </p:txBody>
      </p:sp>
      <p:sp>
        <p:nvSpPr>
          <p:cNvPr id="3" name="Inhaltsplatzhalter 2"/>
          <p:cNvSpPr>
            <a:spLocks noGrp="1"/>
          </p:cNvSpPr>
          <p:nvPr>
            <p:ph idx="1"/>
          </p:nvPr>
        </p:nvSpPr>
        <p:spPr>
          <a:xfrm>
            <a:off x="2062800" y="1404000"/>
            <a:ext cx="9792000" cy="4248000"/>
          </a:xfr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normAutofit/>
          </a:bodyPr>
          <a:lstStyle/>
          <a:p>
            <a:pPr marL="108000" indent="-144000">
              <a:lnSpc>
                <a:spcPct val="100000"/>
              </a:lnSpc>
              <a:spcBef>
                <a:spcPts val="600"/>
              </a:spcBef>
              <a:spcAft>
                <a:spcPts val="600"/>
              </a:spcAft>
            </a:pPr>
            <a:r>
              <a:rPr lang="en-US" dirty="0">
                <a:solidFill>
                  <a:schemeClr val="tx1"/>
                </a:solidFill>
              </a:rPr>
              <a:t>Vendor and users belong to different organizations</a:t>
            </a:r>
          </a:p>
          <a:p>
            <a:pPr marL="108000" indent="-144000">
              <a:lnSpc>
                <a:spcPct val="100000"/>
              </a:lnSpc>
              <a:spcBef>
                <a:spcPts val="600"/>
              </a:spcBef>
              <a:spcAft>
                <a:spcPts val="600"/>
              </a:spcAft>
            </a:pPr>
            <a:r>
              <a:rPr lang="en-US" dirty="0">
                <a:solidFill>
                  <a:schemeClr val="tx1"/>
                </a:solidFill>
              </a:rPr>
              <a:t>Vendors pursue commercial interests</a:t>
            </a:r>
          </a:p>
          <a:p>
            <a:pPr marL="108000" indent="-144000">
              <a:lnSpc>
                <a:spcPct val="100000"/>
              </a:lnSpc>
              <a:spcBef>
                <a:spcPts val="600"/>
              </a:spcBef>
              <a:spcAft>
                <a:spcPts val="600"/>
              </a:spcAft>
            </a:pPr>
            <a:r>
              <a:rPr lang="en-US" dirty="0">
                <a:solidFill>
                  <a:schemeClr val="tx1"/>
                </a:solidFill>
              </a:rPr>
              <a:t>Users do not have to invest in procurement, operation, and maintenance of hardware</a:t>
            </a:r>
          </a:p>
          <a:p>
            <a:pPr marL="108000" indent="-144000">
              <a:lnSpc>
                <a:spcPct val="100000"/>
              </a:lnSpc>
              <a:spcBef>
                <a:spcPts val="600"/>
              </a:spcBef>
              <a:spcAft>
                <a:spcPts val="600"/>
              </a:spcAft>
            </a:pPr>
            <a:r>
              <a:rPr lang="en-US" dirty="0">
                <a:solidFill>
                  <a:schemeClr val="tx1"/>
                </a:solidFill>
              </a:rPr>
              <a:t>Public cloud services are outside the user’s firewall</a:t>
            </a:r>
          </a:p>
          <a:p>
            <a:pPr marL="108000" indent="-144000">
              <a:lnSpc>
                <a:spcPct val="100000"/>
              </a:lnSpc>
              <a:spcBef>
                <a:spcPts val="600"/>
              </a:spcBef>
              <a:spcAft>
                <a:spcPts val="600"/>
              </a:spcAft>
            </a:pPr>
            <a:r>
              <a:rPr lang="en-US" dirty="0">
                <a:solidFill>
                  <a:schemeClr val="tx1"/>
                </a:solidFill>
              </a:rPr>
              <a:t>Theoretical risk of vendor lock-in</a:t>
            </a:r>
          </a:p>
          <a:p>
            <a:pPr marL="108000" indent="-144000">
              <a:lnSpc>
                <a:spcPct val="100000"/>
              </a:lnSpc>
              <a:spcBef>
                <a:spcPts val="600"/>
              </a:spcBef>
              <a:spcAft>
                <a:spcPts val="600"/>
              </a:spcAft>
            </a:pPr>
            <a:r>
              <a:rPr lang="en-US" dirty="0">
                <a:solidFill>
                  <a:schemeClr val="tx1"/>
                </a:solidFill>
              </a:rPr>
              <a:t>Data protection and data security standards of the vendor need to be taken into account</a:t>
            </a:r>
          </a:p>
        </p:txBody>
      </p:sp>
      <p:sp>
        <p:nvSpPr>
          <p:cNvPr id="4" name="Textplatzhalter 3"/>
          <p:cNvSpPr>
            <a:spLocks noGrp="1"/>
          </p:cNvSpPr>
          <p:nvPr>
            <p:ph type="body" sz="quarter" idx="12"/>
          </p:nvPr>
        </p:nvSpPr>
        <p:spPr/>
        <p:txBody>
          <a:bodyPr/>
          <a:lstStyle/>
          <a:p>
            <a:r>
              <a:rPr lang="en-US" dirty="0"/>
              <a:t>Source: “Cluster-, Grid- und Cloud-Computing,” </a:t>
            </a:r>
            <a:r>
              <a:rPr lang="en-US" dirty="0" err="1"/>
              <a:t>Hochschule</a:t>
            </a:r>
            <a:r>
              <a:rPr lang="en-US" dirty="0"/>
              <a:t> Mannheim, Christian </a:t>
            </a:r>
            <a:r>
              <a:rPr lang="en-US" dirty="0" err="1"/>
              <a:t>Baun</a:t>
            </a:r>
            <a:r>
              <a:rPr lang="en-US" dirty="0"/>
              <a:t>, 2010</a:t>
            </a:r>
          </a:p>
        </p:txBody>
      </p:sp>
      <p:sp>
        <p:nvSpPr>
          <p:cNvPr id="5" name="Bildplatzhalter 4"/>
          <p:cNvSpPr>
            <a:spLocks noGrp="1"/>
          </p:cNvSpPr>
          <p:nvPr>
            <p:ph type="pic" sz="quarter" idx="13"/>
          </p:nvPr>
        </p:nvSpPr>
        <p:spPr/>
      </p:sp>
      <p:pic>
        <p:nvPicPr>
          <p:cNvPr id="8" name="Grafik 7" descr="Bildschirmausschnitt"/>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3909" t="5021" r="3537" b="8125"/>
          <a:stretch/>
        </p:blipFill>
        <p:spPr>
          <a:xfrm>
            <a:off x="334963" y="1457327"/>
            <a:ext cx="1436246" cy="887362"/>
          </a:xfrm>
          <a:prstGeom prst="rect">
            <a:avLst/>
          </a:prstGeom>
        </p:spPr>
      </p:pic>
      <p:sp>
        <p:nvSpPr>
          <p:cNvPr id="9" name="Textfeld 8"/>
          <p:cNvSpPr txBox="1"/>
          <p:nvPr/>
        </p:nvSpPr>
        <p:spPr>
          <a:xfrm>
            <a:off x="627740" y="1706325"/>
            <a:ext cx="865440" cy="523220"/>
          </a:xfrm>
          <a:prstGeom prst="rect">
            <a:avLst/>
          </a:prstGeom>
          <a:noFill/>
        </p:spPr>
        <p:txBody>
          <a:bodyPr wrap="square" rtlCol="0">
            <a:spAutoFit/>
          </a:bodyPr>
          <a:lstStyle/>
          <a:p>
            <a:pPr algn="ctr"/>
            <a:r>
              <a:rPr lang="de-DE" sz="1400" dirty="0">
                <a:solidFill>
                  <a:schemeClr val="bg1"/>
                </a:solidFill>
              </a:rPr>
              <a:t>Public</a:t>
            </a:r>
          </a:p>
          <a:p>
            <a:pPr algn="ctr"/>
            <a:r>
              <a:rPr lang="de-DE" sz="1400" dirty="0" err="1">
                <a:solidFill>
                  <a:schemeClr val="bg1"/>
                </a:solidFill>
              </a:rPr>
              <a:t>cloud</a:t>
            </a:r>
            <a:endParaRPr lang="de-DE" sz="1400" dirty="0">
              <a:solidFill>
                <a:schemeClr val="bg1"/>
              </a:solidFill>
            </a:endParaRPr>
          </a:p>
        </p:txBody>
      </p:sp>
    </p:spTree>
    <p:extLst>
      <p:ext uri="{BB962C8B-B14F-4D97-AF65-F5344CB8AC3E}">
        <p14:creationId xmlns:p14="http://schemas.microsoft.com/office/powerpoint/2010/main" val="2067592336"/>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descr="Bildschirmausschnitt"/>
          <p:cNvPicPr>
            <a:picLocks noChangeAspect="1"/>
          </p:cNvPicPr>
          <p:nvPr/>
        </p:nvPicPr>
        <p:blipFill rotWithShape="1">
          <a:blip r:embed="rId2">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3909" t="5021" r="3537" b="8125"/>
          <a:stretch/>
        </p:blipFill>
        <p:spPr>
          <a:xfrm>
            <a:off x="332736" y="1457327"/>
            <a:ext cx="1436246" cy="887362"/>
          </a:xfrm>
          <a:prstGeom prst="rect">
            <a:avLst/>
          </a:prstGeom>
        </p:spPr>
      </p:pic>
      <p:sp>
        <p:nvSpPr>
          <p:cNvPr id="2" name="Titel 1"/>
          <p:cNvSpPr>
            <a:spLocks noGrp="1"/>
          </p:cNvSpPr>
          <p:nvPr>
            <p:ph type="title"/>
          </p:nvPr>
        </p:nvSpPr>
        <p:spPr/>
        <p:txBody>
          <a:bodyPr/>
          <a:lstStyle/>
          <a:p>
            <a:r>
              <a:rPr lang="de-DE" dirty="0"/>
              <a:t>Hybrid Cloud</a:t>
            </a:r>
          </a:p>
        </p:txBody>
      </p:sp>
      <p:sp>
        <p:nvSpPr>
          <p:cNvPr id="3" name="Inhaltsplatzhalter 2"/>
          <p:cNvSpPr>
            <a:spLocks noGrp="1"/>
          </p:cNvSpPr>
          <p:nvPr>
            <p:ph idx="1"/>
          </p:nvPr>
        </p:nvSpPr>
        <p:spPr>
          <a:xfrm>
            <a:off x="2062800" y="1404000"/>
            <a:ext cx="9792000" cy="4248000"/>
          </a:xfr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72000" rIns="72000" bIns="72000" rtlCol="0" anchor="t" anchorCtr="0">
            <a:normAutofit/>
          </a:bodyPr>
          <a:lstStyle/>
          <a:p>
            <a:pPr marL="108000" indent="-144000">
              <a:lnSpc>
                <a:spcPct val="100000"/>
              </a:lnSpc>
              <a:spcBef>
                <a:spcPts val="600"/>
              </a:spcBef>
              <a:spcAft>
                <a:spcPts val="600"/>
              </a:spcAft>
            </a:pPr>
            <a:r>
              <a:rPr lang="en-AU" dirty="0">
                <a:solidFill>
                  <a:schemeClr val="tx1"/>
                </a:solidFill>
              </a:rPr>
              <a:t>Services from public and private clouds are used together in the same infrastructure</a:t>
            </a:r>
          </a:p>
          <a:p>
            <a:pPr marL="108000" indent="-144000">
              <a:lnSpc>
                <a:spcPct val="100000"/>
              </a:lnSpc>
              <a:spcBef>
                <a:spcPts val="600"/>
              </a:spcBef>
              <a:spcAft>
                <a:spcPts val="600"/>
              </a:spcAft>
            </a:pPr>
            <a:r>
              <a:rPr lang="en-AU" dirty="0">
                <a:solidFill>
                  <a:schemeClr val="tx1"/>
                </a:solidFill>
              </a:rPr>
              <a:t>Examples of use</a:t>
            </a:r>
          </a:p>
          <a:p>
            <a:pPr marL="565200" lvl="2" indent="-144000">
              <a:lnSpc>
                <a:spcPct val="100000"/>
              </a:lnSpc>
              <a:spcBef>
                <a:spcPts val="600"/>
              </a:spcBef>
              <a:spcAft>
                <a:spcPts val="600"/>
              </a:spcAft>
            </a:pPr>
            <a:r>
              <a:rPr lang="en-AU" sz="2400" dirty="0">
                <a:solidFill>
                  <a:schemeClr val="tx1"/>
                </a:solidFill>
              </a:rPr>
              <a:t>Cover peak loads on self-hosted infrastructure with public clouds</a:t>
            </a:r>
          </a:p>
          <a:p>
            <a:pPr marL="565200" lvl="2" indent="-144000">
              <a:lnSpc>
                <a:spcPct val="100000"/>
              </a:lnSpc>
              <a:spcBef>
                <a:spcPts val="600"/>
              </a:spcBef>
              <a:spcAft>
                <a:spcPts val="600"/>
              </a:spcAft>
            </a:pPr>
            <a:r>
              <a:rPr lang="en-AU" sz="2400" dirty="0">
                <a:solidFill>
                  <a:schemeClr val="tx1"/>
                </a:solidFill>
              </a:rPr>
              <a:t>Backup of data in public clouds</a:t>
            </a:r>
          </a:p>
          <a:p>
            <a:pPr marL="565200" lvl="2" indent="-144000">
              <a:lnSpc>
                <a:spcPct val="100000"/>
              </a:lnSpc>
              <a:spcBef>
                <a:spcPts val="600"/>
              </a:spcBef>
              <a:spcAft>
                <a:spcPts val="600"/>
              </a:spcAft>
            </a:pPr>
            <a:r>
              <a:rPr lang="en-AU" sz="2400" dirty="0">
                <a:solidFill>
                  <a:schemeClr val="tx1"/>
                </a:solidFill>
              </a:rPr>
              <a:t>Use scale of public cloud and security standards of private clouds together</a:t>
            </a:r>
          </a:p>
        </p:txBody>
      </p:sp>
      <p:sp>
        <p:nvSpPr>
          <p:cNvPr id="4" name="Textplatzhalter 3"/>
          <p:cNvSpPr>
            <a:spLocks noGrp="1"/>
          </p:cNvSpPr>
          <p:nvPr>
            <p:ph type="body" sz="quarter" idx="12"/>
          </p:nvPr>
        </p:nvSpPr>
        <p:spPr/>
        <p:txBody>
          <a:bodyPr/>
          <a:lstStyle/>
          <a:p>
            <a:r>
              <a:rPr lang="en-US" dirty="0">
                <a:latin typeface="Segoe UI" charset="0"/>
              </a:rPr>
              <a:t>Source: “Cluster-, Grid- und Cloud-Computing,” </a:t>
            </a:r>
            <a:r>
              <a:rPr lang="en-US" dirty="0" err="1">
                <a:latin typeface="Segoe UI" charset="0"/>
              </a:rPr>
              <a:t>Hochschule</a:t>
            </a:r>
            <a:r>
              <a:rPr lang="en-US" dirty="0">
                <a:latin typeface="Segoe UI" charset="0"/>
              </a:rPr>
              <a:t> Mannheim, Christian Baun, 2010</a:t>
            </a:r>
          </a:p>
        </p:txBody>
      </p:sp>
      <p:sp>
        <p:nvSpPr>
          <p:cNvPr id="5" name="Bildplatzhalter 4"/>
          <p:cNvSpPr>
            <a:spLocks noGrp="1"/>
          </p:cNvSpPr>
          <p:nvPr>
            <p:ph type="pic" sz="quarter" idx="13"/>
          </p:nvPr>
        </p:nvSpPr>
        <p:spPr/>
      </p:sp>
      <p:sp>
        <p:nvSpPr>
          <p:cNvPr id="17" name="Textfeld 16"/>
          <p:cNvSpPr txBox="1"/>
          <p:nvPr/>
        </p:nvSpPr>
        <p:spPr>
          <a:xfrm>
            <a:off x="924196" y="1756080"/>
            <a:ext cx="865440" cy="523220"/>
          </a:xfrm>
          <a:prstGeom prst="rect">
            <a:avLst/>
          </a:prstGeom>
          <a:noFill/>
        </p:spPr>
        <p:txBody>
          <a:bodyPr wrap="square" rtlCol="0">
            <a:spAutoFit/>
          </a:bodyPr>
          <a:lstStyle/>
          <a:p>
            <a:pPr algn="ctr"/>
            <a:r>
              <a:rPr lang="de-DE" sz="1400" dirty="0">
                <a:solidFill>
                  <a:schemeClr val="bg1"/>
                </a:solidFill>
              </a:rPr>
              <a:t>Hybrid</a:t>
            </a:r>
          </a:p>
          <a:p>
            <a:pPr algn="ctr"/>
            <a:r>
              <a:rPr lang="de-DE" sz="1400" dirty="0">
                <a:solidFill>
                  <a:schemeClr val="bg1"/>
                </a:solidFill>
              </a:rPr>
              <a:t>Cloud</a:t>
            </a:r>
          </a:p>
        </p:txBody>
      </p:sp>
      <p:pic>
        <p:nvPicPr>
          <p:cNvPr id="8" name="Grafik 7" descr="Bildschirmausschnitt"/>
          <p:cNvPicPr>
            <a:picLocks noChangeAspect="1"/>
          </p:cNvPicPr>
          <p:nvPr/>
        </p:nvPicPr>
        <p:blipFill rotWithShape="1">
          <a:blip r:embed="rId2">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3909" t="5021" r="3537" b="8125"/>
          <a:stretch/>
        </p:blipFill>
        <p:spPr>
          <a:xfrm>
            <a:off x="573088" y="1457327"/>
            <a:ext cx="1436246" cy="887362"/>
          </a:xfrm>
          <a:prstGeom prst="rect">
            <a:avLst/>
          </a:prstGeom>
        </p:spPr>
      </p:pic>
      <p:sp>
        <p:nvSpPr>
          <p:cNvPr id="9" name="Textfeld 8"/>
          <p:cNvSpPr txBox="1"/>
          <p:nvPr/>
        </p:nvSpPr>
        <p:spPr>
          <a:xfrm>
            <a:off x="865865" y="1706325"/>
            <a:ext cx="865440" cy="523220"/>
          </a:xfrm>
          <a:prstGeom prst="rect">
            <a:avLst/>
          </a:prstGeom>
          <a:noFill/>
        </p:spPr>
        <p:txBody>
          <a:bodyPr wrap="square" rtlCol="0">
            <a:spAutoFit/>
          </a:bodyPr>
          <a:lstStyle/>
          <a:p>
            <a:pPr algn="ctr"/>
            <a:r>
              <a:rPr lang="de-DE" sz="1400" dirty="0">
                <a:solidFill>
                  <a:schemeClr val="bg1"/>
                </a:solidFill>
              </a:rPr>
              <a:t>Hybrid</a:t>
            </a:r>
          </a:p>
          <a:p>
            <a:pPr algn="ctr"/>
            <a:r>
              <a:rPr lang="de-DE" sz="1400" dirty="0" err="1">
                <a:solidFill>
                  <a:schemeClr val="bg1"/>
                </a:solidFill>
              </a:rPr>
              <a:t>cloud</a:t>
            </a:r>
            <a:endParaRPr lang="de-DE" sz="1400" dirty="0">
              <a:solidFill>
                <a:schemeClr val="bg1"/>
              </a:solidFill>
            </a:endParaRPr>
          </a:p>
        </p:txBody>
      </p:sp>
    </p:spTree>
    <p:extLst>
      <p:ext uri="{BB962C8B-B14F-4D97-AF65-F5344CB8AC3E}">
        <p14:creationId xmlns:p14="http://schemas.microsoft.com/office/powerpoint/2010/main" val="2827330174"/>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Economics of the Cloud</a:t>
            </a:r>
            <a:endParaRPr lang="en-US" dirty="0"/>
          </a:p>
        </p:txBody>
      </p:sp>
      <p:sp>
        <p:nvSpPr>
          <p:cNvPr id="2" name="Text Placeholder 1"/>
          <p:cNvSpPr>
            <a:spLocks noGrp="1"/>
          </p:cNvSpPr>
          <p:nvPr>
            <p:ph type="body" sz="quarter" idx="12"/>
          </p:nvPr>
        </p:nvSpPr>
        <p:spPr/>
        <p:txBody>
          <a:bodyPr/>
          <a:lstStyle/>
          <a:p>
            <a:r>
              <a:rPr lang="en-US"/>
              <a:t>Source: Microsoft</a:t>
            </a:r>
            <a:endParaRPr lang="en-US" dirty="0"/>
          </a:p>
        </p:txBody>
      </p:sp>
      <p:sp>
        <p:nvSpPr>
          <p:cNvPr id="26" name="Bildplatzhalter 25"/>
          <p:cNvSpPr>
            <a:spLocks noGrp="1"/>
          </p:cNvSpPr>
          <p:nvPr>
            <p:ph type="pic" sz="quarter" idx="13"/>
          </p:nvPr>
        </p:nvSpPr>
        <p:spPr/>
      </p:sp>
      <p:sp>
        <p:nvSpPr>
          <p:cNvPr id="12" name="Rechteck 11"/>
          <p:cNvSpPr/>
          <p:nvPr/>
        </p:nvSpPr>
        <p:spPr>
          <a:xfrm>
            <a:off x="1325838" y="1358138"/>
            <a:ext cx="9540325" cy="48608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endParaRPr lang="en-US" kern="0" dirty="0">
              <a:solidFill>
                <a:schemeClr val="tx2"/>
              </a:solidFill>
            </a:endParaRPr>
          </a:p>
          <a:p>
            <a:pPr algn="ctr"/>
            <a:endParaRPr lang="en-US" kern="0" dirty="0">
              <a:solidFill>
                <a:schemeClr val="tx2"/>
              </a:solidFill>
            </a:endParaRPr>
          </a:p>
        </p:txBody>
      </p:sp>
      <p:grpSp>
        <p:nvGrpSpPr>
          <p:cNvPr id="6" name="Gruppieren 5"/>
          <p:cNvGrpSpPr/>
          <p:nvPr/>
        </p:nvGrpSpPr>
        <p:grpSpPr>
          <a:xfrm>
            <a:off x="1555946" y="1496023"/>
            <a:ext cx="9080108" cy="4611534"/>
            <a:chOff x="1331097" y="1584528"/>
            <a:chExt cx="8822602" cy="4480754"/>
          </a:xfrm>
        </p:grpSpPr>
        <p:sp>
          <p:nvSpPr>
            <p:cNvPr id="7" name="Textfeld 6"/>
            <p:cNvSpPr txBox="1"/>
            <p:nvPr/>
          </p:nvSpPr>
          <p:spPr>
            <a:xfrm rot="16200000">
              <a:off x="-598787" y="3514412"/>
              <a:ext cx="4229100" cy="369332"/>
            </a:xfrm>
            <a:prstGeom prst="rect">
              <a:avLst/>
            </a:prstGeom>
            <a:noFill/>
          </p:spPr>
          <p:txBody>
            <a:bodyPr wrap="square" rtlCol="0">
              <a:spAutoFit/>
            </a:bodyPr>
            <a:lstStyle/>
            <a:p>
              <a:pPr algn="ctr"/>
              <a:r>
                <a:rPr lang="en-US" dirty="0">
                  <a:solidFill>
                    <a:schemeClr val="accent5">
                      <a:lumMod val="10000"/>
                    </a:schemeClr>
                  </a:solidFill>
                </a:rPr>
                <a:t>$TCO/10% server workload</a:t>
              </a:r>
            </a:p>
          </p:txBody>
        </p:sp>
        <p:sp>
          <p:nvSpPr>
            <p:cNvPr id="14" name="Textfeld 13"/>
            <p:cNvSpPr txBox="1"/>
            <p:nvPr/>
          </p:nvSpPr>
          <p:spPr>
            <a:xfrm>
              <a:off x="3748112" y="5695950"/>
              <a:ext cx="4229100" cy="369332"/>
            </a:xfrm>
            <a:prstGeom prst="rect">
              <a:avLst/>
            </a:prstGeom>
            <a:noFill/>
          </p:spPr>
          <p:txBody>
            <a:bodyPr wrap="square" rtlCol="0">
              <a:spAutoFit/>
            </a:bodyPr>
            <a:lstStyle/>
            <a:p>
              <a:pPr algn="ctr"/>
              <a:r>
                <a:rPr lang="en-US" dirty="0">
                  <a:solidFill>
                    <a:schemeClr val="accent5">
                      <a:lumMod val="10000"/>
                    </a:schemeClr>
                  </a:solidFill>
                </a:rPr>
                <a:t># of servers in data center</a:t>
              </a:r>
            </a:p>
          </p:txBody>
        </p:sp>
        <p:grpSp>
          <p:nvGrpSpPr>
            <p:cNvPr id="4" name="Gruppieren 3"/>
            <p:cNvGrpSpPr/>
            <p:nvPr/>
          </p:nvGrpSpPr>
          <p:grpSpPr>
            <a:xfrm>
              <a:off x="1571625" y="1643715"/>
              <a:ext cx="8582074" cy="4110727"/>
              <a:chOff x="1571625" y="1601997"/>
              <a:chExt cx="8582074" cy="4110727"/>
            </a:xfrm>
          </p:grpSpPr>
          <p:sp>
            <p:nvSpPr>
              <p:cNvPr id="8" name="Textfeld 7"/>
              <p:cNvSpPr txBox="1"/>
              <p:nvPr/>
            </p:nvSpPr>
            <p:spPr>
              <a:xfrm>
                <a:off x="1571625" y="1619250"/>
                <a:ext cx="900000" cy="307777"/>
              </a:xfrm>
              <a:prstGeom prst="rect">
                <a:avLst/>
              </a:prstGeom>
              <a:noFill/>
            </p:spPr>
            <p:txBody>
              <a:bodyPr wrap="square" rtlCol="0">
                <a:spAutoFit/>
              </a:bodyPr>
              <a:lstStyle/>
              <a:p>
                <a:pPr algn="r"/>
                <a:r>
                  <a:rPr lang="en-US" sz="1400" b="1" dirty="0">
                    <a:solidFill>
                      <a:schemeClr val="accent5">
                        <a:lumMod val="10000"/>
                      </a:schemeClr>
                    </a:solidFill>
                  </a:rPr>
                  <a:t>$8,000</a:t>
                </a:r>
              </a:p>
            </p:txBody>
          </p:sp>
          <p:sp>
            <p:nvSpPr>
              <p:cNvPr id="16" name="Textfeld 15"/>
              <p:cNvSpPr txBox="1"/>
              <p:nvPr/>
            </p:nvSpPr>
            <p:spPr>
              <a:xfrm>
                <a:off x="1571625" y="2495550"/>
                <a:ext cx="900000" cy="307777"/>
              </a:xfrm>
              <a:prstGeom prst="rect">
                <a:avLst/>
              </a:prstGeom>
              <a:noFill/>
            </p:spPr>
            <p:txBody>
              <a:bodyPr wrap="square" rtlCol="0">
                <a:spAutoFit/>
              </a:bodyPr>
              <a:lstStyle/>
              <a:p>
                <a:pPr algn="r"/>
                <a:r>
                  <a:rPr lang="en-US" sz="1400" b="1" dirty="0">
                    <a:solidFill>
                      <a:schemeClr val="accent5">
                        <a:lumMod val="10000"/>
                      </a:schemeClr>
                    </a:solidFill>
                  </a:rPr>
                  <a:t>$6,000</a:t>
                </a:r>
              </a:p>
            </p:txBody>
          </p:sp>
          <p:sp>
            <p:nvSpPr>
              <p:cNvPr id="17" name="Textfeld 16"/>
              <p:cNvSpPr txBox="1"/>
              <p:nvPr/>
            </p:nvSpPr>
            <p:spPr>
              <a:xfrm>
                <a:off x="1571625" y="3352800"/>
                <a:ext cx="900000" cy="307777"/>
              </a:xfrm>
              <a:prstGeom prst="rect">
                <a:avLst/>
              </a:prstGeom>
              <a:noFill/>
            </p:spPr>
            <p:txBody>
              <a:bodyPr wrap="square" rtlCol="0">
                <a:spAutoFit/>
              </a:bodyPr>
              <a:lstStyle/>
              <a:p>
                <a:pPr algn="r"/>
                <a:r>
                  <a:rPr lang="en-US" sz="1400" b="1" dirty="0">
                    <a:solidFill>
                      <a:schemeClr val="accent5">
                        <a:lumMod val="10000"/>
                      </a:schemeClr>
                    </a:solidFill>
                  </a:rPr>
                  <a:t>$2,000</a:t>
                </a:r>
              </a:p>
            </p:txBody>
          </p:sp>
          <p:sp>
            <p:nvSpPr>
              <p:cNvPr id="18" name="Textfeld 17"/>
              <p:cNvSpPr txBox="1"/>
              <p:nvPr/>
            </p:nvSpPr>
            <p:spPr>
              <a:xfrm>
                <a:off x="1571625" y="4229100"/>
                <a:ext cx="900000" cy="307777"/>
              </a:xfrm>
              <a:prstGeom prst="rect">
                <a:avLst/>
              </a:prstGeom>
              <a:noFill/>
            </p:spPr>
            <p:txBody>
              <a:bodyPr wrap="square" rtlCol="0">
                <a:spAutoFit/>
              </a:bodyPr>
              <a:lstStyle/>
              <a:p>
                <a:pPr algn="r"/>
                <a:r>
                  <a:rPr lang="en-US" sz="1400" b="1" dirty="0">
                    <a:solidFill>
                      <a:schemeClr val="accent5">
                        <a:lumMod val="10000"/>
                      </a:schemeClr>
                    </a:solidFill>
                  </a:rPr>
                  <a:t>$1,000</a:t>
                </a:r>
              </a:p>
            </p:txBody>
          </p:sp>
          <p:sp>
            <p:nvSpPr>
              <p:cNvPr id="19" name="Textfeld 18"/>
              <p:cNvSpPr txBox="1"/>
              <p:nvPr/>
            </p:nvSpPr>
            <p:spPr>
              <a:xfrm>
                <a:off x="1571625" y="5105400"/>
                <a:ext cx="900000" cy="307777"/>
              </a:xfrm>
              <a:prstGeom prst="rect">
                <a:avLst/>
              </a:prstGeom>
              <a:noFill/>
            </p:spPr>
            <p:txBody>
              <a:bodyPr wrap="square" rtlCol="0">
                <a:spAutoFit/>
              </a:bodyPr>
              <a:lstStyle/>
              <a:p>
                <a:pPr algn="r"/>
                <a:r>
                  <a:rPr lang="en-US" sz="1400" b="1" dirty="0">
                    <a:solidFill>
                      <a:schemeClr val="accent5">
                        <a:lumMod val="10000"/>
                      </a:schemeClr>
                    </a:solidFill>
                  </a:rPr>
                  <a:t>$0</a:t>
                </a:r>
              </a:p>
            </p:txBody>
          </p:sp>
          <p:grpSp>
            <p:nvGrpSpPr>
              <p:cNvPr id="3" name="Gruppieren 2"/>
              <p:cNvGrpSpPr/>
              <p:nvPr/>
            </p:nvGrpSpPr>
            <p:grpSpPr>
              <a:xfrm>
                <a:off x="2132327" y="1601997"/>
                <a:ext cx="8021372" cy="4110727"/>
                <a:chOff x="2132327" y="1601997"/>
                <a:chExt cx="8021372" cy="4110727"/>
              </a:xfrm>
            </p:grpSpPr>
            <p:pic>
              <p:nvPicPr>
                <p:cNvPr id="51" name="Picture 2"/>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707" b="13202"/>
                <a:stretch/>
              </p:blipFill>
              <p:spPr bwMode="auto">
                <a:xfrm>
                  <a:off x="2471625" y="1601997"/>
                  <a:ext cx="7653449" cy="3772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 name="Straight Connector 48"/>
                <p:cNvCxnSpPr/>
                <p:nvPr/>
              </p:nvCxnSpPr>
              <p:spPr>
                <a:xfrm>
                  <a:off x="2585407" y="5020684"/>
                  <a:ext cx="7070539" cy="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2132327" y="5374170"/>
                  <a:ext cx="900000" cy="338554"/>
                </a:xfrm>
                <a:prstGeom prst="rect">
                  <a:avLst/>
                </a:prstGeom>
                <a:noFill/>
              </p:spPr>
              <p:txBody>
                <a:bodyPr wrap="square" rtlCol="0">
                  <a:spAutoFit/>
                </a:bodyPr>
                <a:lstStyle/>
                <a:p>
                  <a:pPr algn="ctr"/>
                  <a:r>
                    <a:rPr lang="en-US" sz="1600" b="1" dirty="0">
                      <a:solidFill>
                        <a:schemeClr val="accent5">
                          <a:lumMod val="10000"/>
                        </a:schemeClr>
                      </a:solidFill>
                    </a:rPr>
                    <a:t>100</a:t>
                  </a:r>
                  <a:endParaRPr lang="en-US" sz="1400" b="1" dirty="0">
                    <a:solidFill>
                      <a:schemeClr val="accent5">
                        <a:lumMod val="10000"/>
                      </a:schemeClr>
                    </a:solidFill>
                  </a:endParaRPr>
                </a:p>
              </p:txBody>
            </p:sp>
            <p:sp>
              <p:nvSpPr>
                <p:cNvPr id="21" name="Textfeld 20"/>
                <p:cNvSpPr txBox="1"/>
                <p:nvPr/>
              </p:nvSpPr>
              <p:spPr>
                <a:xfrm>
                  <a:off x="4475477" y="5374170"/>
                  <a:ext cx="900000" cy="338554"/>
                </a:xfrm>
                <a:prstGeom prst="rect">
                  <a:avLst/>
                </a:prstGeom>
                <a:noFill/>
              </p:spPr>
              <p:txBody>
                <a:bodyPr wrap="square" rtlCol="0">
                  <a:spAutoFit/>
                </a:bodyPr>
                <a:lstStyle/>
                <a:p>
                  <a:pPr algn="ctr"/>
                  <a:r>
                    <a:rPr lang="en-US" sz="1600" b="1" dirty="0">
                      <a:solidFill>
                        <a:schemeClr val="accent5">
                          <a:lumMod val="10000"/>
                        </a:schemeClr>
                      </a:solidFill>
                    </a:rPr>
                    <a:t>1,000</a:t>
                  </a:r>
                  <a:endParaRPr lang="en-US" sz="1400" b="1" dirty="0">
                    <a:solidFill>
                      <a:schemeClr val="accent5">
                        <a:lumMod val="10000"/>
                      </a:schemeClr>
                    </a:solidFill>
                  </a:endParaRPr>
                </a:p>
              </p:txBody>
            </p:sp>
            <p:sp>
              <p:nvSpPr>
                <p:cNvPr id="22" name="Textfeld 21"/>
                <p:cNvSpPr txBox="1"/>
                <p:nvPr/>
              </p:nvSpPr>
              <p:spPr>
                <a:xfrm>
                  <a:off x="6850275" y="5374170"/>
                  <a:ext cx="900000" cy="338554"/>
                </a:xfrm>
                <a:prstGeom prst="rect">
                  <a:avLst/>
                </a:prstGeom>
                <a:noFill/>
              </p:spPr>
              <p:txBody>
                <a:bodyPr wrap="square" rtlCol="0">
                  <a:spAutoFit/>
                </a:bodyPr>
                <a:lstStyle/>
                <a:p>
                  <a:pPr algn="ctr"/>
                  <a:r>
                    <a:rPr lang="en-US" sz="1600" b="1" dirty="0">
                      <a:solidFill>
                        <a:schemeClr val="accent5">
                          <a:lumMod val="10000"/>
                        </a:schemeClr>
                      </a:solidFill>
                    </a:rPr>
                    <a:t>10,000</a:t>
                  </a:r>
                  <a:endParaRPr lang="en-US" sz="1400" b="1" dirty="0">
                    <a:solidFill>
                      <a:schemeClr val="accent5">
                        <a:lumMod val="10000"/>
                      </a:schemeClr>
                    </a:solidFill>
                  </a:endParaRPr>
                </a:p>
              </p:txBody>
            </p:sp>
            <p:sp>
              <p:nvSpPr>
                <p:cNvPr id="23" name="Textfeld 22"/>
                <p:cNvSpPr txBox="1"/>
                <p:nvPr/>
              </p:nvSpPr>
              <p:spPr>
                <a:xfrm>
                  <a:off x="9158192" y="5374170"/>
                  <a:ext cx="995507" cy="338554"/>
                </a:xfrm>
                <a:prstGeom prst="rect">
                  <a:avLst/>
                </a:prstGeom>
                <a:noFill/>
              </p:spPr>
              <p:txBody>
                <a:bodyPr wrap="square" rtlCol="0">
                  <a:spAutoFit/>
                </a:bodyPr>
                <a:lstStyle/>
                <a:p>
                  <a:pPr algn="ctr"/>
                  <a:r>
                    <a:rPr lang="en-US" sz="1600" b="1" dirty="0">
                      <a:solidFill>
                        <a:schemeClr val="accent5">
                          <a:lumMod val="10000"/>
                        </a:schemeClr>
                      </a:solidFill>
                    </a:rPr>
                    <a:t>100,000</a:t>
                  </a:r>
                  <a:endParaRPr lang="en-US" sz="1400" b="1" dirty="0">
                    <a:solidFill>
                      <a:schemeClr val="accent5">
                        <a:lumMod val="10000"/>
                      </a:schemeClr>
                    </a:solidFill>
                  </a:endParaRPr>
                </a:p>
              </p:txBody>
            </p:sp>
            <p:sp>
              <p:nvSpPr>
                <p:cNvPr id="24" name="Textfeld 23"/>
                <p:cNvSpPr txBox="1"/>
                <p:nvPr/>
              </p:nvSpPr>
              <p:spPr>
                <a:xfrm>
                  <a:off x="8112461" y="1834693"/>
                  <a:ext cx="1504100" cy="328953"/>
                </a:xfrm>
                <a:prstGeom prst="rect">
                  <a:avLst/>
                </a:prstGeom>
                <a:noFill/>
              </p:spPr>
              <p:txBody>
                <a:bodyPr wrap="square" rtlCol="0">
                  <a:spAutoFit/>
                </a:bodyPr>
                <a:lstStyle/>
                <a:p>
                  <a:r>
                    <a:rPr lang="en-US" sz="1600" dirty="0">
                      <a:solidFill>
                        <a:schemeClr val="accent5">
                          <a:lumMod val="10000"/>
                        </a:schemeClr>
                      </a:solidFill>
                    </a:rPr>
                    <a:t>Private cloud</a:t>
                  </a:r>
                </a:p>
              </p:txBody>
            </p:sp>
            <p:sp>
              <p:nvSpPr>
                <p:cNvPr id="25" name="Textfeld 24"/>
                <p:cNvSpPr txBox="1"/>
                <p:nvPr/>
              </p:nvSpPr>
              <p:spPr>
                <a:xfrm>
                  <a:off x="8112461" y="2233513"/>
                  <a:ext cx="1504100" cy="328953"/>
                </a:xfrm>
                <a:prstGeom prst="rect">
                  <a:avLst/>
                </a:prstGeom>
                <a:noFill/>
              </p:spPr>
              <p:txBody>
                <a:bodyPr wrap="square" rtlCol="0">
                  <a:spAutoFit/>
                </a:bodyPr>
                <a:lstStyle/>
                <a:p>
                  <a:r>
                    <a:rPr lang="en-US" sz="1600" dirty="0">
                      <a:solidFill>
                        <a:schemeClr val="accent5">
                          <a:lumMod val="10000"/>
                        </a:schemeClr>
                      </a:solidFill>
                    </a:rPr>
                    <a:t>Public cloud</a:t>
                  </a:r>
                </a:p>
              </p:txBody>
            </p:sp>
          </p:grpSp>
        </p:grpSp>
      </p:grpSp>
      <p:sp>
        <p:nvSpPr>
          <p:cNvPr id="9" name="Rechteck 8"/>
          <p:cNvSpPr/>
          <p:nvPr/>
        </p:nvSpPr>
        <p:spPr>
          <a:xfrm>
            <a:off x="4538074" y="1431971"/>
            <a:ext cx="2968377" cy="400110"/>
          </a:xfrm>
          <a:prstGeom prst="rect">
            <a:avLst/>
          </a:prstGeom>
        </p:spPr>
        <p:txBody>
          <a:bodyPr wrap="none">
            <a:spAutoFit/>
          </a:bodyPr>
          <a:lstStyle/>
          <a:p>
            <a:r>
              <a:rPr lang="en-US" sz="2000" b="1" dirty="0"/>
              <a:t>Private vs. public cloud</a:t>
            </a:r>
          </a:p>
        </p:txBody>
      </p:sp>
    </p:spTree>
    <p:extLst>
      <p:ext uri="{BB962C8B-B14F-4D97-AF65-F5344CB8AC3E}">
        <p14:creationId xmlns:p14="http://schemas.microsoft.com/office/powerpoint/2010/main" val="4159599729"/>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Decision Criteria for Introducing Cloud Services</a:t>
            </a:r>
          </a:p>
        </p:txBody>
      </p:sp>
      <p:sp>
        <p:nvSpPr>
          <p:cNvPr id="5" name="Textplatzhalter 4"/>
          <p:cNvSpPr>
            <a:spLocks noGrp="1"/>
          </p:cNvSpPr>
          <p:nvPr>
            <p:ph type="body" sz="quarter" idx="12"/>
          </p:nvPr>
        </p:nvSpPr>
        <p:spPr/>
        <p:txBody>
          <a:bodyPr/>
          <a:lstStyle/>
          <a:p>
            <a:r>
              <a:rPr lang="en-US" dirty="0"/>
              <a:t>Source: “Service Engineering,” Otto-von-Guericke-</a:t>
            </a:r>
            <a:r>
              <a:rPr lang="en-US" dirty="0" err="1"/>
              <a:t>Universität</a:t>
            </a:r>
            <a:r>
              <a:rPr lang="en-US" dirty="0"/>
              <a:t> Magdeburg, Andreas </a:t>
            </a:r>
            <a:r>
              <a:rPr lang="en-US" dirty="0" err="1"/>
              <a:t>Schmietendorf</a:t>
            </a:r>
            <a:r>
              <a:rPr lang="en-US" dirty="0"/>
              <a:t>, 2012, p.30 </a:t>
            </a:r>
          </a:p>
        </p:txBody>
      </p:sp>
      <p:sp>
        <p:nvSpPr>
          <p:cNvPr id="2" name="Bildplatzhalter 1"/>
          <p:cNvSpPr>
            <a:spLocks noGrp="1"/>
          </p:cNvSpPr>
          <p:nvPr>
            <p:ph type="pic" sz="quarter" idx="13"/>
          </p:nvPr>
        </p:nvSpPr>
        <p:spPr/>
      </p:sp>
      <p:sp>
        <p:nvSpPr>
          <p:cNvPr id="11" name="Rechteck 10"/>
          <p:cNvSpPr/>
          <p:nvPr/>
        </p:nvSpPr>
        <p:spPr>
          <a:xfrm>
            <a:off x="6390310" y="1975968"/>
            <a:ext cx="5384702" cy="675387"/>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dirty="0">
                <a:solidFill>
                  <a:schemeClr val="bg1"/>
                </a:solidFill>
              </a:rPr>
              <a:t>Against cloud computing</a:t>
            </a:r>
          </a:p>
        </p:txBody>
      </p:sp>
      <p:sp>
        <p:nvSpPr>
          <p:cNvPr id="12" name="Rechteck 11"/>
          <p:cNvSpPr/>
          <p:nvPr/>
        </p:nvSpPr>
        <p:spPr>
          <a:xfrm>
            <a:off x="6390310" y="2651354"/>
            <a:ext cx="5384702" cy="2988414"/>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Own IT is differentiator</a:t>
            </a:r>
          </a:p>
          <a:p>
            <a:pPr marL="108000" indent="-144000">
              <a:spcBef>
                <a:spcPts val="600"/>
              </a:spcBef>
              <a:spcAft>
                <a:spcPts val="600"/>
              </a:spcAft>
              <a:buFont typeface="Arial" panose="020B0604020202020204" pitchFamily="34" charset="0"/>
              <a:buChar char="•"/>
            </a:pPr>
            <a:r>
              <a:rPr lang="en-US" dirty="0">
                <a:solidFill>
                  <a:schemeClr val="tx1"/>
                </a:solidFill>
              </a:rPr>
              <a:t>Low degree of automation and industrialization</a:t>
            </a:r>
          </a:p>
          <a:p>
            <a:pPr marL="108000" indent="-144000">
              <a:spcBef>
                <a:spcPts val="600"/>
              </a:spcBef>
              <a:spcAft>
                <a:spcPts val="600"/>
              </a:spcAft>
              <a:buFont typeface="Arial" panose="020B0604020202020204" pitchFamily="34" charset="0"/>
              <a:buChar char="•"/>
            </a:pPr>
            <a:r>
              <a:rPr lang="en-US" dirty="0">
                <a:solidFill>
                  <a:schemeClr val="tx1"/>
                </a:solidFill>
              </a:rPr>
              <a:t>Specific compliance regulations that require own infrastructure</a:t>
            </a:r>
          </a:p>
        </p:txBody>
      </p:sp>
      <p:sp>
        <p:nvSpPr>
          <p:cNvPr id="24" name="Rectangle 82"/>
          <p:cNvSpPr/>
          <p:nvPr/>
        </p:nvSpPr>
        <p:spPr bwMode="auto">
          <a:xfrm>
            <a:off x="11389856" y="2268792"/>
            <a:ext cx="283843" cy="89738"/>
          </a:xfrm>
          <a:prstGeom prst="rect">
            <a:avLst/>
          </a:prstGeom>
          <a:solidFill>
            <a:schemeClr val="lt1"/>
          </a:solidFill>
          <a:ln w="6350" cap="flat" cmpd="sng" algn="ctr">
            <a:noFill/>
            <a:prstDash val="solid"/>
            <a:miter lim="800000"/>
            <a:headEnd type="none" w="med" len="med"/>
            <a:tailEnd type="none" w="med" len="med"/>
          </a:ln>
          <a:extLst>
            <a:ext uri="{91240B29-F687-4F45-9708-019B960494DF}">
              <a14:hiddenLine xmlns:a14="http://schemas.microsoft.com/office/drawing/2010/main" w="6350" cap="flat" cmpd="sng" algn="ctr">
                <a:solidFill>
                  <a:schemeClr val="lt1"/>
                </a:solidFill>
                <a:prstDash val="solid"/>
                <a:miter lim="800000"/>
                <a:headEnd type="none" w="med" len="med"/>
                <a:tailEnd type="none" w="med" len="med"/>
              </a14:hiddenLine>
            </a:ext>
          </a:extLst>
        </p:spPr>
        <p:txBody>
          <a:bodyPr wrap="square" lIns="72000" tIns="72000" rIns="72000" bIns="72000" rtlCol="0" anchor="t" anchorCtr="0">
            <a:noAutofit/>
          </a:bodyPr>
          <a:lstStyle/>
          <a:p>
            <a:pPr fontAlgn="base">
              <a:spcBef>
                <a:spcPct val="40000"/>
              </a:spcBef>
              <a:spcAft>
                <a:spcPct val="0"/>
              </a:spcAft>
              <a:buClr>
                <a:srgbClr val="215283"/>
              </a:buClr>
              <a:buSzPct val="85000"/>
              <a:buFont typeface="Wingdings" pitchFamily="2" charset="2"/>
              <a:buNone/>
            </a:pPr>
            <a:endParaRPr lang="en-US" sz="1400" dirty="0">
              <a:solidFill>
                <a:schemeClr val="dk1"/>
              </a:solidFill>
            </a:endParaRPr>
          </a:p>
        </p:txBody>
      </p:sp>
      <p:sp>
        <p:nvSpPr>
          <p:cNvPr id="7" name="Rechteck 6"/>
          <p:cNvSpPr/>
          <p:nvPr/>
        </p:nvSpPr>
        <p:spPr>
          <a:xfrm>
            <a:off x="416989" y="1980746"/>
            <a:ext cx="5384702" cy="675388"/>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dirty="0">
                <a:solidFill>
                  <a:schemeClr val="bg1"/>
                </a:solidFill>
              </a:rPr>
              <a:t>In favor of cloud computing</a:t>
            </a:r>
          </a:p>
        </p:txBody>
      </p:sp>
      <p:sp>
        <p:nvSpPr>
          <p:cNvPr id="8" name="Rechteck 7"/>
          <p:cNvSpPr/>
          <p:nvPr/>
        </p:nvSpPr>
        <p:spPr>
          <a:xfrm>
            <a:off x="416989" y="2656133"/>
            <a:ext cx="5384702" cy="298363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Small IT budget</a:t>
            </a:r>
          </a:p>
          <a:p>
            <a:pPr marL="108000" indent="-144000">
              <a:spcBef>
                <a:spcPts val="600"/>
              </a:spcBef>
              <a:spcAft>
                <a:spcPts val="600"/>
              </a:spcAft>
              <a:buFont typeface="Arial" panose="020B0604020202020204" pitchFamily="34" charset="0"/>
              <a:buChar char="•"/>
            </a:pPr>
            <a:r>
              <a:rPr lang="en-US" dirty="0">
                <a:solidFill>
                  <a:schemeClr val="tx1"/>
                </a:solidFill>
              </a:rPr>
              <a:t>Use of commodity/standardized solutions</a:t>
            </a:r>
          </a:p>
          <a:p>
            <a:pPr marL="108000" indent="-144000">
              <a:spcBef>
                <a:spcPts val="600"/>
              </a:spcBef>
              <a:spcAft>
                <a:spcPts val="600"/>
              </a:spcAft>
              <a:buFont typeface="Arial" panose="020B0604020202020204" pitchFamily="34" charset="0"/>
              <a:buChar char="•"/>
            </a:pPr>
            <a:r>
              <a:rPr lang="en-US" dirty="0">
                <a:solidFill>
                  <a:schemeClr val="tx1"/>
                </a:solidFill>
              </a:rPr>
              <a:t>Small operations team or knowledge</a:t>
            </a:r>
          </a:p>
        </p:txBody>
      </p:sp>
      <p:sp>
        <p:nvSpPr>
          <p:cNvPr id="25" name="Freeform 92"/>
          <p:cNvSpPr/>
          <p:nvPr/>
        </p:nvSpPr>
        <p:spPr bwMode="auto">
          <a:xfrm>
            <a:off x="5312959" y="2147004"/>
            <a:ext cx="352868" cy="333314"/>
          </a:xfrm>
          <a:custGeom>
            <a:avLst/>
            <a:gdLst/>
            <a:ahLst/>
            <a:cxnLst/>
            <a:rect l="0" t="0" r="0" b="0"/>
            <a:pathLst>
              <a:path w="330201" h="330201">
                <a:moveTo>
                  <a:pt x="0" y="120650"/>
                </a:moveTo>
                <a:lnTo>
                  <a:pt x="120650" y="120650"/>
                </a:lnTo>
                <a:lnTo>
                  <a:pt x="120650" y="0"/>
                </a:lnTo>
                <a:lnTo>
                  <a:pt x="209550" y="0"/>
                </a:lnTo>
                <a:lnTo>
                  <a:pt x="209550" y="120650"/>
                </a:lnTo>
                <a:lnTo>
                  <a:pt x="330200" y="120650"/>
                </a:lnTo>
                <a:lnTo>
                  <a:pt x="330200" y="209550"/>
                </a:lnTo>
                <a:lnTo>
                  <a:pt x="209550" y="209550"/>
                </a:lnTo>
                <a:lnTo>
                  <a:pt x="209550" y="330200"/>
                </a:lnTo>
                <a:lnTo>
                  <a:pt x="120650" y="330200"/>
                </a:lnTo>
                <a:lnTo>
                  <a:pt x="120650" y="209550"/>
                </a:lnTo>
                <a:lnTo>
                  <a:pt x="0" y="209550"/>
                </a:lnTo>
                <a:close/>
              </a:path>
            </a:pathLst>
          </a:custGeom>
          <a:solidFill>
            <a:schemeClr val="lt1"/>
          </a:solidFill>
          <a:ln w="6350" cap="flat" cmpd="sng" algn="ctr">
            <a:noFill/>
            <a:prstDash val="solid"/>
            <a:miter lim="800000"/>
            <a:headEnd type="none" w="med" len="med"/>
            <a:tailEnd type="none" w="med" len="med"/>
          </a:ln>
          <a:extLst>
            <a:ext uri="{91240B29-F687-4F45-9708-019B960494DF}">
              <a14:hiddenLine xmlns:a14="http://schemas.microsoft.com/office/drawing/2010/main" w="6350" cap="flat" cmpd="sng" algn="ctr">
                <a:solidFill>
                  <a:schemeClr val="lt1"/>
                </a:solidFill>
                <a:prstDash val="solid"/>
                <a:miter lim="800000"/>
                <a:headEnd type="none" w="med" len="med"/>
                <a:tailEnd type="none" w="med" len="med"/>
              </a14:hiddenLine>
            </a:ext>
          </a:extLst>
        </p:spPr>
        <p:txBody>
          <a:bodyPr wrap="square" lIns="72000" tIns="72000" rIns="72000" bIns="72000" rtlCol="0" anchor="t" anchorCtr="0">
            <a:noAutofit/>
          </a:bodyPr>
          <a:lstStyle/>
          <a:p>
            <a:pPr fontAlgn="base">
              <a:spcBef>
                <a:spcPct val="40000"/>
              </a:spcBef>
              <a:spcAft>
                <a:spcPct val="0"/>
              </a:spcAft>
              <a:buClr>
                <a:srgbClr val="215283"/>
              </a:buClr>
              <a:buSzPct val="85000"/>
              <a:buFont typeface="Wingdings" pitchFamily="2" charset="2"/>
              <a:buNone/>
            </a:pPr>
            <a:endParaRPr lang="en-US" sz="1400" dirty="0">
              <a:solidFill>
                <a:schemeClr val="dk1"/>
              </a:solidFill>
            </a:endParaRPr>
          </a:p>
        </p:txBody>
      </p:sp>
    </p:spTree>
    <p:extLst>
      <p:ext uri="{BB962C8B-B14F-4D97-AF65-F5344CB8AC3E}">
        <p14:creationId xmlns:p14="http://schemas.microsoft.com/office/powerpoint/2010/main" val="359388940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noAutofit/>
          </a:bodyPr>
          <a:lstStyle/>
          <a:p>
            <a:r>
              <a:rPr lang="en-AU" dirty="0"/>
              <a:t>Reasons to Consider Cloud Computing According to </a:t>
            </a:r>
            <a:r>
              <a:rPr lang="en-AU" dirty="0" err="1"/>
              <a:t>Bitkom</a:t>
            </a:r>
            <a:endParaRPr lang="en-US" dirty="0"/>
          </a:p>
        </p:txBody>
      </p:sp>
      <p:sp>
        <p:nvSpPr>
          <p:cNvPr id="2" name="Inhaltsplatzhalter 1"/>
          <p:cNvSpPr>
            <a:spLocks noGrp="1"/>
          </p:cNvSpPr>
          <p:nvPr>
            <p:ph idx="1"/>
          </p:nvPr>
        </p:nvSpPr>
        <p:spPr/>
        <p:txBody>
          <a:bodyPr anchor="ctr">
            <a:normAutofit/>
          </a:bodyPr>
          <a:lstStyle/>
          <a:p>
            <a:pPr marL="108000" indent="-144000">
              <a:lnSpc>
                <a:spcPct val="100000"/>
              </a:lnSpc>
              <a:spcBef>
                <a:spcPts val="600"/>
              </a:spcBef>
              <a:spcAft>
                <a:spcPts val="600"/>
              </a:spcAft>
            </a:pPr>
            <a:r>
              <a:rPr lang="en-AU" dirty="0"/>
              <a:t>Focus on core business instead of IT operations</a:t>
            </a:r>
          </a:p>
          <a:p>
            <a:pPr marL="108000" indent="-144000">
              <a:lnSpc>
                <a:spcPct val="100000"/>
              </a:lnSpc>
              <a:spcBef>
                <a:spcPts val="600"/>
              </a:spcBef>
              <a:spcAft>
                <a:spcPts val="600"/>
              </a:spcAft>
            </a:pPr>
            <a:r>
              <a:rPr lang="en-AU" dirty="0"/>
              <a:t>Standardized, up-to-date, and consolidated IT</a:t>
            </a:r>
          </a:p>
          <a:p>
            <a:pPr marL="108000" indent="-144000">
              <a:lnSpc>
                <a:spcPct val="100000"/>
              </a:lnSpc>
              <a:spcBef>
                <a:spcPts val="600"/>
              </a:spcBef>
              <a:spcAft>
                <a:spcPts val="600"/>
              </a:spcAft>
            </a:pPr>
            <a:r>
              <a:rPr lang="en-AU" dirty="0"/>
              <a:t>Moving CAPEX to OPEX</a:t>
            </a:r>
          </a:p>
          <a:p>
            <a:pPr marL="108000" indent="-144000">
              <a:lnSpc>
                <a:spcPct val="100000"/>
              </a:lnSpc>
              <a:spcBef>
                <a:spcPts val="600"/>
              </a:spcBef>
              <a:spcAft>
                <a:spcPts val="600"/>
              </a:spcAft>
            </a:pPr>
            <a:r>
              <a:rPr lang="en-AU" dirty="0"/>
              <a:t>Becoming more flexible</a:t>
            </a:r>
          </a:p>
          <a:p>
            <a:pPr marL="108000" indent="-144000">
              <a:lnSpc>
                <a:spcPct val="100000"/>
              </a:lnSpc>
              <a:spcBef>
                <a:spcPts val="600"/>
              </a:spcBef>
              <a:spcAft>
                <a:spcPts val="600"/>
              </a:spcAft>
            </a:pPr>
            <a:r>
              <a:rPr lang="en-AU" dirty="0"/>
              <a:t>Transferring investments, risk, and human resources to a vendor</a:t>
            </a:r>
          </a:p>
          <a:p>
            <a:pPr marL="108000" indent="-144000">
              <a:lnSpc>
                <a:spcPct val="100000"/>
              </a:lnSpc>
              <a:spcBef>
                <a:spcPts val="600"/>
              </a:spcBef>
              <a:spcAft>
                <a:spcPts val="600"/>
              </a:spcAft>
            </a:pPr>
            <a:r>
              <a:rPr lang="en-AU" dirty="0"/>
              <a:t>Reliable availability and high level of security</a:t>
            </a:r>
          </a:p>
        </p:txBody>
      </p:sp>
      <p:sp>
        <p:nvSpPr>
          <p:cNvPr id="3" name="Textplatzhalter 2"/>
          <p:cNvSpPr>
            <a:spLocks noGrp="1"/>
          </p:cNvSpPr>
          <p:nvPr>
            <p:ph type="body" sz="quarter" idx="12"/>
          </p:nvPr>
        </p:nvSpPr>
        <p:spPr/>
        <p:txBody>
          <a:bodyPr/>
          <a:lstStyle/>
          <a:p>
            <a:r>
              <a:rPr lang="de-DE" dirty="0"/>
              <a:t>Source: </a:t>
            </a:r>
            <a:r>
              <a:rPr lang="de-DE" dirty="0" err="1"/>
              <a:t>Bitkom</a:t>
            </a:r>
            <a:r>
              <a:rPr lang="de-DE" dirty="0"/>
              <a:t>, https://www.bitkom.org/Bitkom/Publikationen/Eckpunkte-fuer-sicheres-Cloud-Computing.html, 2013</a:t>
            </a:r>
          </a:p>
        </p:txBody>
      </p:sp>
      <p:sp>
        <p:nvSpPr>
          <p:cNvPr id="5" name="Bildplatzhalter 4"/>
          <p:cNvSpPr>
            <a:spLocks noGrp="1"/>
          </p:cNvSpPr>
          <p:nvPr>
            <p:ph type="pic" sz="quarter" idx="13"/>
          </p:nvPr>
        </p:nvSpPr>
        <p:spPr/>
      </p:sp>
    </p:spTree>
    <p:extLst>
      <p:ext uri="{BB962C8B-B14F-4D97-AF65-F5344CB8AC3E}">
        <p14:creationId xmlns:p14="http://schemas.microsoft.com/office/powerpoint/2010/main" val="1332973140"/>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Autofit/>
          </a:bodyPr>
          <a:lstStyle/>
          <a:p>
            <a:r>
              <a:rPr lang="en-AU" dirty="0"/>
              <a:t>A Mix of Standard Components &amp; Custom Software</a:t>
            </a:r>
          </a:p>
        </p:txBody>
      </p:sp>
      <p:sp>
        <p:nvSpPr>
          <p:cNvPr id="7" name="Textplatzhalter 6"/>
          <p:cNvSpPr>
            <a:spLocks noGrp="1"/>
          </p:cNvSpPr>
          <p:nvPr>
            <p:ph type="body" sz="quarter" idx="12"/>
          </p:nvPr>
        </p:nvSpPr>
        <p:spPr/>
        <p:txBody>
          <a:bodyPr/>
          <a:lstStyle/>
          <a:p>
            <a:r>
              <a:rPr lang="de-DE" dirty="0"/>
              <a:t>Source: Microsoft</a:t>
            </a:r>
          </a:p>
        </p:txBody>
      </p:sp>
      <p:sp>
        <p:nvSpPr>
          <p:cNvPr id="3" name="Bildplatzhalter 2"/>
          <p:cNvSpPr>
            <a:spLocks noGrp="1"/>
          </p:cNvSpPr>
          <p:nvPr>
            <p:ph type="pic" sz="quarter" idx="13"/>
          </p:nvPr>
        </p:nvSpPr>
        <p:spPr/>
      </p:sp>
      <p:sp>
        <p:nvSpPr>
          <p:cNvPr id="2" name="Rectangle 1"/>
          <p:cNvSpPr/>
          <p:nvPr/>
        </p:nvSpPr>
        <p:spPr bwMode="auto">
          <a:xfrm>
            <a:off x="717924" y="2164661"/>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dirty="0">
                <a:solidFill>
                  <a:schemeClr val="tx1"/>
                </a:solidFill>
                <a:ea typeface="Segoe UI" pitchFamily="34" charset="0"/>
                <a:cs typeface="Segoe UI Semibold" panose="020B0702040204020203" pitchFamily="34" charset="0"/>
              </a:rPr>
              <a:t>SaaS solutions</a:t>
            </a:r>
          </a:p>
        </p:txBody>
      </p:sp>
      <p:sp>
        <p:nvSpPr>
          <p:cNvPr id="10" name="Rectangle 9"/>
          <p:cNvSpPr/>
          <p:nvPr/>
        </p:nvSpPr>
        <p:spPr bwMode="auto">
          <a:xfrm>
            <a:off x="717924" y="4589129"/>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dirty="0">
                <a:solidFill>
                  <a:schemeClr val="tx1"/>
                </a:solidFill>
                <a:ea typeface="Segoe UI" pitchFamily="34" charset="0"/>
                <a:cs typeface="Segoe UI Semibold" panose="020B0702040204020203" pitchFamily="34" charset="0"/>
              </a:rPr>
              <a:t>Higher-level services</a:t>
            </a:r>
          </a:p>
        </p:txBody>
      </p:sp>
      <p:sp>
        <p:nvSpPr>
          <p:cNvPr id="11" name="Rectangle 10"/>
          <p:cNvSpPr/>
          <p:nvPr/>
        </p:nvSpPr>
        <p:spPr bwMode="auto">
          <a:xfrm>
            <a:off x="717924" y="3384353"/>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dirty="0">
                <a:solidFill>
                  <a:schemeClr val="tx1"/>
                </a:solidFill>
                <a:ea typeface="Segoe UI" pitchFamily="34" charset="0"/>
                <a:cs typeface="Segoe UI Semibold" panose="020B0702040204020203" pitchFamily="34" charset="0"/>
              </a:rPr>
              <a:t>Cloud infrastructure</a:t>
            </a:r>
          </a:p>
        </p:txBody>
      </p:sp>
      <p:sp>
        <p:nvSpPr>
          <p:cNvPr id="18" name="Right Brace 17"/>
          <p:cNvSpPr/>
          <p:nvPr/>
        </p:nvSpPr>
        <p:spPr>
          <a:xfrm>
            <a:off x="6461307" y="1863845"/>
            <a:ext cx="963345" cy="3989460"/>
          </a:xfrm>
          <a:prstGeom prst="righ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p>
        </p:txBody>
      </p:sp>
      <p:sp>
        <p:nvSpPr>
          <p:cNvPr id="5" name="Oval 4"/>
          <p:cNvSpPr/>
          <p:nvPr/>
        </p:nvSpPr>
        <p:spPr bwMode="auto">
          <a:xfrm>
            <a:off x="3093247" y="2992114"/>
            <a:ext cx="627901" cy="627901"/>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en-US" dirty="0" err="1">
              <a:solidFill>
                <a:schemeClr val="accent1"/>
              </a:solidFill>
            </a:endParaRPr>
          </a:p>
        </p:txBody>
      </p:sp>
      <p:sp>
        <p:nvSpPr>
          <p:cNvPr id="17" name="Plus 16"/>
          <p:cNvSpPr/>
          <p:nvPr/>
        </p:nvSpPr>
        <p:spPr bwMode="auto">
          <a:xfrm>
            <a:off x="3210086" y="3108953"/>
            <a:ext cx="394224" cy="394224"/>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accent1"/>
              </a:solidFill>
              <a:ea typeface="Segoe UI" pitchFamily="34" charset="0"/>
              <a:cs typeface="Segoe UI" pitchFamily="34" charset="0"/>
            </a:endParaRPr>
          </a:p>
        </p:txBody>
      </p:sp>
      <p:sp>
        <p:nvSpPr>
          <p:cNvPr id="26" name="Oval 25"/>
          <p:cNvSpPr/>
          <p:nvPr/>
        </p:nvSpPr>
        <p:spPr bwMode="auto">
          <a:xfrm>
            <a:off x="3093248" y="4205369"/>
            <a:ext cx="627901" cy="627901"/>
          </a:xfrm>
          <a:prstGeom prst="ellips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en-US" dirty="0" err="1">
              <a:solidFill>
                <a:schemeClr val="accent1"/>
              </a:solidFill>
            </a:endParaRPr>
          </a:p>
        </p:txBody>
      </p:sp>
      <p:sp>
        <p:nvSpPr>
          <p:cNvPr id="27" name="Plus 26"/>
          <p:cNvSpPr/>
          <p:nvPr/>
        </p:nvSpPr>
        <p:spPr bwMode="auto">
          <a:xfrm>
            <a:off x="3210087" y="4322208"/>
            <a:ext cx="394224" cy="394224"/>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chemeClr val="accent1"/>
              </a:solidFill>
              <a:ea typeface="Segoe UI" pitchFamily="34" charset="0"/>
              <a:cs typeface="Segoe UI" pitchFamily="34" charset="0"/>
            </a:endParaRPr>
          </a:p>
        </p:txBody>
      </p:sp>
      <p:pic>
        <p:nvPicPr>
          <p:cNvPr id="8" name="Grafik 7" descr="Bildschirmausschnitt"/>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794379" y="2045319"/>
            <a:ext cx="515675" cy="728012"/>
          </a:xfrm>
          <a:prstGeom prst="rect">
            <a:avLst/>
          </a:prstGeom>
        </p:spPr>
      </p:pic>
      <p:pic>
        <p:nvPicPr>
          <p:cNvPr id="13" name="Grafik 12" descr="Bildschirmausschnitt"/>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630355" y="3496993"/>
            <a:ext cx="843722" cy="761184"/>
          </a:xfrm>
          <a:prstGeom prst="rect">
            <a:avLst/>
          </a:prstGeom>
        </p:spPr>
      </p:pic>
      <p:pic>
        <p:nvPicPr>
          <p:cNvPr id="14" name="Grafik 13" descr="Bildschirmausschnitt"/>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845103" y="4901993"/>
            <a:ext cx="400685" cy="774050"/>
          </a:xfrm>
          <a:prstGeom prst="rect">
            <a:avLst/>
          </a:prstGeom>
        </p:spPr>
      </p:pic>
      <p:sp>
        <p:nvSpPr>
          <p:cNvPr id="19" name="Title 1"/>
          <p:cNvSpPr txBox="1">
            <a:spLocks/>
          </p:cNvSpPr>
          <p:nvPr/>
        </p:nvSpPr>
        <p:spPr>
          <a:xfrm>
            <a:off x="7685287" y="2148378"/>
            <a:ext cx="2791806" cy="540000"/>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100000"/>
              </a:lnSpc>
              <a:defRPr/>
            </a:pPr>
            <a:r>
              <a:rPr lang="en-US" sz="2400" b="1" cap="all" spc="-29" dirty="0">
                <a:solidFill>
                  <a:schemeClr val="accent1"/>
                </a:solidFill>
                <a:latin typeface="+mn-lt"/>
                <a:cs typeface="Segoe UI Semibold" panose="020B0702040204020203" pitchFamily="34" charset="0"/>
              </a:rPr>
              <a:t>Differentiation</a:t>
            </a:r>
            <a:endParaRPr lang="en-US" sz="2400" b="1" cap="all" spc="-29" dirty="0">
              <a:solidFill>
                <a:schemeClr val="accent4"/>
              </a:solidFill>
              <a:latin typeface="+mn-lt"/>
              <a:cs typeface="Segoe UI Semibold" panose="020B0702040204020203" pitchFamily="34" charset="0"/>
            </a:endParaRPr>
          </a:p>
        </p:txBody>
      </p:sp>
      <p:sp>
        <p:nvSpPr>
          <p:cNvPr id="20" name="Title 1"/>
          <p:cNvSpPr txBox="1">
            <a:spLocks/>
          </p:cNvSpPr>
          <p:nvPr/>
        </p:nvSpPr>
        <p:spPr>
          <a:xfrm>
            <a:off x="7685287" y="3607585"/>
            <a:ext cx="2791806" cy="540000"/>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100000"/>
              </a:lnSpc>
              <a:defRPr/>
            </a:pPr>
            <a:r>
              <a:rPr lang="en-US" sz="2400" b="1" cap="all" spc="-29" dirty="0">
                <a:solidFill>
                  <a:schemeClr val="accent5"/>
                </a:solidFill>
                <a:latin typeface="+mn-lt"/>
                <a:cs typeface="Segoe UI Semibold" panose="020B0702040204020203" pitchFamily="34" charset="0"/>
              </a:rPr>
              <a:t>Agility</a:t>
            </a:r>
            <a:endParaRPr lang="en-US" sz="2400" b="1" cap="all" spc="-29" dirty="0">
              <a:solidFill>
                <a:schemeClr val="accent4"/>
              </a:solidFill>
              <a:latin typeface="+mn-lt"/>
              <a:cs typeface="Segoe UI Semibold" panose="020B0702040204020203" pitchFamily="34" charset="0"/>
            </a:endParaRPr>
          </a:p>
        </p:txBody>
      </p:sp>
      <p:sp>
        <p:nvSpPr>
          <p:cNvPr id="21" name="Title 1"/>
          <p:cNvSpPr txBox="1">
            <a:spLocks/>
          </p:cNvSpPr>
          <p:nvPr/>
        </p:nvSpPr>
        <p:spPr>
          <a:xfrm>
            <a:off x="7685287" y="5019018"/>
            <a:ext cx="2791806" cy="540000"/>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100000"/>
              </a:lnSpc>
              <a:defRPr/>
            </a:pPr>
            <a:r>
              <a:rPr lang="en-US" sz="2400" b="1" cap="all" spc="-29" dirty="0">
                <a:solidFill>
                  <a:schemeClr val="accent4"/>
                </a:solidFill>
                <a:latin typeface="+mn-lt"/>
                <a:cs typeface="Segoe UI Semibold" panose="020B0702040204020203" pitchFamily="34" charset="0"/>
              </a:rPr>
              <a:t>Cost</a:t>
            </a:r>
          </a:p>
        </p:txBody>
      </p:sp>
    </p:spTree>
    <p:extLst>
      <p:ext uri="{BB962C8B-B14F-4D97-AF65-F5344CB8AC3E}">
        <p14:creationId xmlns:p14="http://schemas.microsoft.com/office/powerpoint/2010/main" val="106115088"/>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 – Topics</a:t>
            </a:r>
            <a:endParaRPr lang="en-US" dirty="0"/>
          </a:p>
        </p:txBody>
      </p:sp>
      <p:graphicFrame>
        <p:nvGraphicFramePr>
          <p:cNvPr id="6" name="Inhaltsplatzhalter 5"/>
          <p:cNvGraphicFramePr>
            <a:graphicFrameLocks noGrp="1"/>
          </p:cNvGraphicFramePr>
          <p:nvPr>
            <p:ph idx="1"/>
            <p:extLst>
              <p:ext uri="{D42A27DB-BD31-4B8C-83A1-F6EECF244321}">
                <p14:modId xmlns:p14="http://schemas.microsoft.com/office/powerpoint/2010/main" val="3108586431"/>
              </p:ext>
            </p:extLst>
          </p:nvPr>
        </p:nvGraphicFramePr>
        <p:xfrm>
          <a:off x="2937000" y="1212207"/>
          <a:ext cx="6318000" cy="5151120"/>
        </p:xfrm>
        <a:graphic>
          <a:graphicData uri="http://schemas.openxmlformats.org/drawingml/2006/table">
            <a:tbl>
              <a:tblPr firstRow="1" bandRow="1">
                <a:effectLst/>
                <a:tableStyleId>{327F97BB-C833-4FB7-BDE5-3F7075034690}</a:tableStyleId>
              </a:tblPr>
              <a:tblGrid>
                <a:gridCol w="1391028">
                  <a:extLst>
                    <a:ext uri="{9D8B030D-6E8A-4147-A177-3AD203B41FA5}">
                      <a16:colId xmlns:a16="http://schemas.microsoft.com/office/drawing/2014/main" val="760131227"/>
                    </a:ext>
                  </a:extLst>
                </a:gridCol>
                <a:gridCol w="4926972">
                  <a:extLst>
                    <a:ext uri="{9D8B030D-6E8A-4147-A177-3AD203B41FA5}">
                      <a16:colId xmlns:a16="http://schemas.microsoft.com/office/drawing/2014/main" val="3934605367"/>
                    </a:ext>
                  </a:extLst>
                </a:gridCol>
              </a:tblGrid>
              <a:tr h="332734">
                <a:tc>
                  <a:txBody>
                    <a:bodyPr/>
                    <a:lstStyle/>
                    <a:p>
                      <a:r>
                        <a:rPr lang="en-US" sz="1600" b="1" noProof="0" dirty="0">
                          <a:solidFill>
                            <a:schemeClr val="tx1"/>
                          </a:solidFill>
                        </a:rPr>
                        <a:t>Topic</a:t>
                      </a:r>
                    </a:p>
                  </a:txBody>
                  <a:tcPr marL="166729" marR="166729">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1600" noProof="0" dirty="0">
                          <a:solidFill>
                            <a:schemeClr val="tx1"/>
                          </a:solidFill>
                        </a:rPr>
                        <a:t>Name of Topic</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6724955"/>
                  </a:ext>
                </a:extLst>
              </a:tr>
              <a:tr h="332734">
                <a:tc>
                  <a:txBody>
                    <a:bodyPr/>
                    <a:lstStyle/>
                    <a:p>
                      <a:pPr algn="ctr"/>
                      <a:r>
                        <a:rPr lang="en-US" sz="1600" b="1" noProof="0" dirty="0">
                          <a:solidFill>
                            <a:schemeClr val="tx1"/>
                          </a:solidFill>
                        </a:rPr>
                        <a:t>1</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600" noProof="0" dirty="0">
                          <a:solidFill>
                            <a:schemeClr val="tx1"/>
                          </a:solidFill>
                        </a:rPr>
                        <a:t>Introduction</a:t>
                      </a:r>
                      <a:r>
                        <a:rPr lang="en-US" sz="1600" baseline="0" noProof="0" dirty="0">
                          <a:solidFill>
                            <a:schemeClr val="tx1"/>
                          </a:solidFill>
                        </a:rPr>
                        <a:t> to Cloud Computing</a:t>
                      </a:r>
                      <a:endParaRPr lang="en-US" sz="1600" noProof="0" dirty="0">
                        <a:solidFill>
                          <a:schemeClr val="tx1"/>
                        </a:solidFill>
                      </a:endParaRP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3464286734"/>
                  </a:ext>
                </a:extLst>
              </a:tr>
              <a:tr h="272237">
                <a:tc>
                  <a:txBody>
                    <a:bodyPr/>
                    <a:lstStyle/>
                    <a:p>
                      <a:pPr algn="ctr"/>
                      <a:r>
                        <a:rPr lang="en-US" sz="1200" b="1" noProof="0" dirty="0">
                          <a:solidFill>
                            <a:schemeClr val="tx1"/>
                          </a:solidFill>
                        </a:rPr>
                        <a:t>1.1</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200" noProof="0" dirty="0">
                          <a:solidFill>
                            <a:schemeClr val="tx1"/>
                          </a:solidFill>
                        </a:rPr>
                        <a:t>Definition of Cloud Computing</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710609464"/>
                  </a:ext>
                </a:extLst>
              </a:tr>
              <a:tr h="272237">
                <a:tc>
                  <a:txBody>
                    <a:bodyPr/>
                    <a:lstStyle/>
                    <a:p>
                      <a:pPr algn="ctr"/>
                      <a:r>
                        <a:rPr lang="en-US" sz="1200" b="1" noProof="0" dirty="0">
                          <a:solidFill>
                            <a:schemeClr val="tx1"/>
                          </a:solidFill>
                        </a:rPr>
                        <a:t>1.2</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200" noProof="0" dirty="0">
                          <a:solidFill>
                            <a:schemeClr val="tx1"/>
                          </a:solidFill>
                        </a:rPr>
                        <a:t>Deployment Models</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1993580536"/>
                  </a:ext>
                </a:extLst>
              </a:tr>
              <a:tr h="272237">
                <a:tc>
                  <a:txBody>
                    <a:bodyPr/>
                    <a:lstStyle/>
                    <a:p>
                      <a:pPr algn="ctr"/>
                      <a:r>
                        <a:rPr lang="en-US" sz="1200" b="1" noProof="0" dirty="0">
                          <a:solidFill>
                            <a:schemeClr val="tx1"/>
                          </a:solidFill>
                        </a:rPr>
                        <a:t>1.3</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200" kern="1200" noProof="0" dirty="0">
                          <a:solidFill>
                            <a:schemeClr val="tx1"/>
                          </a:solidFill>
                          <a:latin typeface="+mn-lt"/>
                          <a:ea typeface="+mn-ea"/>
                          <a:cs typeface="+mn-cs"/>
                        </a:rPr>
                        <a:t>History of Cloud Computing</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3351149"/>
                  </a:ext>
                </a:extLst>
              </a:tr>
              <a:tr h="332734">
                <a:tc>
                  <a:txBody>
                    <a:bodyPr/>
                    <a:lstStyle/>
                    <a:p>
                      <a:pPr algn="ctr"/>
                      <a:r>
                        <a:rPr lang="en-US" sz="1600" b="1" noProof="0" dirty="0">
                          <a:solidFill>
                            <a:schemeClr val="tx1"/>
                          </a:solidFill>
                        </a:rPr>
                        <a:t>2</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noProof="0" dirty="0">
                          <a:solidFill>
                            <a:schemeClr val="tx1"/>
                          </a:solidFill>
                        </a:rPr>
                        <a:t>Rationale for the Cloud</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6999022"/>
                  </a:ext>
                </a:extLst>
              </a:tr>
              <a:tr h="332734">
                <a:tc>
                  <a:txBody>
                    <a:bodyPr/>
                    <a:lstStyle/>
                    <a:p>
                      <a:pPr algn="ctr"/>
                      <a:r>
                        <a:rPr lang="en-US" sz="1600" b="1" noProof="0" dirty="0">
                          <a:solidFill>
                            <a:schemeClr val="tx1"/>
                          </a:solidFill>
                        </a:rPr>
                        <a:t>3</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600" kern="1200" noProof="0" dirty="0">
                          <a:solidFill>
                            <a:schemeClr val="tx1"/>
                          </a:solidFill>
                          <a:latin typeface="+mn-lt"/>
                          <a:ea typeface="+mn-ea"/>
                          <a:cs typeface="+mn-cs"/>
                        </a:rPr>
                        <a:t>Case Scenarios</a:t>
                      </a:r>
                      <a:r>
                        <a:rPr lang="en-US" sz="1600" kern="1200" baseline="0" noProof="0" dirty="0">
                          <a:solidFill>
                            <a:schemeClr val="tx1"/>
                          </a:solidFill>
                          <a:latin typeface="+mn-lt"/>
                          <a:ea typeface="+mn-ea"/>
                          <a:cs typeface="+mn-cs"/>
                        </a:rPr>
                        <a:t> for Cloud Computing</a:t>
                      </a:r>
                      <a:endParaRPr lang="en-US" sz="1600" kern="1200" noProof="0" dirty="0">
                        <a:solidFill>
                          <a:schemeClr val="tx1"/>
                        </a:solidFill>
                        <a:latin typeface="+mn-lt"/>
                        <a:ea typeface="+mn-ea"/>
                        <a:cs typeface="+mn-cs"/>
                      </a:endParaRP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1306189815"/>
                  </a:ext>
                </a:extLst>
              </a:tr>
              <a:tr h="272237">
                <a:tc>
                  <a:txBody>
                    <a:bodyPr/>
                    <a:lstStyle/>
                    <a:p>
                      <a:pPr algn="ctr"/>
                      <a:r>
                        <a:rPr lang="en-US" sz="1200" b="1" noProof="0" dirty="0">
                          <a:solidFill>
                            <a:schemeClr val="tx1"/>
                          </a:solidFill>
                        </a:rPr>
                        <a:t>3.1</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200" noProof="0" dirty="0">
                          <a:solidFill>
                            <a:schemeClr val="tx1"/>
                          </a:solidFill>
                        </a:rPr>
                        <a:t>IoT – the Internet</a:t>
                      </a:r>
                      <a:r>
                        <a:rPr lang="en-US" sz="1200" baseline="0" noProof="0" dirty="0">
                          <a:solidFill>
                            <a:schemeClr val="tx1"/>
                          </a:solidFill>
                        </a:rPr>
                        <a:t> of Things</a:t>
                      </a:r>
                      <a:endParaRPr lang="en-US" sz="1200" noProof="0" dirty="0">
                        <a:solidFill>
                          <a:schemeClr val="tx1"/>
                        </a:solidFill>
                      </a:endParaRP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4122619411"/>
                  </a:ext>
                </a:extLst>
              </a:tr>
              <a:tr h="272237">
                <a:tc>
                  <a:txBody>
                    <a:bodyPr/>
                    <a:lstStyle/>
                    <a:p>
                      <a:pPr algn="ctr"/>
                      <a:r>
                        <a:rPr lang="en-US" sz="1200" b="1" noProof="0" dirty="0">
                          <a:solidFill>
                            <a:schemeClr val="tx1"/>
                          </a:solidFill>
                        </a:rPr>
                        <a:t>3.2</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noProof="0" dirty="0">
                          <a:solidFill>
                            <a:schemeClr val="tx1"/>
                          </a:solidFill>
                        </a:rPr>
                        <a:t>Big Data</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797816"/>
                  </a:ext>
                </a:extLst>
              </a:tr>
              <a:tr h="332734">
                <a:tc>
                  <a:txBody>
                    <a:bodyPr/>
                    <a:lstStyle/>
                    <a:p>
                      <a:pPr algn="ctr"/>
                      <a:r>
                        <a:rPr lang="en-US" sz="1600" b="1" noProof="0" dirty="0">
                          <a:solidFill>
                            <a:schemeClr val="tx1"/>
                          </a:solidFill>
                        </a:rPr>
                        <a:t>4</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600" noProof="0">
                          <a:solidFill>
                            <a:schemeClr val="tx1"/>
                          </a:solidFill>
                        </a:rPr>
                        <a:t>Cloud</a:t>
                      </a:r>
                      <a:r>
                        <a:rPr lang="en-US" sz="1600" baseline="0" noProof="0">
                          <a:solidFill>
                            <a:schemeClr val="tx1"/>
                          </a:solidFill>
                        </a:rPr>
                        <a:t> </a:t>
                      </a:r>
                      <a:r>
                        <a:rPr lang="en-US" sz="1600" noProof="0">
                          <a:solidFill>
                            <a:schemeClr val="tx1"/>
                          </a:solidFill>
                        </a:rPr>
                        <a:t>Computing</a:t>
                      </a:r>
                      <a:r>
                        <a:rPr lang="en-US" sz="1600" baseline="0" noProof="0">
                          <a:solidFill>
                            <a:schemeClr val="tx1"/>
                          </a:solidFill>
                        </a:rPr>
                        <a:t> </a:t>
                      </a:r>
                      <a:r>
                        <a:rPr lang="en-US" sz="1600" noProof="0">
                          <a:solidFill>
                            <a:schemeClr val="tx1"/>
                          </a:solidFill>
                        </a:rPr>
                        <a:t>Technologies</a:t>
                      </a:r>
                      <a:endParaRPr lang="en-US" sz="1600" noProof="0" dirty="0">
                        <a:solidFill>
                          <a:schemeClr val="tx1"/>
                        </a:solidFill>
                      </a:endParaRP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3295282412"/>
                  </a:ext>
                </a:extLst>
              </a:tr>
              <a:tr h="2722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rPr>
                        <a:t>4.1</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200" noProof="0" dirty="0">
                          <a:solidFill>
                            <a:schemeClr val="tx1"/>
                          </a:solidFill>
                        </a:rPr>
                        <a:t>Infrastructure</a:t>
                      </a:r>
                      <a:r>
                        <a:rPr lang="en-US" sz="1200" baseline="0" noProof="0" dirty="0">
                          <a:solidFill>
                            <a:schemeClr val="tx1"/>
                          </a:solidFill>
                        </a:rPr>
                        <a:t> </a:t>
                      </a:r>
                      <a:r>
                        <a:rPr lang="en-US" sz="1200" noProof="0" dirty="0">
                          <a:solidFill>
                            <a:schemeClr val="tx1"/>
                          </a:solidFill>
                        </a:rPr>
                        <a:t>as</a:t>
                      </a:r>
                      <a:r>
                        <a:rPr lang="en-US" sz="1200" baseline="0" noProof="0" dirty="0">
                          <a:solidFill>
                            <a:schemeClr val="tx1"/>
                          </a:solidFill>
                        </a:rPr>
                        <a:t> </a:t>
                      </a:r>
                      <a:r>
                        <a:rPr lang="en-US" sz="1200" noProof="0" dirty="0">
                          <a:solidFill>
                            <a:schemeClr val="tx1"/>
                          </a:solidFill>
                        </a:rPr>
                        <a:t>a</a:t>
                      </a:r>
                      <a:r>
                        <a:rPr lang="en-US" sz="1200" baseline="0" noProof="0" dirty="0">
                          <a:solidFill>
                            <a:schemeClr val="tx1"/>
                          </a:solidFill>
                        </a:rPr>
                        <a:t> </a:t>
                      </a:r>
                      <a:r>
                        <a:rPr lang="en-US" sz="1200" noProof="0" dirty="0">
                          <a:solidFill>
                            <a:schemeClr val="tx1"/>
                          </a:solidFill>
                        </a:rPr>
                        <a:t>Service</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2540071222"/>
                  </a:ext>
                </a:extLst>
              </a:tr>
              <a:tr h="272237">
                <a:tc>
                  <a:txBody>
                    <a:bodyPr/>
                    <a:lstStyle/>
                    <a:p>
                      <a:pPr algn="ctr"/>
                      <a:r>
                        <a:rPr lang="en-US" sz="1200" b="1" noProof="0" dirty="0">
                          <a:solidFill>
                            <a:schemeClr val="tx1"/>
                          </a:solidFill>
                        </a:rPr>
                        <a:t>4.2</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200" noProof="0" dirty="0">
                          <a:solidFill>
                            <a:schemeClr val="tx1"/>
                          </a:solidFill>
                        </a:rPr>
                        <a:t>Platform</a:t>
                      </a:r>
                      <a:r>
                        <a:rPr lang="en-US" sz="1200" baseline="0" noProof="0" dirty="0">
                          <a:solidFill>
                            <a:schemeClr val="tx1"/>
                          </a:solidFill>
                        </a:rPr>
                        <a:t> </a:t>
                      </a:r>
                      <a:r>
                        <a:rPr lang="en-US" sz="1200" noProof="0" dirty="0">
                          <a:solidFill>
                            <a:schemeClr val="tx1"/>
                          </a:solidFill>
                        </a:rPr>
                        <a:t>as</a:t>
                      </a:r>
                      <a:r>
                        <a:rPr lang="en-US" sz="1200" baseline="0" noProof="0" dirty="0">
                          <a:solidFill>
                            <a:schemeClr val="tx1"/>
                          </a:solidFill>
                        </a:rPr>
                        <a:t> </a:t>
                      </a:r>
                      <a:r>
                        <a:rPr lang="en-US" sz="1200" noProof="0" dirty="0">
                          <a:solidFill>
                            <a:schemeClr val="tx1"/>
                          </a:solidFill>
                        </a:rPr>
                        <a:t>a</a:t>
                      </a:r>
                      <a:r>
                        <a:rPr lang="en-US" sz="1200" baseline="0" noProof="0" dirty="0">
                          <a:solidFill>
                            <a:schemeClr val="tx1"/>
                          </a:solidFill>
                        </a:rPr>
                        <a:t> </a:t>
                      </a:r>
                      <a:r>
                        <a:rPr lang="en-US" sz="1200" noProof="0" dirty="0">
                          <a:solidFill>
                            <a:schemeClr val="tx1"/>
                          </a:solidFill>
                        </a:rPr>
                        <a:t>Service</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899695721"/>
                  </a:ext>
                </a:extLst>
              </a:tr>
              <a:tr h="272237">
                <a:tc>
                  <a:txBody>
                    <a:bodyPr/>
                    <a:lstStyle/>
                    <a:p>
                      <a:pPr algn="ctr"/>
                      <a:r>
                        <a:rPr lang="en-US" sz="1200" b="1" noProof="0" dirty="0">
                          <a:solidFill>
                            <a:schemeClr val="tx1"/>
                          </a:solidFill>
                        </a:rPr>
                        <a:t>4.3</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tc>
                  <a:txBody>
                    <a:bodyPr/>
                    <a:lstStyle/>
                    <a:p>
                      <a:r>
                        <a:rPr lang="en-US" sz="1200" noProof="0" dirty="0">
                          <a:solidFill>
                            <a:schemeClr val="tx1"/>
                          </a:solidFill>
                        </a:rPr>
                        <a:t>Database</a:t>
                      </a:r>
                      <a:r>
                        <a:rPr lang="en-US" sz="1200" baseline="0" noProof="0" dirty="0">
                          <a:solidFill>
                            <a:schemeClr val="tx1"/>
                          </a:solidFill>
                        </a:rPr>
                        <a:t> </a:t>
                      </a:r>
                      <a:r>
                        <a:rPr lang="en-US" sz="1200" noProof="0" dirty="0">
                          <a:solidFill>
                            <a:schemeClr val="tx1"/>
                          </a:solidFill>
                        </a:rPr>
                        <a:t>as</a:t>
                      </a:r>
                      <a:r>
                        <a:rPr lang="en-US" sz="1200" baseline="0" noProof="0" dirty="0">
                          <a:solidFill>
                            <a:schemeClr val="tx1"/>
                          </a:solidFill>
                        </a:rPr>
                        <a:t> </a:t>
                      </a:r>
                      <a:r>
                        <a:rPr lang="en-US" sz="1200" noProof="0" dirty="0">
                          <a:solidFill>
                            <a:schemeClr val="tx1"/>
                          </a:solidFill>
                        </a:rPr>
                        <a:t>a</a:t>
                      </a:r>
                      <a:r>
                        <a:rPr lang="en-US" sz="1200" baseline="0" noProof="0" dirty="0">
                          <a:solidFill>
                            <a:schemeClr val="tx1"/>
                          </a:solidFill>
                        </a:rPr>
                        <a:t> </a:t>
                      </a:r>
                      <a:r>
                        <a:rPr lang="en-US" sz="1200" noProof="0" dirty="0">
                          <a:solidFill>
                            <a:schemeClr val="tx1"/>
                          </a:solidFill>
                        </a:rPr>
                        <a:t>Service</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3175" cap="flat" cmpd="sng" algn="ctr">
                      <a:solidFill>
                        <a:srgbClr val="C9C9C9"/>
                      </a:solidFill>
                      <a:prstDash val="solid"/>
                      <a:round/>
                      <a:headEnd type="none" w="med" len="med"/>
                      <a:tailEnd type="none" w="med" len="med"/>
                    </a:lnB>
                    <a:solidFill>
                      <a:schemeClr val="bg1"/>
                    </a:solidFill>
                  </a:tcPr>
                </a:tc>
                <a:extLst>
                  <a:ext uri="{0D108BD9-81ED-4DB2-BD59-A6C34878D82A}">
                    <a16:rowId xmlns:a16="http://schemas.microsoft.com/office/drawing/2014/main" val="1626825152"/>
                  </a:ext>
                </a:extLst>
              </a:tr>
              <a:tr h="272237">
                <a:tc>
                  <a:txBody>
                    <a:bodyPr/>
                    <a:lstStyle/>
                    <a:p>
                      <a:pPr algn="ctr"/>
                      <a:r>
                        <a:rPr lang="en-US" sz="1200" b="1" noProof="0" dirty="0">
                          <a:solidFill>
                            <a:schemeClr val="tx1"/>
                          </a:solidFill>
                        </a:rPr>
                        <a:t>4.4</a:t>
                      </a:r>
                    </a:p>
                  </a:txBody>
                  <a:tcPr marL="166729" marR="166729">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noProof="0" dirty="0">
                          <a:solidFill>
                            <a:schemeClr val="tx1"/>
                          </a:solidFill>
                        </a:rPr>
                        <a:t>Example for Cloud Use Case: Machine Learning</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rgbClr val="C9C9C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00328"/>
                  </a:ext>
                </a:extLst>
              </a:tr>
              <a:tr h="332734">
                <a:tc>
                  <a:txBody>
                    <a:bodyPr/>
                    <a:lstStyle/>
                    <a:p>
                      <a:pPr algn="ctr"/>
                      <a:r>
                        <a:rPr lang="en-US" sz="1600" b="1" noProof="0" dirty="0">
                          <a:solidFill>
                            <a:schemeClr val="tx1"/>
                          </a:solidFill>
                        </a:rPr>
                        <a:t>5</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noProof="0" dirty="0">
                          <a:solidFill>
                            <a:schemeClr val="tx1"/>
                          </a:solidFill>
                        </a:rPr>
                        <a:t>Designing</a:t>
                      </a:r>
                      <a:r>
                        <a:rPr lang="en-US" sz="1600" baseline="0" noProof="0" dirty="0">
                          <a:solidFill>
                            <a:schemeClr val="tx1"/>
                          </a:solidFill>
                        </a:rPr>
                        <a:t> Cloud Applications</a:t>
                      </a:r>
                      <a:endParaRPr lang="en-US" sz="1600" noProof="0" dirty="0">
                        <a:solidFill>
                          <a:schemeClr val="tx1"/>
                        </a:solidFill>
                      </a:endParaRP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3017796"/>
                  </a:ext>
                </a:extLst>
              </a:tr>
              <a:tr h="33273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1"/>
                          </a:solidFill>
                        </a:rPr>
                        <a:t>6</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noProof="0" dirty="0">
                          <a:solidFill>
                            <a:schemeClr val="tx1"/>
                          </a:solidFill>
                        </a:rPr>
                        <a:t>Cloud Metrics</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7112384"/>
                  </a:ext>
                </a:extLst>
              </a:tr>
              <a:tr h="332734">
                <a:tc>
                  <a:txBody>
                    <a:bodyPr/>
                    <a:lstStyle/>
                    <a:p>
                      <a:pPr algn="ctr"/>
                      <a:r>
                        <a:rPr lang="en-US" sz="1600" b="1" noProof="0" dirty="0">
                          <a:solidFill>
                            <a:schemeClr val="tx1"/>
                          </a:solidFill>
                        </a:rPr>
                        <a:t>7</a:t>
                      </a:r>
                    </a:p>
                  </a:txBody>
                  <a:tcPr marL="166729" marR="16672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noProof="0" dirty="0">
                          <a:solidFill>
                            <a:schemeClr val="tx1"/>
                          </a:solidFill>
                        </a:rPr>
                        <a:t>Cloud Computing Scenarios</a:t>
                      </a:r>
                    </a:p>
                  </a:txBody>
                  <a:tcPr marL="166729" marR="166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700661"/>
                  </a:ext>
                </a:extLst>
              </a:tr>
            </a:tbl>
          </a:graphicData>
        </a:graphic>
      </p:graphicFrame>
      <p:sp>
        <p:nvSpPr>
          <p:cNvPr id="12" name="Textplatzhalter 11"/>
          <p:cNvSpPr>
            <a:spLocks noGrp="1"/>
          </p:cNvSpPr>
          <p:nvPr>
            <p:ph type="body" sz="quarter" idx="12"/>
          </p:nvPr>
        </p:nvSpPr>
        <p:spPr/>
        <p:txBody>
          <a:bodyPr/>
          <a:lstStyle/>
          <a:p>
            <a:endParaRPr lang="de-DE" dirty="0"/>
          </a:p>
        </p:txBody>
      </p:sp>
      <p:sp>
        <p:nvSpPr>
          <p:cNvPr id="13" name="Bildplatzhalter 12"/>
          <p:cNvSpPr>
            <a:spLocks noGrp="1"/>
          </p:cNvSpPr>
          <p:nvPr>
            <p:ph type="pic" sz="quarter" idx="13"/>
          </p:nvPr>
        </p:nvSpPr>
        <p:spPr/>
      </p:sp>
    </p:spTree>
    <p:extLst>
      <p:ext uri="{BB962C8B-B14F-4D97-AF65-F5344CB8AC3E}">
        <p14:creationId xmlns:p14="http://schemas.microsoft.com/office/powerpoint/2010/main" val="377759817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7"/>
          </p:nvPr>
        </p:nvSpPr>
        <p:spPr/>
        <p:txBody>
          <a:bodyPr/>
          <a:lstStyle/>
          <a:p>
            <a:r>
              <a:rPr lang="en-US" dirty="0"/>
              <a:t>From Single to Multi-threaded Execution</a:t>
            </a:r>
          </a:p>
          <a:p>
            <a:r>
              <a:rPr lang="en-US" dirty="0"/>
              <a:t>From Multi-threaded to Multi-core Execution</a:t>
            </a:r>
          </a:p>
          <a:p>
            <a:r>
              <a:rPr lang="en-US" dirty="0"/>
              <a:t>Multi-threaded + Multi-core + Multi-machine = PaaS</a:t>
            </a:r>
          </a:p>
          <a:p>
            <a:pPr marL="0" indent="0">
              <a:buNone/>
            </a:pPr>
            <a:endParaRPr lang="en-US" dirty="0"/>
          </a:p>
        </p:txBody>
      </p:sp>
      <p:sp>
        <p:nvSpPr>
          <p:cNvPr id="4" name="Titel 3"/>
          <p:cNvSpPr>
            <a:spLocks noGrp="1"/>
          </p:cNvSpPr>
          <p:nvPr>
            <p:ph type="title"/>
          </p:nvPr>
        </p:nvSpPr>
        <p:spPr/>
        <p:txBody>
          <a:bodyPr/>
          <a:lstStyle/>
          <a:p>
            <a:r>
              <a:rPr lang="en-US" dirty="0"/>
              <a:t>1.3 History of Cloud Computing</a:t>
            </a:r>
          </a:p>
        </p:txBody>
      </p:sp>
      <p:sp>
        <p:nvSpPr>
          <p:cNvPr id="2" name="Textplatzhalter 1"/>
          <p:cNvSpPr>
            <a:spLocks noGrp="1"/>
          </p:cNvSpPr>
          <p:nvPr>
            <p:ph type="body" sz="quarter" idx="12"/>
          </p:nvPr>
        </p:nvSpPr>
        <p:spPr/>
        <p:txBody>
          <a:bodyPr>
            <a:normAutofit/>
          </a:bodyPr>
          <a:lstStyle/>
          <a:p>
            <a:pPr marL="0" indent="0">
              <a:buNone/>
            </a:pPr>
            <a:endParaRPr lang="en-US" dirty="0"/>
          </a:p>
        </p:txBody>
      </p:sp>
    </p:spTree>
    <p:extLst>
      <p:ext uri="{BB962C8B-B14F-4D97-AF65-F5344CB8AC3E}">
        <p14:creationId xmlns:p14="http://schemas.microsoft.com/office/powerpoint/2010/main" val="1530318028"/>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Single to Multi-threaded Execution</a:t>
            </a:r>
            <a:endParaRPr lang="de-DE" dirty="0"/>
          </a:p>
        </p:txBody>
      </p:sp>
      <p:sp>
        <p:nvSpPr>
          <p:cNvPr id="7" name="Textplatzhalter 6"/>
          <p:cNvSpPr>
            <a:spLocks noGrp="1"/>
          </p:cNvSpPr>
          <p:nvPr>
            <p:ph type="body" sz="quarter" idx="12"/>
          </p:nvPr>
        </p:nvSpPr>
        <p:spPr/>
        <p:txBody>
          <a:bodyPr/>
          <a:lstStyle/>
          <a:p>
            <a:r>
              <a:rPr lang="en-US" dirty="0"/>
              <a:t>Source: “Cloud Computing,” Frankfurt University of Applied Sciences, </a:t>
            </a:r>
            <a:r>
              <a:rPr lang="en-US" dirty="0" err="1"/>
              <a:t>Damir</a:t>
            </a:r>
            <a:r>
              <a:rPr lang="en-US" dirty="0"/>
              <a:t> </a:t>
            </a:r>
            <a:r>
              <a:rPr lang="en-US" dirty="0" err="1"/>
              <a:t>Dobric</a:t>
            </a:r>
            <a:r>
              <a:rPr lang="en-US" dirty="0"/>
              <a:t>, p.6​</a:t>
            </a:r>
          </a:p>
        </p:txBody>
      </p:sp>
      <p:sp>
        <p:nvSpPr>
          <p:cNvPr id="3" name="Bildplatzhalter 2"/>
          <p:cNvSpPr>
            <a:spLocks noGrp="1"/>
          </p:cNvSpPr>
          <p:nvPr>
            <p:ph type="pic" sz="quarter" idx="13"/>
          </p:nvPr>
        </p:nvSpPr>
        <p:spPr/>
      </p:sp>
      <p:sp>
        <p:nvSpPr>
          <p:cNvPr id="67" name="Rechteck 66"/>
          <p:cNvSpPr/>
          <p:nvPr/>
        </p:nvSpPr>
        <p:spPr>
          <a:xfrm>
            <a:off x="1556758" y="5474864"/>
            <a:ext cx="5910947" cy="108000"/>
          </a:xfrm>
          <a:prstGeom prst="rect">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endParaRPr lang="de-DE" sz="1600" dirty="0">
              <a:solidFill>
                <a:schemeClr val="bg1"/>
              </a:solidFill>
            </a:endParaRPr>
          </a:p>
        </p:txBody>
      </p:sp>
      <p:sp>
        <p:nvSpPr>
          <p:cNvPr id="68" name="Rechteck 67"/>
          <p:cNvSpPr/>
          <p:nvPr/>
        </p:nvSpPr>
        <p:spPr>
          <a:xfrm>
            <a:off x="3921135" y="5603427"/>
            <a:ext cx="6488806" cy="10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cxnSp>
        <p:nvCxnSpPr>
          <p:cNvPr id="11" name="Gerade Verbindung mit Pfeil 10"/>
          <p:cNvCxnSpPr/>
          <p:nvPr/>
        </p:nvCxnSpPr>
        <p:spPr>
          <a:xfrm>
            <a:off x="368019" y="5588238"/>
            <a:ext cx="11455963"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965671"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a:off x="1556765"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a:off x="2147859"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a:off x="2738953"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a:off x="3330047"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3921141"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nvCxnSpPr>
        <p:spPr>
          <a:xfrm>
            <a:off x="5103329"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a:off x="4512235"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5694423"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6285517"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6876611"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a:off x="7467705"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a:xfrm>
            <a:off x="8058799"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8649893"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9832081"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a:off x="11014262"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9240987"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10423175" y="5336238"/>
            <a:ext cx="0" cy="504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TextBox 24"/>
          <p:cNvSpPr txBox="1"/>
          <p:nvPr/>
        </p:nvSpPr>
        <p:spPr>
          <a:xfrm>
            <a:off x="1196776" y="5890886"/>
            <a:ext cx="719978" cy="338554"/>
          </a:xfrm>
          <a:prstGeom prst="rect">
            <a:avLst/>
          </a:prstGeom>
          <a:noFill/>
        </p:spPr>
        <p:txBody>
          <a:bodyPr wrap="square" rtlCol="0">
            <a:spAutoFit/>
          </a:bodyPr>
          <a:lstStyle/>
          <a:p>
            <a:pPr algn="ctr"/>
            <a:r>
              <a:rPr lang="en-US" sz="1600" dirty="0"/>
              <a:t>1990</a:t>
            </a:r>
            <a:endParaRPr lang="de-DE" sz="1600" dirty="0"/>
          </a:p>
        </p:txBody>
      </p:sp>
      <p:sp>
        <p:nvSpPr>
          <p:cNvPr id="63" name="TextBox 24"/>
          <p:cNvSpPr txBox="1"/>
          <p:nvPr/>
        </p:nvSpPr>
        <p:spPr>
          <a:xfrm>
            <a:off x="4126989" y="5890886"/>
            <a:ext cx="719978" cy="338554"/>
          </a:xfrm>
          <a:prstGeom prst="rect">
            <a:avLst/>
          </a:prstGeom>
          <a:noFill/>
        </p:spPr>
        <p:txBody>
          <a:bodyPr wrap="square" rtlCol="0">
            <a:spAutoFit/>
          </a:bodyPr>
          <a:lstStyle/>
          <a:p>
            <a:pPr algn="ctr"/>
            <a:r>
              <a:rPr lang="en-US" sz="1600" dirty="0"/>
              <a:t>1995</a:t>
            </a:r>
            <a:endParaRPr lang="de-DE" sz="1600" dirty="0"/>
          </a:p>
        </p:txBody>
      </p:sp>
      <p:sp>
        <p:nvSpPr>
          <p:cNvPr id="64" name="TextBox 24"/>
          <p:cNvSpPr txBox="1"/>
          <p:nvPr/>
        </p:nvSpPr>
        <p:spPr>
          <a:xfrm>
            <a:off x="10063186" y="5890886"/>
            <a:ext cx="719978" cy="338554"/>
          </a:xfrm>
          <a:prstGeom prst="rect">
            <a:avLst/>
          </a:prstGeom>
          <a:noFill/>
        </p:spPr>
        <p:txBody>
          <a:bodyPr wrap="square" rtlCol="0">
            <a:spAutoFit/>
          </a:bodyPr>
          <a:lstStyle/>
          <a:p>
            <a:pPr algn="ctr"/>
            <a:r>
              <a:rPr lang="en-US" sz="1600" dirty="0"/>
              <a:t>2005</a:t>
            </a:r>
            <a:endParaRPr lang="de-DE" sz="1600" dirty="0"/>
          </a:p>
        </p:txBody>
      </p:sp>
      <p:sp>
        <p:nvSpPr>
          <p:cNvPr id="65" name="TextBox 24"/>
          <p:cNvSpPr txBox="1"/>
          <p:nvPr/>
        </p:nvSpPr>
        <p:spPr>
          <a:xfrm>
            <a:off x="7083334" y="5890886"/>
            <a:ext cx="719978" cy="338554"/>
          </a:xfrm>
          <a:prstGeom prst="rect">
            <a:avLst/>
          </a:prstGeom>
          <a:noFill/>
        </p:spPr>
        <p:txBody>
          <a:bodyPr wrap="square" rtlCol="0">
            <a:spAutoFit/>
          </a:bodyPr>
          <a:lstStyle/>
          <a:p>
            <a:pPr algn="ctr"/>
            <a:r>
              <a:rPr lang="en-US" sz="1600" dirty="0"/>
              <a:t>2000</a:t>
            </a:r>
            <a:endParaRPr lang="de-DE" sz="1600" dirty="0"/>
          </a:p>
        </p:txBody>
      </p:sp>
      <p:grpSp>
        <p:nvGrpSpPr>
          <p:cNvPr id="10" name="Gruppieren 9"/>
          <p:cNvGrpSpPr/>
          <p:nvPr/>
        </p:nvGrpSpPr>
        <p:grpSpPr>
          <a:xfrm>
            <a:off x="1576089" y="1468344"/>
            <a:ext cx="9039823" cy="3653864"/>
            <a:chOff x="1614298" y="1468344"/>
            <a:chExt cx="9039823" cy="3653864"/>
          </a:xfrm>
        </p:grpSpPr>
        <p:sp>
          <p:nvSpPr>
            <p:cNvPr id="8" name="Down Arrow 7"/>
            <p:cNvSpPr/>
            <p:nvPr/>
          </p:nvSpPr>
          <p:spPr>
            <a:xfrm>
              <a:off x="3342300" y="2167212"/>
              <a:ext cx="143996" cy="287991"/>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solidFill>
                  <a:srgbClr val="0070C0"/>
                </a:solidFill>
                <a:ea typeface="Segoe UI" pitchFamily="34" charset="0"/>
                <a:cs typeface="Segoe UI" pitchFamily="34" charset="0"/>
              </a:endParaRPr>
            </a:p>
          </p:txBody>
        </p:sp>
        <p:sp>
          <p:nvSpPr>
            <p:cNvPr id="73" name="Pfeil nach unten 72"/>
            <p:cNvSpPr/>
            <p:nvPr/>
          </p:nvSpPr>
          <p:spPr>
            <a:xfrm rot="10800000">
              <a:off x="2902469" y="4351336"/>
              <a:ext cx="1023660" cy="770872"/>
            </a:xfrm>
            <a:prstGeom prst="downArrow">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endParaRPr lang="de-DE" sz="1600" dirty="0">
                <a:solidFill>
                  <a:schemeClr val="bg1"/>
                </a:solidFill>
              </a:endParaRPr>
            </a:p>
          </p:txBody>
        </p:sp>
        <p:sp>
          <p:nvSpPr>
            <p:cNvPr id="74" name="Pfeil nach unten 73"/>
            <p:cNvSpPr/>
            <p:nvPr/>
          </p:nvSpPr>
          <p:spPr>
            <a:xfrm rot="10800000">
              <a:off x="8335469" y="4351336"/>
              <a:ext cx="1023660" cy="770872"/>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grpSp>
          <p:nvGrpSpPr>
            <p:cNvPr id="57" name="Gruppieren 56"/>
            <p:cNvGrpSpPr/>
            <p:nvPr/>
          </p:nvGrpSpPr>
          <p:grpSpPr>
            <a:xfrm>
              <a:off x="7956508" y="2167212"/>
              <a:ext cx="1781582" cy="287991"/>
              <a:chOff x="7987374" y="2012674"/>
              <a:chExt cx="1781582" cy="287991"/>
            </a:xfrm>
            <a:solidFill>
              <a:schemeClr val="accent5"/>
            </a:solidFill>
          </p:grpSpPr>
          <p:sp>
            <p:nvSpPr>
              <p:cNvPr id="22" name="Down Arrow 21"/>
              <p:cNvSpPr/>
              <p:nvPr/>
            </p:nvSpPr>
            <p:spPr>
              <a:xfrm>
                <a:off x="7987374" y="2012674"/>
                <a:ext cx="143996" cy="2879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solidFill>
                    <a:srgbClr val="0070C0"/>
                  </a:solidFill>
                  <a:ea typeface="Segoe UI" pitchFamily="34" charset="0"/>
                  <a:cs typeface="Segoe UI" pitchFamily="34" charset="0"/>
                </a:endParaRPr>
              </a:p>
            </p:txBody>
          </p:sp>
          <p:sp>
            <p:nvSpPr>
              <p:cNvPr id="24" name="Down Arrow 23"/>
              <p:cNvSpPr/>
              <p:nvPr/>
            </p:nvSpPr>
            <p:spPr>
              <a:xfrm>
                <a:off x="9624960" y="2012674"/>
                <a:ext cx="143996" cy="2879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a:solidFill>
                    <a:srgbClr val="0070C0"/>
                  </a:solidFill>
                  <a:ea typeface="Segoe UI" pitchFamily="34" charset="0"/>
                  <a:cs typeface="Segoe UI" pitchFamily="34" charset="0"/>
                </a:endParaRPr>
              </a:p>
            </p:txBody>
          </p:sp>
        </p:grpSp>
        <p:sp>
          <p:nvSpPr>
            <p:cNvPr id="19" name="Rectangle 18"/>
            <p:cNvSpPr/>
            <p:nvPr/>
          </p:nvSpPr>
          <p:spPr>
            <a:xfrm>
              <a:off x="7054121" y="2593983"/>
              <a:ext cx="3600000" cy="1620000"/>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endParaRPr lang="en-US" sz="2400" dirty="0"/>
            </a:p>
            <a:p>
              <a:pPr algn="ctr"/>
              <a:r>
                <a:rPr lang="en-US" dirty="0"/>
                <a:t>Processor</a:t>
              </a:r>
              <a:endParaRPr lang="de-DE" sz="2400" dirty="0"/>
            </a:p>
          </p:txBody>
        </p:sp>
        <p:sp>
          <p:nvSpPr>
            <p:cNvPr id="20" name="Rectangle 19"/>
            <p:cNvSpPr/>
            <p:nvPr/>
          </p:nvSpPr>
          <p:spPr>
            <a:xfrm>
              <a:off x="7380526" y="277247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pic>
          <p:nvPicPr>
            <p:cNvPr id="46" name="Grafik 45" descr="Bildschirmausschnitt"/>
            <p:cNvPicPr>
              <a:picLocks noChangeAspect="1"/>
            </p:cNvPicPr>
            <p:nvPr/>
          </p:nvPicPr>
          <p:blipFill>
            <a:blip r:embed="rId2"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17529" y="2904307"/>
              <a:ext cx="421955" cy="419585"/>
            </a:xfrm>
            <a:prstGeom prst="rect">
              <a:avLst/>
            </a:prstGeom>
            <a:ln>
              <a:noFill/>
            </a:ln>
          </p:spPr>
        </p:pic>
        <p:sp>
          <p:nvSpPr>
            <p:cNvPr id="21" name="Rectangle 20"/>
            <p:cNvSpPr/>
            <p:nvPr/>
          </p:nvSpPr>
          <p:spPr>
            <a:xfrm>
              <a:off x="9018112" y="277247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pic>
          <p:nvPicPr>
            <p:cNvPr id="49" name="Grafik 48" descr="Bildschirmausschnitt"/>
            <p:cNvPicPr>
              <a:picLocks noChangeAspect="1"/>
            </p:cNvPicPr>
            <p:nvPr/>
          </p:nvPicPr>
          <p:blipFill>
            <a:blip r:embed="rId2"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55115" y="2904307"/>
              <a:ext cx="421955" cy="419585"/>
            </a:xfrm>
            <a:prstGeom prst="rect">
              <a:avLst/>
            </a:prstGeom>
            <a:ln>
              <a:noFill/>
            </a:ln>
          </p:spPr>
        </p:pic>
        <p:sp>
          <p:nvSpPr>
            <p:cNvPr id="5" name="Rectangle 4"/>
            <p:cNvSpPr/>
            <p:nvPr/>
          </p:nvSpPr>
          <p:spPr>
            <a:xfrm>
              <a:off x="1614298" y="2593983"/>
              <a:ext cx="3600000" cy="1620000"/>
            </a:xfrm>
            <a:prstGeom prst="rect">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108000" numCol="1" spcCol="0" rtlCol="0" fromWordArt="0" anchor="b" anchorCtr="0" forceAA="0" compatLnSpc="1">
              <a:prstTxWarp prst="textNoShape">
                <a:avLst/>
              </a:prstTxWarp>
              <a:noAutofit/>
            </a:bodyPr>
            <a:lstStyle/>
            <a:p>
              <a:endParaRPr lang="en-US" sz="1600" dirty="0">
                <a:solidFill>
                  <a:schemeClr val="bg1"/>
                </a:solidFill>
              </a:endParaRPr>
            </a:p>
            <a:p>
              <a:endParaRPr lang="en-US" sz="1600" dirty="0">
                <a:solidFill>
                  <a:schemeClr val="bg1"/>
                </a:solidFill>
              </a:endParaRPr>
            </a:p>
            <a:p>
              <a:pPr algn="ctr"/>
              <a:r>
                <a:rPr lang="en-US" dirty="0">
                  <a:solidFill>
                    <a:schemeClr val="bg1"/>
                  </a:solidFill>
                </a:rPr>
                <a:t>Processor</a:t>
              </a:r>
              <a:endParaRPr lang="de-DE" sz="1600" dirty="0">
                <a:solidFill>
                  <a:schemeClr val="bg1"/>
                </a:solidFill>
              </a:endParaRPr>
            </a:p>
          </p:txBody>
        </p:sp>
        <p:grpSp>
          <p:nvGrpSpPr>
            <p:cNvPr id="9" name="Gruppieren 8"/>
            <p:cNvGrpSpPr/>
            <p:nvPr/>
          </p:nvGrpSpPr>
          <p:grpSpPr>
            <a:xfrm>
              <a:off x="2766318" y="2772478"/>
              <a:ext cx="1295960" cy="917604"/>
              <a:chOff x="2766318" y="2772478"/>
              <a:chExt cx="1295960" cy="917604"/>
            </a:xfrm>
          </p:grpSpPr>
          <p:sp>
            <p:nvSpPr>
              <p:cNvPr id="50" name="Rectangle 19"/>
              <p:cNvSpPr/>
              <p:nvPr/>
            </p:nvSpPr>
            <p:spPr>
              <a:xfrm>
                <a:off x="2766318" y="277247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pic>
            <p:nvPicPr>
              <p:cNvPr id="51" name="Grafik 50" descr="Bildschirmausschnitt"/>
              <p:cNvPicPr>
                <a:picLocks noChangeAspect="1"/>
              </p:cNvPicPr>
              <p:nvPr/>
            </p:nvPicPr>
            <p:blipFill>
              <a:blip r:embed="rId2"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03321" y="2904307"/>
                <a:ext cx="421955" cy="419585"/>
              </a:xfrm>
              <a:prstGeom prst="rect">
                <a:avLst/>
              </a:prstGeom>
              <a:ln>
                <a:noFill/>
              </a:ln>
            </p:spPr>
          </p:pic>
        </p:grpSp>
        <p:sp>
          <p:nvSpPr>
            <p:cNvPr id="4" name="Rectangle 3"/>
            <p:cNvSpPr/>
            <p:nvPr/>
          </p:nvSpPr>
          <p:spPr>
            <a:xfrm>
              <a:off x="1614298" y="1468344"/>
              <a:ext cx="3600000" cy="560089"/>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2200" dirty="0">
                  <a:solidFill>
                    <a:schemeClr val="bg1"/>
                  </a:solidFill>
                  <a:ea typeface="Segoe UI" pitchFamily="34" charset="0"/>
                  <a:cs typeface="Segoe UI" pitchFamily="34" charset="0"/>
                </a:rPr>
                <a:t>Program</a:t>
              </a:r>
              <a:endParaRPr lang="en-US" sz="2200" dirty="0">
                <a:solidFill>
                  <a:schemeClr val="bg1"/>
                </a:solidFill>
              </a:endParaRPr>
            </a:p>
          </p:txBody>
        </p:sp>
        <p:pic>
          <p:nvPicPr>
            <p:cNvPr id="25" name="Grafik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0306" y="1544462"/>
              <a:ext cx="421200" cy="407852"/>
            </a:xfrm>
            <a:prstGeom prst="rect">
              <a:avLst/>
            </a:prstGeom>
          </p:spPr>
        </p:pic>
        <p:pic>
          <p:nvPicPr>
            <p:cNvPr id="52" name="Grafik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7089" y="1544462"/>
              <a:ext cx="421200" cy="407852"/>
            </a:xfrm>
            <a:prstGeom prst="rect">
              <a:avLst/>
            </a:prstGeom>
          </p:spPr>
        </p:pic>
        <p:sp>
          <p:nvSpPr>
            <p:cNvPr id="60" name="Rectangle 3"/>
            <p:cNvSpPr/>
            <p:nvPr/>
          </p:nvSpPr>
          <p:spPr>
            <a:xfrm>
              <a:off x="7054121" y="1468344"/>
              <a:ext cx="3600000" cy="560089"/>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2200" dirty="0">
                  <a:solidFill>
                    <a:schemeClr val="bg1"/>
                  </a:solidFill>
                  <a:ea typeface="Segoe UI" pitchFamily="34" charset="0"/>
                  <a:cs typeface="Segoe UI" pitchFamily="34" charset="0"/>
                </a:rPr>
                <a:t>Program</a:t>
              </a:r>
              <a:endParaRPr lang="en-US" sz="2200" dirty="0">
                <a:solidFill>
                  <a:schemeClr val="bg1"/>
                </a:solidFill>
              </a:endParaRPr>
            </a:p>
          </p:txBody>
        </p:sp>
        <p:pic>
          <p:nvPicPr>
            <p:cNvPr id="69" name="Grafik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6055" y="1544462"/>
              <a:ext cx="421200" cy="407852"/>
            </a:xfrm>
            <a:prstGeom prst="rect">
              <a:avLst/>
            </a:prstGeom>
          </p:spPr>
        </p:pic>
        <p:pic>
          <p:nvPicPr>
            <p:cNvPr id="53" name="Grafik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0986" y="1544462"/>
              <a:ext cx="421200" cy="407852"/>
            </a:xfrm>
            <a:prstGeom prst="rect">
              <a:avLst/>
            </a:prstGeom>
          </p:spPr>
        </p:pic>
      </p:grpSp>
    </p:spTree>
    <p:extLst>
      <p:ext uri="{BB962C8B-B14F-4D97-AF65-F5344CB8AC3E}">
        <p14:creationId xmlns:p14="http://schemas.microsoft.com/office/powerpoint/2010/main" val="2130584069"/>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From Multi-threaded to Multi-core Execution</a:t>
            </a:r>
            <a:endParaRPr lang="de-DE" dirty="0"/>
          </a:p>
        </p:txBody>
      </p:sp>
      <p:sp>
        <p:nvSpPr>
          <p:cNvPr id="4" name="Textplatzhalter 3"/>
          <p:cNvSpPr>
            <a:spLocks noGrp="1"/>
          </p:cNvSpPr>
          <p:nvPr>
            <p:ph type="body" sz="quarter" idx="12"/>
          </p:nvPr>
        </p:nvSpPr>
        <p:spPr>
          <a:effectLst/>
        </p:spPr>
        <p:txBody>
          <a:bodyPr/>
          <a:lstStyle/>
          <a:p>
            <a:r>
              <a:rPr lang="en-US" dirty="0"/>
              <a:t>Source: “Cloud Computing,” Frankfurt University of Applied Sciences, </a:t>
            </a:r>
            <a:r>
              <a:rPr lang="en-US" dirty="0" err="1"/>
              <a:t>Damir</a:t>
            </a:r>
            <a:r>
              <a:rPr lang="en-US" dirty="0"/>
              <a:t> </a:t>
            </a:r>
            <a:r>
              <a:rPr lang="en-US" dirty="0" err="1"/>
              <a:t>Dobric</a:t>
            </a:r>
            <a:r>
              <a:rPr lang="en-US" dirty="0"/>
              <a:t>, p.8​</a:t>
            </a:r>
          </a:p>
        </p:txBody>
      </p:sp>
      <p:sp>
        <p:nvSpPr>
          <p:cNvPr id="6" name="Bildplatzhalter 5"/>
          <p:cNvSpPr>
            <a:spLocks noGrp="1"/>
          </p:cNvSpPr>
          <p:nvPr>
            <p:ph type="pic" sz="quarter" idx="13"/>
          </p:nvPr>
        </p:nvSpPr>
        <p:spPr/>
      </p:sp>
      <p:sp>
        <p:nvSpPr>
          <p:cNvPr id="30" name="TextBox 29"/>
          <p:cNvSpPr txBox="1"/>
          <p:nvPr/>
        </p:nvSpPr>
        <p:spPr>
          <a:xfrm>
            <a:off x="8049454" y="5889600"/>
            <a:ext cx="1001395" cy="338554"/>
          </a:xfrm>
          <a:prstGeom prst="rect">
            <a:avLst/>
          </a:prstGeom>
          <a:noFill/>
          <a:effectLst/>
        </p:spPr>
        <p:txBody>
          <a:bodyPr wrap="square" rtlCol="0">
            <a:spAutoFit/>
          </a:bodyPr>
          <a:lstStyle/>
          <a:p>
            <a:pPr algn="ctr"/>
            <a:r>
              <a:rPr lang="en-US" sz="1600" dirty="0"/>
              <a:t>today</a:t>
            </a:r>
            <a:endParaRPr lang="de-DE" sz="1600" dirty="0"/>
          </a:p>
        </p:txBody>
      </p:sp>
      <p:sp>
        <p:nvSpPr>
          <p:cNvPr id="18" name="Rechteck 17"/>
          <p:cNvSpPr/>
          <p:nvPr/>
        </p:nvSpPr>
        <p:spPr>
          <a:xfrm>
            <a:off x="3330152" y="5481373"/>
            <a:ext cx="5220000" cy="108000"/>
          </a:xfrm>
          <a:prstGeom prst="rect">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prstTxWarp prst="textNoShape">
              <a:avLst/>
            </a:prstTxWarp>
            <a:noAutofit/>
          </a:bodyPr>
          <a:lstStyle/>
          <a:p>
            <a:pPr algn="ctr"/>
            <a:endParaRPr lang="de-DE" sz="1600" dirty="0">
              <a:solidFill>
                <a:schemeClr val="bg1"/>
              </a:solidFill>
            </a:endParaRPr>
          </a:p>
        </p:txBody>
      </p:sp>
      <p:sp>
        <p:nvSpPr>
          <p:cNvPr id="19" name="Rechteck 18"/>
          <p:cNvSpPr/>
          <p:nvPr/>
        </p:nvSpPr>
        <p:spPr>
          <a:xfrm>
            <a:off x="375393" y="5607758"/>
            <a:ext cx="1181372" cy="10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bg1"/>
              </a:solidFill>
            </a:endParaRPr>
          </a:p>
        </p:txBody>
      </p:sp>
      <p:cxnSp>
        <p:nvCxnSpPr>
          <p:cNvPr id="20" name="Gerade Verbindung mit Pfeil 19"/>
          <p:cNvCxnSpPr/>
          <p:nvPr/>
        </p:nvCxnSpPr>
        <p:spPr>
          <a:xfrm>
            <a:off x="368019" y="5588240"/>
            <a:ext cx="11455963" cy="0"/>
          </a:xfrm>
          <a:prstGeom prst="straightConnector1">
            <a:avLst/>
          </a:prstGeom>
          <a:ln w="38100">
            <a:solidFill>
              <a:schemeClr val="bg1">
                <a:lumMod val="65000"/>
              </a:schemeClr>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3" name="Gruppieren 2"/>
          <p:cNvGrpSpPr/>
          <p:nvPr/>
        </p:nvGrpSpPr>
        <p:grpSpPr>
          <a:xfrm>
            <a:off x="965671" y="5336240"/>
            <a:ext cx="7584481" cy="504000"/>
            <a:chOff x="965671" y="5345765"/>
            <a:chExt cx="7584481" cy="504000"/>
          </a:xfrm>
        </p:grpSpPr>
        <p:cxnSp>
          <p:nvCxnSpPr>
            <p:cNvPr id="21" name="Gerader Verbinder 20"/>
            <p:cNvCxnSpPr/>
            <p:nvPr/>
          </p:nvCxnSpPr>
          <p:spPr>
            <a:xfrm>
              <a:off x="965671"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1556765"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a:off x="2147859"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a:off x="2738953"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3330047"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Gerader Verbinder 35"/>
            <p:cNvCxnSpPr/>
            <p:nvPr/>
          </p:nvCxnSpPr>
          <p:spPr>
            <a:xfrm>
              <a:off x="3921141"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Gerader Verbinder 36"/>
            <p:cNvCxnSpPr/>
            <p:nvPr/>
          </p:nvCxnSpPr>
          <p:spPr>
            <a:xfrm>
              <a:off x="5103329"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Gerader Verbinder 37"/>
            <p:cNvCxnSpPr/>
            <p:nvPr/>
          </p:nvCxnSpPr>
          <p:spPr>
            <a:xfrm>
              <a:off x="4512235"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Gerader Verbinder 38"/>
            <p:cNvCxnSpPr/>
            <p:nvPr/>
          </p:nvCxnSpPr>
          <p:spPr>
            <a:xfrm>
              <a:off x="5694423"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6285517"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a:off x="6876611"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7467705"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8550152" y="5345765"/>
              <a:ext cx="0" cy="504000"/>
            </a:xfrm>
            <a:prstGeom prst="line">
              <a:avLst/>
            </a:prstGeom>
            <a:ln w="190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49" name="TextBox 24"/>
          <p:cNvSpPr txBox="1"/>
          <p:nvPr/>
        </p:nvSpPr>
        <p:spPr>
          <a:xfrm>
            <a:off x="1196776" y="5889600"/>
            <a:ext cx="719978" cy="338554"/>
          </a:xfrm>
          <a:prstGeom prst="rect">
            <a:avLst/>
          </a:prstGeom>
          <a:noFill/>
          <a:effectLst/>
        </p:spPr>
        <p:txBody>
          <a:bodyPr wrap="square" rtlCol="0">
            <a:spAutoFit/>
          </a:bodyPr>
          <a:lstStyle/>
          <a:p>
            <a:pPr algn="ctr"/>
            <a:r>
              <a:rPr lang="en-US" sz="1600" dirty="0"/>
              <a:t>2005</a:t>
            </a:r>
            <a:endParaRPr lang="de-DE" sz="1600" dirty="0"/>
          </a:p>
        </p:txBody>
      </p:sp>
      <p:sp>
        <p:nvSpPr>
          <p:cNvPr id="50" name="TextBox 24"/>
          <p:cNvSpPr txBox="1"/>
          <p:nvPr/>
        </p:nvSpPr>
        <p:spPr>
          <a:xfrm>
            <a:off x="4126989" y="5889600"/>
            <a:ext cx="719978" cy="338554"/>
          </a:xfrm>
          <a:prstGeom prst="rect">
            <a:avLst/>
          </a:prstGeom>
          <a:noFill/>
          <a:effectLst/>
        </p:spPr>
        <p:txBody>
          <a:bodyPr wrap="square" rtlCol="0">
            <a:spAutoFit/>
          </a:bodyPr>
          <a:lstStyle/>
          <a:p>
            <a:pPr algn="ctr"/>
            <a:r>
              <a:rPr lang="de-DE" sz="1600" dirty="0"/>
              <a:t>2010</a:t>
            </a:r>
          </a:p>
        </p:txBody>
      </p:sp>
      <p:sp>
        <p:nvSpPr>
          <p:cNvPr id="52" name="TextBox 24"/>
          <p:cNvSpPr txBox="1"/>
          <p:nvPr/>
        </p:nvSpPr>
        <p:spPr>
          <a:xfrm>
            <a:off x="7083334" y="5889600"/>
            <a:ext cx="719978" cy="338554"/>
          </a:xfrm>
          <a:prstGeom prst="rect">
            <a:avLst/>
          </a:prstGeom>
          <a:noFill/>
          <a:effectLst/>
        </p:spPr>
        <p:txBody>
          <a:bodyPr wrap="square" rtlCol="0">
            <a:spAutoFit/>
          </a:bodyPr>
          <a:lstStyle/>
          <a:p>
            <a:pPr algn="ctr"/>
            <a:r>
              <a:rPr lang="en-US" sz="1600" dirty="0"/>
              <a:t>2015</a:t>
            </a:r>
            <a:endParaRPr lang="de-DE" sz="1600" dirty="0"/>
          </a:p>
        </p:txBody>
      </p:sp>
      <p:grpSp>
        <p:nvGrpSpPr>
          <p:cNvPr id="5" name="Gruppieren 4"/>
          <p:cNvGrpSpPr/>
          <p:nvPr/>
        </p:nvGrpSpPr>
        <p:grpSpPr>
          <a:xfrm>
            <a:off x="2277499" y="1487394"/>
            <a:ext cx="7637003" cy="3765907"/>
            <a:chOff x="2282014" y="1487394"/>
            <a:chExt cx="7637003" cy="3765907"/>
          </a:xfrm>
        </p:grpSpPr>
        <p:sp>
          <p:nvSpPr>
            <p:cNvPr id="54" name="Pfeil nach unten 53"/>
            <p:cNvSpPr/>
            <p:nvPr/>
          </p:nvSpPr>
          <p:spPr>
            <a:xfrm rot="10800000">
              <a:off x="5588687" y="4482429"/>
              <a:ext cx="1023660" cy="770872"/>
            </a:xfrm>
            <a:prstGeom prst="downArrow">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b" anchorCtr="0" forceAA="0" compatLnSpc="1">
              <a:prstTxWarp prst="textNoShape">
                <a:avLst/>
              </a:prstTxWarp>
              <a:noAutofit/>
            </a:bodyPr>
            <a:lstStyle/>
            <a:p>
              <a:pPr algn="ctr"/>
              <a:endParaRPr lang="de-DE" sz="1600" dirty="0">
                <a:solidFill>
                  <a:schemeClr val="bg1"/>
                </a:solidFill>
              </a:endParaRPr>
            </a:p>
          </p:txBody>
        </p:sp>
        <p:sp>
          <p:nvSpPr>
            <p:cNvPr id="51" name="Rectangle 3"/>
            <p:cNvSpPr/>
            <p:nvPr/>
          </p:nvSpPr>
          <p:spPr>
            <a:xfrm>
              <a:off x="2282015" y="1487394"/>
              <a:ext cx="7637002" cy="560089"/>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2200" dirty="0">
                  <a:solidFill>
                    <a:schemeClr val="bg1"/>
                  </a:solidFill>
                  <a:ea typeface="Segoe UI" pitchFamily="34" charset="0"/>
                  <a:cs typeface="Segoe UI" pitchFamily="34" charset="0"/>
                </a:rPr>
                <a:t>Program</a:t>
              </a:r>
              <a:endParaRPr lang="en-US" sz="2200" dirty="0">
                <a:solidFill>
                  <a:schemeClr val="bg1"/>
                </a:solidFill>
              </a:endParaRPr>
            </a:p>
          </p:txBody>
        </p:sp>
        <p:pic>
          <p:nvPicPr>
            <p:cNvPr id="59" name="Grafik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0585" y="1563512"/>
              <a:ext cx="421200" cy="407852"/>
            </a:xfrm>
            <a:prstGeom prst="rect">
              <a:avLst/>
            </a:prstGeom>
          </p:spPr>
        </p:pic>
        <p:sp>
          <p:nvSpPr>
            <p:cNvPr id="61" name="Rectangle 18"/>
            <p:cNvSpPr/>
            <p:nvPr/>
          </p:nvSpPr>
          <p:spPr>
            <a:xfrm>
              <a:off x="2282014" y="2599863"/>
              <a:ext cx="3600000" cy="1620000"/>
            </a:xfrm>
            <a:prstGeom prst="rect">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108000" numCol="1" spcCol="0" rtlCol="0" fromWordArt="0" anchor="b" anchorCtr="0" forceAA="0" compatLnSpc="1">
              <a:prstTxWarp prst="textNoShape">
                <a:avLst/>
              </a:prstTxWarp>
              <a:noAutofit/>
            </a:bodyPr>
            <a:lstStyle/>
            <a:p>
              <a:pPr algn="ctr"/>
              <a:endParaRPr lang="en-US" dirty="0">
                <a:solidFill>
                  <a:schemeClr val="bg1"/>
                </a:solidFill>
              </a:endParaRPr>
            </a:p>
            <a:p>
              <a:pPr algn="ctr"/>
              <a:r>
                <a:rPr lang="en-US" dirty="0">
                  <a:solidFill>
                    <a:schemeClr val="bg1"/>
                  </a:solidFill>
                </a:rPr>
                <a:t>Processor – core I</a:t>
              </a:r>
              <a:endParaRPr lang="de-DE" dirty="0">
                <a:solidFill>
                  <a:schemeClr val="bg1"/>
                </a:solidFill>
              </a:endParaRPr>
            </a:p>
          </p:txBody>
        </p:sp>
        <p:sp>
          <p:nvSpPr>
            <p:cNvPr id="70" name="Down Arrow 21"/>
            <p:cNvSpPr/>
            <p:nvPr/>
          </p:nvSpPr>
          <p:spPr>
            <a:xfrm>
              <a:off x="3191223" y="2184354"/>
              <a:ext cx="143996" cy="287991"/>
            </a:xfrm>
            <a:prstGeom prst="downArrow">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71" name="Down Arrow 23"/>
            <p:cNvSpPr/>
            <p:nvPr/>
          </p:nvSpPr>
          <p:spPr>
            <a:xfrm>
              <a:off x="4828809" y="2184354"/>
              <a:ext cx="143996" cy="287991"/>
            </a:xfrm>
            <a:prstGeom prst="downArrow">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68" name="Rectangle 19"/>
            <p:cNvSpPr/>
            <p:nvPr/>
          </p:nvSpPr>
          <p:spPr>
            <a:xfrm>
              <a:off x="2615241" y="277835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pic>
          <p:nvPicPr>
            <p:cNvPr id="69" name="Grafik 68" descr="Bildschirmausschnitt"/>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52244" y="2910187"/>
              <a:ext cx="421955" cy="419585"/>
            </a:xfrm>
            <a:prstGeom prst="rect">
              <a:avLst/>
            </a:prstGeom>
            <a:effectLst/>
          </p:spPr>
        </p:pic>
        <p:sp>
          <p:nvSpPr>
            <p:cNvPr id="66" name="Rectangle 20"/>
            <p:cNvSpPr/>
            <p:nvPr/>
          </p:nvSpPr>
          <p:spPr>
            <a:xfrm>
              <a:off x="4252827" y="277835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pic>
          <p:nvPicPr>
            <p:cNvPr id="67" name="Grafik 66" descr="Bildschirmausschnitt"/>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89830" y="2910187"/>
              <a:ext cx="421955" cy="419585"/>
            </a:xfrm>
            <a:prstGeom prst="rect">
              <a:avLst/>
            </a:prstGeom>
            <a:effectLst/>
          </p:spPr>
        </p:pic>
        <p:sp>
          <p:nvSpPr>
            <p:cNvPr id="73" name="Rectangle 18"/>
            <p:cNvSpPr/>
            <p:nvPr/>
          </p:nvSpPr>
          <p:spPr>
            <a:xfrm>
              <a:off x="6319017" y="2599863"/>
              <a:ext cx="3600000" cy="1620000"/>
            </a:xfrm>
            <a:prstGeom prst="rect">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108000" numCol="1" spcCol="0" rtlCol="0" fromWordArt="0" anchor="b" anchorCtr="0" forceAA="0" compatLnSpc="1">
              <a:prstTxWarp prst="textNoShape">
                <a:avLst/>
              </a:prstTxWarp>
              <a:noAutofit/>
            </a:bodyPr>
            <a:lstStyle/>
            <a:p>
              <a:pPr algn="ctr"/>
              <a:endParaRPr lang="en-US" dirty="0">
                <a:solidFill>
                  <a:schemeClr val="bg1"/>
                </a:solidFill>
              </a:endParaRPr>
            </a:p>
            <a:p>
              <a:pPr algn="ctr"/>
              <a:r>
                <a:rPr lang="en-US" dirty="0">
                  <a:solidFill>
                    <a:schemeClr val="bg1"/>
                  </a:solidFill>
                </a:rPr>
                <a:t>Processor – core II</a:t>
              </a:r>
              <a:endParaRPr lang="de-DE" dirty="0">
                <a:solidFill>
                  <a:schemeClr val="bg1"/>
                </a:solidFill>
              </a:endParaRPr>
            </a:p>
          </p:txBody>
        </p:sp>
        <p:grpSp>
          <p:nvGrpSpPr>
            <p:cNvPr id="74" name="Gruppieren 73"/>
            <p:cNvGrpSpPr/>
            <p:nvPr/>
          </p:nvGrpSpPr>
          <p:grpSpPr>
            <a:xfrm>
              <a:off x="7228226" y="2184354"/>
              <a:ext cx="1781582" cy="287991"/>
              <a:chOff x="7987374" y="2012674"/>
              <a:chExt cx="1781582" cy="287991"/>
            </a:xfrm>
            <a:solidFill>
              <a:schemeClr val="accent5"/>
            </a:solidFill>
            <a:effectLst/>
          </p:grpSpPr>
          <p:sp>
            <p:nvSpPr>
              <p:cNvPr id="82" name="Down Arrow 21"/>
              <p:cNvSpPr/>
              <p:nvPr/>
            </p:nvSpPr>
            <p:spPr>
              <a:xfrm>
                <a:off x="7987374" y="2012674"/>
                <a:ext cx="143996" cy="287991"/>
              </a:xfrm>
              <a:prstGeom prst="downArrow">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83" name="Down Arrow 23"/>
              <p:cNvSpPr/>
              <p:nvPr/>
            </p:nvSpPr>
            <p:spPr>
              <a:xfrm>
                <a:off x="9624960" y="2012674"/>
                <a:ext cx="143996" cy="287991"/>
              </a:xfrm>
              <a:prstGeom prst="downArrow">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grpSp>
        <p:sp>
          <p:nvSpPr>
            <p:cNvPr id="80" name="Rectangle 19"/>
            <p:cNvSpPr/>
            <p:nvPr/>
          </p:nvSpPr>
          <p:spPr>
            <a:xfrm>
              <a:off x="6652244" y="277835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pic>
          <p:nvPicPr>
            <p:cNvPr id="81" name="Grafik 80" descr="Bildschirmausschnitt"/>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89247" y="2910187"/>
              <a:ext cx="421955" cy="419585"/>
            </a:xfrm>
            <a:prstGeom prst="rect">
              <a:avLst/>
            </a:prstGeom>
            <a:effectLst/>
          </p:spPr>
        </p:pic>
        <p:sp>
          <p:nvSpPr>
            <p:cNvPr id="78" name="Rectangle 20"/>
            <p:cNvSpPr/>
            <p:nvPr/>
          </p:nvSpPr>
          <p:spPr>
            <a:xfrm>
              <a:off x="8289830" y="2778358"/>
              <a:ext cx="1295960" cy="917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pic>
          <p:nvPicPr>
            <p:cNvPr id="79" name="Grafik 78" descr="Bildschirmausschnitt"/>
            <p:cNvPicPr>
              <a:picLocks noChangeAspect="1"/>
            </p:cNvPicPr>
            <p:nvPr/>
          </p:nvPicPr>
          <p:blipFill>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726833" y="2910187"/>
              <a:ext cx="421955" cy="419585"/>
            </a:xfrm>
            <a:prstGeom prst="rect">
              <a:avLst/>
            </a:prstGeom>
            <a:effectLst/>
          </p:spPr>
        </p:pic>
        <p:pic>
          <p:nvPicPr>
            <p:cNvPr id="45" name="Grafik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9624" y="1563512"/>
              <a:ext cx="421200" cy="407852"/>
            </a:xfrm>
            <a:prstGeom prst="rect">
              <a:avLst/>
            </a:prstGeom>
          </p:spPr>
        </p:pic>
      </p:grpSp>
    </p:spTree>
    <p:extLst>
      <p:ext uri="{BB962C8B-B14F-4D97-AF65-F5344CB8AC3E}">
        <p14:creationId xmlns:p14="http://schemas.microsoft.com/office/powerpoint/2010/main" val="606120510"/>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4963" y="279287"/>
            <a:ext cx="10116000" cy="492443"/>
          </a:xfrm>
        </p:spPr>
        <p:txBody>
          <a:bodyPr>
            <a:spAutoFit/>
          </a:bodyPr>
          <a:lstStyle/>
          <a:p>
            <a:r>
              <a:rPr lang="en-US" dirty="0"/>
              <a:t>Multi-threaded + Multi-core + Multi-machine = PaaS</a:t>
            </a:r>
            <a:endParaRPr lang="de-DE" dirty="0"/>
          </a:p>
        </p:txBody>
      </p:sp>
      <p:sp>
        <p:nvSpPr>
          <p:cNvPr id="4" name="Textplatzhalter 3"/>
          <p:cNvSpPr>
            <a:spLocks noGrp="1"/>
          </p:cNvSpPr>
          <p:nvPr>
            <p:ph type="body" sz="quarter" idx="12"/>
          </p:nvPr>
        </p:nvSpPr>
        <p:spPr/>
        <p:txBody>
          <a:bodyPr/>
          <a:lstStyle/>
          <a:p>
            <a:r>
              <a:rPr lang="en-US" dirty="0"/>
              <a:t>Source: “Cloud Computing,” Frankfurt University of Applied Sciences, </a:t>
            </a:r>
            <a:r>
              <a:rPr lang="en-US" dirty="0" err="1"/>
              <a:t>Damir</a:t>
            </a:r>
            <a:r>
              <a:rPr lang="en-US" dirty="0"/>
              <a:t> </a:t>
            </a:r>
            <a:r>
              <a:rPr lang="en-US" dirty="0" err="1"/>
              <a:t>Dobric</a:t>
            </a:r>
            <a:r>
              <a:rPr lang="en-US" dirty="0"/>
              <a:t>, p.10​</a:t>
            </a:r>
          </a:p>
        </p:txBody>
      </p:sp>
      <p:sp>
        <p:nvSpPr>
          <p:cNvPr id="3" name="Bildplatzhalter 2"/>
          <p:cNvSpPr>
            <a:spLocks noGrp="1"/>
          </p:cNvSpPr>
          <p:nvPr>
            <p:ph type="pic" sz="quarter" idx="13"/>
          </p:nvPr>
        </p:nvSpPr>
        <p:spPr/>
      </p:sp>
      <p:sp>
        <p:nvSpPr>
          <p:cNvPr id="62" name="Textfeld 61"/>
          <p:cNvSpPr txBox="1"/>
          <p:nvPr/>
        </p:nvSpPr>
        <p:spPr>
          <a:xfrm>
            <a:off x="4039345" y="5952931"/>
            <a:ext cx="4113311" cy="430887"/>
          </a:xfrm>
          <a:prstGeom prst="rect">
            <a:avLst/>
          </a:prstGeom>
          <a:noFill/>
        </p:spPr>
        <p:txBody>
          <a:bodyPr wrap="square" rtlCol="0">
            <a:spAutoFit/>
          </a:bodyPr>
          <a:lstStyle/>
          <a:p>
            <a:pPr algn="ctr"/>
            <a:r>
              <a:rPr lang="en-US" sz="2200" dirty="0"/>
              <a:t>Cloud Computing Platforms</a:t>
            </a:r>
            <a:endParaRPr lang="de-DE" sz="2200" dirty="0"/>
          </a:p>
        </p:txBody>
      </p:sp>
      <p:sp>
        <p:nvSpPr>
          <p:cNvPr id="9" name="Rectangle 15"/>
          <p:cNvSpPr/>
          <p:nvPr/>
        </p:nvSpPr>
        <p:spPr>
          <a:xfrm>
            <a:off x="334963" y="1469560"/>
            <a:ext cx="11522076" cy="88923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ea typeface="Segoe UI" pitchFamily="34" charset="0"/>
                <a:cs typeface="Segoe UI" pitchFamily="34" charset="0"/>
              </a:rPr>
              <a:t>A program running on a cloud platform</a:t>
            </a:r>
            <a:endParaRPr lang="de-DE" sz="2200" dirty="0">
              <a:solidFill>
                <a:schemeClr val="bg1"/>
              </a:solidFill>
              <a:ea typeface="Segoe UI" pitchFamily="34" charset="0"/>
              <a:cs typeface="Segoe UI" pitchFamily="34" charset="0"/>
            </a:endParaRPr>
          </a:p>
        </p:txBody>
      </p:sp>
      <p:sp>
        <p:nvSpPr>
          <p:cNvPr id="7" name="Rectangle 25"/>
          <p:cNvSpPr/>
          <p:nvPr/>
        </p:nvSpPr>
        <p:spPr>
          <a:xfrm>
            <a:off x="4316688" y="2676231"/>
            <a:ext cx="3564000" cy="318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r"/>
            <a:endParaRPr lang="en-US" dirty="0">
              <a:solidFill>
                <a:schemeClr val="bg1"/>
              </a:solidFill>
              <a:ea typeface="Segoe UI" pitchFamily="34" charset="0"/>
              <a:cs typeface="Segoe UI" pitchFamily="34" charset="0"/>
            </a:endParaRPr>
          </a:p>
          <a:p>
            <a:pPr algn="r"/>
            <a:endParaRPr lang="en-US" dirty="0">
              <a:solidFill>
                <a:schemeClr val="bg1"/>
              </a:solidFill>
              <a:ea typeface="Segoe UI" pitchFamily="34" charset="0"/>
              <a:cs typeface="Segoe UI" pitchFamily="34" charset="0"/>
            </a:endParaRPr>
          </a:p>
          <a:p>
            <a:pPr algn="r"/>
            <a:endParaRPr lang="en-US" dirty="0">
              <a:solidFill>
                <a:schemeClr val="bg1"/>
              </a:solidFill>
              <a:ea typeface="Segoe UI" pitchFamily="34" charset="0"/>
              <a:cs typeface="Segoe UI" pitchFamily="34" charset="0"/>
            </a:endParaRPr>
          </a:p>
          <a:p>
            <a:pPr algn="r"/>
            <a:endParaRPr lang="en-US" dirty="0">
              <a:solidFill>
                <a:schemeClr val="bg1"/>
              </a:solidFill>
              <a:ea typeface="Segoe UI" pitchFamily="34" charset="0"/>
              <a:cs typeface="Segoe UI" pitchFamily="34" charset="0"/>
            </a:endParaRPr>
          </a:p>
          <a:p>
            <a:pPr algn="ctr"/>
            <a:r>
              <a:rPr lang="en-US" dirty="0">
                <a:solidFill>
                  <a:schemeClr val="bg1"/>
                </a:solidFill>
                <a:ea typeface="Segoe UI" pitchFamily="34" charset="0"/>
                <a:cs typeface="Segoe UI" pitchFamily="34" charset="0"/>
              </a:rPr>
              <a:t>                   Machine II</a:t>
            </a:r>
            <a:endParaRPr lang="de-DE"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p:txBody>
      </p:sp>
      <p:grpSp>
        <p:nvGrpSpPr>
          <p:cNvPr id="14" name="Group 2"/>
          <p:cNvGrpSpPr/>
          <p:nvPr/>
        </p:nvGrpSpPr>
        <p:grpSpPr>
          <a:xfrm>
            <a:off x="4375944" y="2850881"/>
            <a:ext cx="3445488" cy="1849065"/>
            <a:chOff x="988068" y="3819211"/>
            <a:chExt cx="5758159" cy="2588128"/>
          </a:xfrm>
        </p:grpSpPr>
        <p:sp>
          <p:nvSpPr>
            <p:cNvPr id="44" name="Rectangle 16"/>
            <p:cNvSpPr/>
            <p:nvPr/>
          </p:nvSpPr>
          <p:spPr>
            <a:xfrm>
              <a:off x="988068" y="3819211"/>
              <a:ext cx="2851764" cy="1274844"/>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a:t>
              </a:r>
              <a:endParaRPr lang="de-DE" sz="1400" dirty="0">
                <a:solidFill>
                  <a:schemeClr val="bg1"/>
                </a:solidFill>
                <a:ea typeface="Segoe UI" pitchFamily="34" charset="0"/>
                <a:cs typeface="Segoe UI" pitchFamily="34" charset="0"/>
              </a:endParaRPr>
            </a:p>
          </p:txBody>
        </p:sp>
        <p:sp>
          <p:nvSpPr>
            <p:cNvPr id="45" name="Rectangle 22"/>
            <p:cNvSpPr/>
            <p:nvPr/>
          </p:nvSpPr>
          <p:spPr>
            <a:xfrm>
              <a:off x="1094647" y="3924064"/>
              <a:ext cx="1287506" cy="61519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46" name="Rectangle 26"/>
            <p:cNvSpPr/>
            <p:nvPr/>
          </p:nvSpPr>
          <p:spPr>
            <a:xfrm>
              <a:off x="2461057" y="3923399"/>
              <a:ext cx="1287506" cy="619785"/>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47" name="Rectangle 24"/>
            <p:cNvSpPr/>
            <p:nvPr/>
          </p:nvSpPr>
          <p:spPr>
            <a:xfrm>
              <a:off x="3894463" y="3819211"/>
              <a:ext cx="2851764" cy="1274844"/>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II</a:t>
              </a:r>
              <a:endParaRPr lang="de-DE" sz="1400" dirty="0">
                <a:solidFill>
                  <a:schemeClr val="bg1"/>
                </a:solidFill>
                <a:ea typeface="Segoe UI" pitchFamily="34" charset="0"/>
                <a:cs typeface="Segoe UI" pitchFamily="34" charset="0"/>
              </a:endParaRPr>
            </a:p>
          </p:txBody>
        </p:sp>
        <p:sp>
          <p:nvSpPr>
            <p:cNvPr id="48" name="Rectangle 30"/>
            <p:cNvSpPr/>
            <p:nvPr/>
          </p:nvSpPr>
          <p:spPr>
            <a:xfrm>
              <a:off x="3991225" y="3923399"/>
              <a:ext cx="1287506" cy="619785"/>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49" name="Rectangle 31"/>
            <p:cNvSpPr/>
            <p:nvPr/>
          </p:nvSpPr>
          <p:spPr>
            <a:xfrm>
              <a:off x="5348049" y="3923399"/>
              <a:ext cx="1287506" cy="619785"/>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50" name="Rectangle 14"/>
            <p:cNvSpPr/>
            <p:nvPr/>
          </p:nvSpPr>
          <p:spPr>
            <a:xfrm>
              <a:off x="991484" y="5132495"/>
              <a:ext cx="2851764" cy="1274844"/>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III</a:t>
              </a:r>
              <a:endParaRPr lang="de-DE" sz="1400" dirty="0">
                <a:solidFill>
                  <a:schemeClr val="bg1"/>
                </a:solidFill>
                <a:ea typeface="Segoe UI" pitchFamily="34" charset="0"/>
                <a:cs typeface="Segoe UI" pitchFamily="34" charset="0"/>
              </a:endParaRPr>
            </a:p>
          </p:txBody>
        </p:sp>
        <p:sp>
          <p:nvSpPr>
            <p:cNvPr id="51" name="Rectangle 17"/>
            <p:cNvSpPr/>
            <p:nvPr/>
          </p:nvSpPr>
          <p:spPr>
            <a:xfrm>
              <a:off x="1094647" y="5232069"/>
              <a:ext cx="1287506" cy="619784"/>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52" name="Rectangle 18"/>
            <p:cNvSpPr/>
            <p:nvPr/>
          </p:nvSpPr>
          <p:spPr>
            <a:xfrm>
              <a:off x="2461057" y="5236800"/>
              <a:ext cx="1287506" cy="61505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53" name="Rectangle 19"/>
            <p:cNvSpPr/>
            <p:nvPr/>
          </p:nvSpPr>
          <p:spPr>
            <a:xfrm>
              <a:off x="3888881" y="5132495"/>
              <a:ext cx="2851764" cy="1274844"/>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IV</a:t>
              </a:r>
              <a:endParaRPr lang="de-DE" sz="1400" dirty="0">
                <a:solidFill>
                  <a:schemeClr val="bg1"/>
                </a:solidFill>
                <a:ea typeface="Segoe UI" pitchFamily="34" charset="0"/>
                <a:cs typeface="Segoe UI" pitchFamily="34" charset="0"/>
              </a:endParaRPr>
            </a:p>
          </p:txBody>
        </p:sp>
        <p:sp>
          <p:nvSpPr>
            <p:cNvPr id="54" name="Rectangle 20"/>
            <p:cNvSpPr/>
            <p:nvPr/>
          </p:nvSpPr>
          <p:spPr>
            <a:xfrm>
              <a:off x="3998695" y="5232068"/>
              <a:ext cx="1287506" cy="619785"/>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55" name="Rectangle 21"/>
            <p:cNvSpPr/>
            <p:nvPr/>
          </p:nvSpPr>
          <p:spPr>
            <a:xfrm>
              <a:off x="5360386" y="5234222"/>
              <a:ext cx="1287506" cy="619785"/>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grpSp>
      <p:sp>
        <p:nvSpPr>
          <p:cNvPr id="8" name="Rectangle 23"/>
          <p:cNvSpPr/>
          <p:nvPr/>
        </p:nvSpPr>
        <p:spPr>
          <a:xfrm>
            <a:off x="350049" y="2676227"/>
            <a:ext cx="3564000" cy="318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r>
              <a:rPr lang="en-US" dirty="0">
                <a:solidFill>
                  <a:schemeClr val="bg1"/>
                </a:solidFill>
                <a:ea typeface="Segoe UI" pitchFamily="34" charset="0"/>
                <a:cs typeface="Segoe UI" pitchFamily="34" charset="0"/>
              </a:rPr>
              <a:t>               Machine I</a:t>
            </a:r>
            <a:endParaRPr lang="de-DE"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p:txBody>
      </p:sp>
      <p:grpSp>
        <p:nvGrpSpPr>
          <p:cNvPr id="15" name="Group 47"/>
          <p:cNvGrpSpPr/>
          <p:nvPr/>
        </p:nvGrpSpPr>
        <p:grpSpPr>
          <a:xfrm>
            <a:off x="411505" y="2850882"/>
            <a:ext cx="3441089" cy="1854493"/>
            <a:chOff x="971598" y="3213810"/>
            <a:chExt cx="6103995" cy="3220247"/>
          </a:xfrm>
        </p:grpSpPr>
        <p:sp>
          <p:nvSpPr>
            <p:cNvPr id="32" name="Rectangle 48"/>
            <p:cNvSpPr/>
            <p:nvPr/>
          </p:nvSpPr>
          <p:spPr>
            <a:xfrm>
              <a:off x="971598" y="3213810"/>
              <a:ext cx="3026907" cy="1581565"/>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a:t>
              </a:r>
              <a:endParaRPr lang="de-DE" sz="1400" dirty="0">
                <a:solidFill>
                  <a:schemeClr val="bg1"/>
                </a:solidFill>
                <a:ea typeface="Segoe UI" pitchFamily="34" charset="0"/>
                <a:cs typeface="Segoe UI" pitchFamily="34" charset="0"/>
              </a:endParaRPr>
            </a:p>
          </p:txBody>
        </p:sp>
        <p:sp>
          <p:nvSpPr>
            <p:cNvPr id="33" name="Rectangle 49"/>
            <p:cNvSpPr/>
            <p:nvPr/>
          </p:nvSpPr>
          <p:spPr>
            <a:xfrm>
              <a:off x="1072653" y="3318973"/>
              <a:ext cx="1368150" cy="765698"/>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34" name="Rectangle 50"/>
            <p:cNvSpPr/>
            <p:nvPr/>
          </p:nvSpPr>
          <p:spPr>
            <a:xfrm>
              <a:off x="2522954" y="3320073"/>
              <a:ext cx="1366578" cy="764597"/>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35" name="Rectangle 51"/>
            <p:cNvSpPr/>
            <p:nvPr/>
          </p:nvSpPr>
          <p:spPr>
            <a:xfrm>
              <a:off x="4048686" y="3213811"/>
              <a:ext cx="3026907" cy="1581565"/>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rgbClr val="0070C0"/>
                </a:solidFill>
                <a:ea typeface="Segoe UI" pitchFamily="34" charset="0"/>
                <a:cs typeface="Segoe UI" pitchFamily="34" charset="0"/>
              </a:endParaRPr>
            </a:p>
            <a:p>
              <a:pPr algn="ctr"/>
              <a:endParaRPr lang="en-US" sz="1400" dirty="0">
                <a:solidFill>
                  <a:srgbClr val="0070C0"/>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a:t>
              </a:r>
              <a:r>
                <a:rPr lang="en-US" sz="1400" dirty="0">
                  <a:solidFill>
                    <a:schemeClr val="tx1"/>
                  </a:solidFill>
                  <a:ea typeface="Segoe UI" pitchFamily="34" charset="0"/>
                  <a:cs typeface="Segoe UI" pitchFamily="34" charset="0"/>
                </a:rPr>
                <a:t> </a:t>
              </a:r>
              <a:r>
                <a:rPr lang="en-US" sz="1400" dirty="0">
                  <a:solidFill>
                    <a:schemeClr val="bg1"/>
                  </a:solidFill>
                  <a:ea typeface="Segoe UI" pitchFamily="34" charset="0"/>
                  <a:cs typeface="Segoe UI" pitchFamily="34" charset="0"/>
                </a:rPr>
                <a:t>– core II</a:t>
              </a:r>
              <a:endParaRPr lang="de-DE" sz="1400" dirty="0">
                <a:solidFill>
                  <a:schemeClr val="bg1"/>
                </a:solidFill>
                <a:ea typeface="Segoe UI" pitchFamily="34" charset="0"/>
                <a:cs typeface="Segoe UI" pitchFamily="34" charset="0"/>
              </a:endParaRPr>
            </a:p>
          </p:txBody>
        </p:sp>
        <p:sp>
          <p:nvSpPr>
            <p:cNvPr id="36" name="Rectangle 52"/>
            <p:cNvSpPr/>
            <p:nvPr/>
          </p:nvSpPr>
          <p:spPr>
            <a:xfrm>
              <a:off x="4143035" y="3320073"/>
              <a:ext cx="1366578" cy="76890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37" name="Rectangle 53"/>
            <p:cNvSpPr/>
            <p:nvPr/>
          </p:nvSpPr>
          <p:spPr>
            <a:xfrm>
              <a:off x="5601031" y="3320073"/>
              <a:ext cx="1366578" cy="76890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38" name="Rectangle 54"/>
            <p:cNvSpPr/>
            <p:nvPr/>
          </p:nvSpPr>
          <p:spPr>
            <a:xfrm>
              <a:off x="971598" y="4852492"/>
              <a:ext cx="3026907" cy="1581565"/>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III</a:t>
              </a:r>
              <a:endParaRPr lang="de-DE" sz="1400" dirty="0">
                <a:solidFill>
                  <a:schemeClr val="bg1"/>
                </a:solidFill>
                <a:ea typeface="Segoe UI" pitchFamily="34" charset="0"/>
                <a:cs typeface="Segoe UI" pitchFamily="34" charset="0"/>
              </a:endParaRPr>
            </a:p>
          </p:txBody>
        </p:sp>
        <p:sp>
          <p:nvSpPr>
            <p:cNvPr id="39" name="Rectangle 55"/>
            <p:cNvSpPr/>
            <p:nvPr/>
          </p:nvSpPr>
          <p:spPr>
            <a:xfrm>
              <a:off x="1067399" y="4966601"/>
              <a:ext cx="1366578" cy="76890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40" name="Rectangle 56"/>
            <p:cNvSpPr/>
            <p:nvPr/>
          </p:nvSpPr>
          <p:spPr>
            <a:xfrm>
              <a:off x="2522954" y="4970088"/>
              <a:ext cx="1366578" cy="76890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41" name="Rectangle 57"/>
            <p:cNvSpPr/>
            <p:nvPr/>
          </p:nvSpPr>
          <p:spPr>
            <a:xfrm>
              <a:off x="4041566" y="4852492"/>
              <a:ext cx="3026907" cy="1581565"/>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IV</a:t>
              </a:r>
              <a:endParaRPr lang="de-DE" sz="1400" dirty="0">
                <a:solidFill>
                  <a:schemeClr val="bg1"/>
                </a:solidFill>
                <a:ea typeface="Segoe UI" pitchFamily="34" charset="0"/>
                <a:cs typeface="Segoe UI" pitchFamily="34" charset="0"/>
              </a:endParaRPr>
            </a:p>
          </p:txBody>
        </p:sp>
        <p:sp>
          <p:nvSpPr>
            <p:cNvPr id="42" name="Rectangle 58"/>
            <p:cNvSpPr/>
            <p:nvPr/>
          </p:nvSpPr>
          <p:spPr>
            <a:xfrm>
              <a:off x="4143035" y="4966601"/>
              <a:ext cx="1366578" cy="76890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43" name="Rectangle 59"/>
            <p:cNvSpPr/>
            <p:nvPr/>
          </p:nvSpPr>
          <p:spPr>
            <a:xfrm>
              <a:off x="5602903" y="4966601"/>
              <a:ext cx="1366578" cy="768903"/>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grpSp>
      <p:sp>
        <p:nvSpPr>
          <p:cNvPr id="10" name="Down Arrow 27"/>
          <p:cNvSpPr/>
          <p:nvPr/>
        </p:nvSpPr>
        <p:spPr>
          <a:xfrm>
            <a:off x="755327" y="2382463"/>
            <a:ext cx="146035" cy="29376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bg1"/>
              </a:solidFill>
              <a:ea typeface="Segoe UI" pitchFamily="34" charset="0"/>
              <a:cs typeface="Segoe UI" pitchFamily="34" charset="0"/>
            </a:endParaRPr>
          </a:p>
        </p:txBody>
      </p:sp>
      <p:sp>
        <p:nvSpPr>
          <p:cNvPr id="11" name="Down Arrow 28"/>
          <p:cNvSpPr/>
          <p:nvPr/>
        </p:nvSpPr>
        <p:spPr>
          <a:xfrm>
            <a:off x="2812756" y="2382463"/>
            <a:ext cx="146035" cy="29376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bg1"/>
              </a:solidFill>
              <a:ea typeface="Segoe UI" pitchFamily="34" charset="0"/>
              <a:cs typeface="Segoe UI" pitchFamily="34" charset="0"/>
            </a:endParaRPr>
          </a:p>
        </p:txBody>
      </p:sp>
      <p:sp>
        <p:nvSpPr>
          <p:cNvPr id="12" name="Down Arrow 32"/>
          <p:cNvSpPr/>
          <p:nvPr/>
        </p:nvSpPr>
        <p:spPr>
          <a:xfrm>
            <a:off x="4870185" y="2382463"/>
            <a:ext cx="146035" cy="29376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bg1"/>
              </a:solidFill>
              <a:ea typeface="Segoe UI" pitchFamily="34" charset="0"/>
              <a:cs typeface="Segoe UI" pitchFamily="34" charset="0"/>
            </a:endParaRPr>
          </a:p>
        </p:txBody>
      </p:sp>
      <p:sp>
        <p:nvSpPr>
          <p:cNvPr id="13" name="Down Arrow 33"/>
          <p:cNvSpPr/>
          <p:nvPr/>
        </p:nvSpPr>
        <p:spPr>
          <a:xfrm>
            <a:off x="6927614" y="2382463"/>
            <a:ext cx="146035" cy="29376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bg1"/>
              </a:solidFill>
              <a:ea typeface="Segoe UI" pitchFamily="34" charset="0"/>
              <a:cs typeface="Segoe UI" pitchFamily="34" charset="0"/>
            </a:endParaRPr>
          </a:p>
        </p:txBody>
      </p:sp>
      <p:sp>
        <p:nvSpPr>
          <p:cNvPr id="17" name="Down Arrow 32"/>
          <p:cNvSpPr/>
          <p:nvPr/>
        </p:nvSpPr>
        <p:spPr>
          <a:xfrm>
            <a:off x="8985043" y="2382463"/>
            <a:ext cx="146035" cy="29376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bg1"/>
              </a:solidFill>
              <a:ea typeface="Segoe UI" pitchFamily="34" charset="0"/>
              <a:cs typeface="Segoe UI" pitchFamily="34" charset="0"/>
            </a:endParaRPr>
          </a:p>
        </p:txBody>
      </p:sp>
      <p:sp>
        <p:nvSpPr>
          <p:cNvPr id="18" name="Down Arrow 33"/>
          <p:cNvSpPr/>
          <p:nvPr/>
        </p:nvSpPr>
        <p:spPr>
          <a:xfrm>
            <a:off x="11042470" y="2382463"/>
            <a:ext cx="146035" cy="293766"/>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solidFill>
                <a:schemeClr val="bg1"/>
              </a:solidFill>
              <a:ea typeface="Segoe UI" pitchFamily="34" charset="0"/>
              <a:cs typeface="Segoe UI" pitchFamily="34" charset="0"/>
            </a:endParaRPr>
          </a:p>
        </p:txBody>
      </p:sp>
      <p:sp>
        <p:nvSpPr>
          <p:cNvPr id="16" name="Rectangle 25"/>
          <p:cNvSpPr/>
          <p:nvPr/>
        </p:nvSpPr>
        <p:spPr>
          <a:xfrm>
            <a:off x="8283326" y="2676229"/>
            <a:ext cx="3564000" cy="318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a:p>
            <a:pPr algn="ctr"/>
            <a:r>
              <a:rPr lang="en-US" dirty="0">
                <a:solidFill>
                  <a:schemeClr val="bg1"/>
                </a:solidFill>
                <a:ea typeface="Segoe UI" pitchFamily="34" charset="0"/>
                <a:cs typeface="Segoe UI" pitchFamily="34" charset="0"/>
              </a:rPr>
              <a:t>                   Machine X</a:t>
            </a:r>
            <a:endParaRPr lang="de-DE" dirty="0">
              <a:solidFill>
                <a:schemeClr val="bg1"/>
              </a:solidFill>
              <a:ea typeface="Segoe UI" pitchFamily="34" charset="0"/>
              <a:cs typeface="Segoe UI" pitchFamily="34" charset="0"/>
            </a:endParaRPr>
          </a:p>
          <a:p>
            <a:pPr algn="ctr"/>
            <a:endParaRPr lang="en-US" dirty="0">
              <a:solidFill>
                <a:schemeClr val="bg1"/>
              </a:solidFill>
              <a:ea typeface="Segoe UI" pitchFamily="34" charset="0"/>
              <a:cs typeface="Segoe UI" pitchFamily="34" charset="0"/>
            </a:endParaRPr>
          </a:p>
        </p:txBody>
      </p:sp>
      <p:grpSp>
        <p:nvGrpSpPr>
          <p:cNvPr id="19" name="Group 2"/>
          <p:cNvGrpSpPr/>
          <p:nvPr/>
        </p:nvGrpSpPr>
        <p:grpSpPr>
          <a:xfrm>
            <a:off x="8340804" y="2848482"/>
            <a:ext cx="3449044" cy="1855167"/>
            <a:chOff x="1189802" y="2972148"/>
            <a:chExt cx="5764101" cy="2596671"/>
          </a:xfrm>
        </p:grpSpPr>
        <p:sp>
          <p:nvSpPr>
            <p:cNvPr id="20" name="Rectangle 16"/>
            <p:cNvSpPr/>
            <p:nvPr/>
          </p:nvSpPr>
          <p:spPr>
            <a:xfrm>
              <a:off x="1194076" y="2972148"/>
              <a:ext cx="2851765" cy="1274843"/>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a:t>
              </a:r>
              <a:endParaRPr lang="de-DE" sz="1400" dirty="0">
                <a:solidFill>
                  <a:schemeClr val="bg1"/>
                </a:solidFill>
                <a:ea typeface="Segoe UI" pitchFamily="34" charset="0"/>
                <a:cs typeface="Segoe UI" pitchFamily="34" charset="0"/>
              </a:endParaRPr>
            </a:p>
          </p:txBody>
        </p:sp>
        <p:sp>
          <p:nvSpPr>
            <p:cNvPr id="21" name="Rectangle 22"/>
            <p:cNvSpPr/>
            <p:nvPr/>
          </p:nvSpPr>
          <p:spPr>
            <a:xfrm>
              <a:off x="1294431" y="3080366"/>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22" name="Rectangle 26"/>
            <p:cNvSpPr/>
            <p:nvPr/>
          </p:nvSpPr>
          <p:spPr>
            <a:xfrm>
              <a:off x="2652214" y="3079699"/>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23" name="Rectangle 24"/>
            <p:cNvSpPr/>
            <p:nvPr/>
          </p:nvSpPr>
          <p:spPr>
            <a:xfrm>
              <a:off x="4102138" y="2972148"/>
              <a:ext cx="2851765" cy="1274844"/>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II</a:t>
              </a:r>
              <a:endParaRPr lang="de-DE" sz="1400" dirty="0">
                <a:solidFill>
                  <a:schemeClr val="bg1"/>
                </a:solidFill>
                <a:ea typeface="Segoe UI" pitchFamily="34" charset="0"/>
                <a:cs typeface="Segoe UI" pitchFamily="34" charset="0"/>
              </a:endParaRPr>
            </a:p>
          </p:txBody>
        </p:sp>
        <p:sp>
          <p:nvSpPr>
            <p:cNvPr id="24" name="Rectangle 30"/>
            <p:cNvSpPr/>
            <p:nvPr/>
          </p:nvSpPr>
          <p:spPr>
            <a:xfrm>
              <a:off x="4197373" y="3080027"/>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25" name="Rectangle 31"/>
            <p:cNvSpPr/>
            <p:nvPr/>
          </p:nvSpPr>
          <p:spPr>
            <a:xfrm>
              <a:off x="5569848" y="3075776"/>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26" name="Rectangle 14"/>
            <p:cNvSpPr/>
            <p:nvPr/>
          </p:nvSpPr>
          <p:spPr>
            <a:xfrm>
              <a:off x="1189802" y="4293976"/>
              <a:ext cx="2851765" cy="1274843"/>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III</a:t>
              </a:r>
              <a:endParaRPr lang="de-DE" sz="1400" dirty="0">
                <a:solidFill>
                  <a:schemeClr val="bg1"/>
                </a:solidFill>
                <a:ea typeface="Segoe UI" pitchFamily="34" charset="0"/>
                <a:cs typeface="Segoe UI" pitchFamily="34" charset="0"/>
              </a:endParaRPr>
            </a:p>
          </p:txBody>
        </p:sp>
        <p:sp>
          <p:nvSpPr>
            <p:cNvPr id="27" name="Rectangle 17"/>
            <p:cNvSpPr/>
            <p:nvPr/>
          </p:nvSpPr>
          <p:spPr>
            <a:xfrm>
              <a:off x="1294430" y="4400099"/>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28" name="Rectangle 18"/>
            <p:cNvSpPr/>
            <p:nvPr/>
          </p:nvSpPr>
          <p:spPr>
            <a:xfrm>
              <a:off x="2645648" y="4400099"/>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sp>
          <p:nvSpPr>
            <p:cNvPr id="29" name="Rectangle 19"/>
            <p:cNvSpPr/>
            <p:nvPr/>
          </p:nvSpPr>
          <p:spPr>
            <a:xfrm>
              <a:off x="4086142" y="4288792"/>
              <a:ext cx="2851765" cy="1274844"/>
            </a:xfrm>
            <a:prstGeom prst="rect">
              <a:avLst/>
            </a:prstGeom>
            <a:solidFill>
              <a:schemeClr val="accent1"/>
            </a:solidFill>
            <a:ln>
              <a:noFill/>
            </a:ln>
            <a:effectLst>
              <a:outerShdw blurRad="12700" dist="12700" dir="54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dirty="0">
                <a:solidFill>
                  <a:schemeClr val="bg1"/>
                </a:solidFill>
                <a:ea typeface="Segoe UI" pitchFamily="34" charset="0"/>
                <a:cs typeface="Segoe UI" pitchFamily="34" charset="0"/>
              </a:endParaRPr>
            </a:p>
            <a:p>
              <a:pPr algn="ctr"/>
              <a:endParaRPr lang="en-US" sz="1400" dirty="0">
                <a:solidFill>
                  <a:schemeClr val="bg1"/>
                </a:solidFill>
                <a:ea typeface="Segoe UI" pitchFamily="34" charset="0"/>
                <a:cs typeface="Segoe UI" pitchFamily="34" charset="0"/>
              </a:endParaRPr>
            </a:p>
            <a:p>
              <a:pPr algn="ctr"/>
              <a:r>
                <a:rPr lang="en-US" sz="1400" dirty="0">
                  <a:solidFill>
                    <a:schemeClr val="bg1"/>
                  </a:solidFill>
                  <a:ea typeface="Segoe UI" pitchFamily="34" charset="0"/>
                  <a:cs typeface="Segoe UI" pitchFamily="34" charset="0"/>
                </a:rPr>
                <a:t>Processor – core IV</a:t>
              </a:r>
              <a:endParaRPr lang="de-DE" sz="1400" dirty="0">
                <a:solidFill>
                  <a:schemeClr val="bg1"/>
                </a:solidFill>
                <a:ea typeface="Segoe UI" pitchFamily="34" charset="0"/>
                <a:cs typeface="Segoe UI" pitchFamily="34" charset="0"/>
              </a:endParaRPr>
            </a:p>
          </p:txBody>
        </p:sp>
        <p:sp>
          <p:nvSpPr>
            <p:cNvPr id="30" name="Rectangle 20"/>
            <p:cNvSpPr/>
            <p:nvPr/>
          </p:nvSpPr>
          <p:spPr>
            <a:xfrm>
              <a:off x="4197506" y="4400099"/>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1</a:t>
              </a:r>
              <a:endParaRPr lang="de-DE" sz="1400" dirty="0">
                <a:solidFill>
                  <a:schemeClr val="tx1"/>
                </a:solidFill>
                <a:ea typeface="Segoe UI" pitchFamily="34" charset="0"/>
                <a:cs typeface="Segoe UI" pitchFamily="34" charset="0"/>
              </a:endParaRPr>
            </a:p>
          </p:txBody>
        </p:sp>
        <p:sp>
          <p:nvSpPr>
            <p:cNvPr id="31" name="Rectangle 21"/>
            <p:cNvSpPr/>
            <p:nvPr/>
          </p:nvSpPr>
          <p:spPr>
            <a:xfrm>
              <a:off x="5557041" y="4400099"/>
              <a:ext cx="1287506" cy="619786"/>
            </a:xfrm>
            <a:prstGeom prst="rect">
              <a:avLst/>
            </a:prstGeom>
            <a:solidFill>
              <a:schemeClr val="bg2"/>
            </a:solidFill>
            <a:ln>
              <a:noFill/>
            </a:ln>
            <a:effectLst>
              <a:outerShdw blurRad="12700" dist="127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ea typeface="Segoe UI" pitchFamily="34" charset="0"/>
                  <a:cs typeface="Segoe UI" pitchFamily="34" charset="0"/>
                </a:rPr>
                <a:t>Thread 2</a:t>
              </a:r>
              <a:endParaRPr lang="de-DE" sz="1400" dirty="0">
                <a:solidFill>
                  <a:schemeClr val="tx1"/>
                </a:solidFill>
                <a:ea typeface="Segoe UI" pitchFamily="34" charset="0"/>
                <a:cs typeface="Segoe UI" pitchFamily="34" charset="0"/>
              </a:endParaRPr>
            </a:p>
          </p:txBody>
        </p:sp>
      </p:grpSp>
      <p:pic>
        <p:nvPicPr>
          <p:cNvPr id="57" name="Grafik 56"/>
          <p:cNvPicPr>
            <a:picLocks noChangeAspect="1"/>
          </p:cNvPicPr>
          <p:nvPr/>
        </p:nvPicPr>
        <p:blipFill>
          <a:blip r:embed="rId2"/>
          <a:stretch>
            <a:fillRect/>
          </a:stretch>
        </p:blipFill>
        <p:spPr>
          <a:xfrm>
            <a:off x="771663" y="4635599"/>
            <a:ext cx="9231684" cy="1288142"/>
          </a:xfrm>
          <a:prstGeom prst="rect">
            <a:avLst/>
          </a:prstGeom>
        </p:spPr>
      </p:pic>
    </p:spTree>
    <p:extLst>
      <p:ext uri="{BB962C8B-B14F-4D97-AF65-F5344CB8AC3E}">
        <p14:creationId xmlns:p14="http://schemas.microsoft.com/office/powerpoint/2010/main" val="673807310"/>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Rationale for the Cloud</a:t>
            </a:r>
          </a:p>
        </p:txBody>
      </p:sp>
      <p:sp>
        <p:nvSpPr>
          <p:cNvPr id="3" name="Textplatzhalter 2"/>
          <p:cNvSpPr>
            <a:spLocks noGrp="1"/>
          </p:cNvSpPr>
          <p:nvPr>
            <p:ph type="body" sz="quarter" idx="17"/>
          </p:nvPr>
        </p:nvSpPr>
        <p:spPr/>
        <p:txBody>
          <a:bodyPr vert="horz" lIns="91440" tIns="45720" rIns="91440" bIns="45720" rtlCol="0" anchor="t">
            <a:normAutofit/>
          </a:bodyPr>
          <a:lstStyle/>
          <a:p>
            <a:pPr marL="0" indent="0">
              <a:buNone/>
            </a:pPr>
            <a:endParaRPr lang="en-US" dirty="0"/>
          </a:p>
          <a:p>
            <a:endParaRPr lang="en-US" dirty="0"/>
          </a:p>
        </p:txBody>
      </p:sp>
      <p:sp>
        <p:nvSpPr>
          <p:cNvPr id="5" name="Textplatzhalter 4"/>
          <p:cNvSpPr>
            <a:spLocks noGrp="1"/>
          </p:cNvSpPr>
          <p:nvPr>
            <p:ph type="body" sz="quarter" idx="12"/>
          </p:nvPr>
        </p:nvSpPr>
        <p:spPr/>
        <p:txBody>
          <a:bodyPr>
            <a:normAutofit/>
          </a:bodyPr>
          <a:lstStyle/>
          <a:p>
            <a:pPr marL="0" indent="0">
              <a:buNone/>
            </a:pPr>
            <a:endParaRPr lang="en-US" dirty="0"/>
          </a:p>
        </p:txBody>
      </p:sp>
    </p:spTree>
    <p:extLst>
      <p:ext uri="{BB962C8B-B14F-4D97-AF65-F5344CB8AC3E}">
        <p14:creationId xmlns:p14="http://schemas.microsoft.com/office/powerpoint/2010/main" val="661990104"/>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Why the Cloud?</a:t>
            </a:r>
            <a:endParaRPr lang="de-DE" dirty="0"/>
          </a:p>
        </p:txBody>
      </p:sp>
      <p:sp>
        <p:nvSpPr>
          <p:cNvPr id="5" name="Content Placeholder 19"/>
          <p:cNvSpPr>
            <a:spLocks noGrp="1"/>
          </p:cNvSpPr>
          <p:nvPr>
            <p:ph idx="1"/>
          </p:nvPr>
        </p:nvSpPr>
        <p:spPr/>
        <p:txBody>
          <a:bodyPr>
            <a:normAutofit/>
          </a:bodyPr>
          <a:lstStyle/>
          <a:p>
            <a:pPr marL="108000" indent="-144000">
              <a:lnSpc>
                <a:spcPct val="100000"/>
              </a:lnSpc>
              <a:spcBef>
                <a:spcPts val="600"/>
              </a:spcBef>
              <a:spcAft>
                <a:spcPts val="600"/>
              </a:spcAft>
            </a:pPr>
            <a:r>
              <a:rPr lang="en-US" dirty="0"/>
              <a:t>Rapidly set-up environments</a:t>
            </a:r>
          </a:p>
          <a:p>
            <a:pPr marL="108000" indent="-144000">
              <a:lnSpc>
                <a:spcPct val="100000"/>
              </a:lnSpc>
              <a:spcBef>
                <a:spcPts val="600"/>
              </a:spcBef>
              <a:spcAft>
                <a:spcPts val="600"/>
              </a:spcAft>
            </a:pPr>
            <a:r>
              <a:rPr lang="en-US" dirty="0"/>
              <a:t>Scale to meet peak demands </a:t>
            </a:r>
          </a:p>
          <a:p>
            <a:pPr marL="108000" indent="-144000">
              <a:lnSpc>
                <a:spcPct val="100000"/>
              </a:lnSpc>
              <a:spcBef>
                <a:spcPts val="600"/>
              </a:spcBef>
              <a:spcAft>
                <a:spcPts val="600"/>
              </a:spcAft>
            </a:pPr>
            <a:r>
              <a:rPr lang="en-US" dirty="0"/>
              <a:t>Increase daily activities, efficiency, and reduced cost</a:t>
            </a:r>
          </a:p>
          <a:p>
            <a:pPr marL="108000" indent="-144000">
              <a:lnSpc>
                <a:spcPct val="100000"/>
              </a:lnSpc>
              <a:spcBef>
                <a:spcPts val="600"/>
              </a:spcBef>
              <a:spcAft>
                <a:spcPts val="600"/>
              </a:spcAft>
            </a:pPr>
            <a:endParaRPr lang="en-US" dirty="0"/>
          </a:p>
          <a:p>
            <a:pPr marL="108000" indent="-144000">
              <a:lnSpc>
                <a:spcPct val="100000"/>
              </a:lnSpc>
              <a:spcBef>
                <a:spcPts val="600"/>
              </a:spcBef>
              <a:spcAft>
                <a:spcPts val="600"/>
              </a:spcAft>
            </a:pPr>
            <a:endParaRPr lang="en-US" dirty="0"/>
          </a:p>
        </p:txBody>
      </p:sp>
      <p:sp>
        <p:nvSpPr>
          <p:cNvPr id="4" name="Textplatzhalter 3"/>
          <p:cNvSpPr>
            <a:spLocks noGrp="1"/>
          </p:cNvSpPr>
          <p:nvPr>
            <p:ph type="body" sz="quarter" idx="12"/>
          </p:nvPr>
        </p:nvSpPr>
        <p:spPr/>
        <p:txBody>
          <a:bodyPr/>
          <a:lstStyle/>
          <a:p>
            <a:r>
              <a:rPr lang="de-DE" dirty="0"/>
              <a:t>Source: Microsoft</a:t>
            </a:r>
          </a:p>
        </p:txBody>
      </p:sp>
      <p:sp>
        <p:nvSpPr>
          <p:cNvPr id="6" name="Bildplatzhalter 5"/>
          <p:cNvSpPr>
            <a:spLocks noGrp="1"/>
          </p:cNvSpPr>
          <p:nvPr>
            <p:ph type="pic" sz="quarter" idx="13"/>
          </p:nvPr>
        </p:nvSpPr>
        <p:spPr/>
      </p:sp>
      <p:grpSp>
        <p:nvGrpSpPr>
          <p:cNvPr id="7" name="Gruppieren 6"/>
          <p:cNvGrpSpPr/>
          <p:nvPr/>
        </p:nvGrpSpPr>
        <p:grpSpPr>
          <a:xfrm>
            <a:off x="1554252" y="3878503"/>
            <a:ext cx="9083496" cy="1908000"/>
            <a:chOff x="1554252" y="3878503"/>
            <a:chExt cx="9083496" cy="1908000"/>
          </a:xfrm>
        </p:grpSpPr>
        <p:sp>
          <p:nvSpPr>
            <p:cNvPr id="14" name="Freeform 8"/>
            <p:cNvSpPr>
              <a:spLocks/>
            </p:cNvSpPr>
            <p:nvPr>
              <p:custDataLst>
                <p:tags r:id="rId1"/>
              </p:custDataLst>
            </p:nvPr>
          </p:nvSpPr>
          <p:spPr bwMode="auto">
            <a:xfrm>
              <a:off x="1554252" y="3878503"/>
              <a:ext cx="2808000" cy="1908000"/>
            </a:xfrm>
            <a:custGeom>
              <a:avLst/>
              <a:gdLst/>
              <a:ahLst/>
              <a:cxnLst>
                <a:cxn ang="0">
                  <a:pos x="1096" y="376"/>
                </a:cxn>
                <a:cxn ang="0">
                  <a:pos x="896" y="744"/>
                </a:cxn>
                <a:cxn ang="0">
                  <a:pos x="200" y="744"/>
                </a:cxn>
                <a:cxn ang="0">
                  <a:pos x="0" y="376"/>
                </a:cxn>
                <a:cxn ang="0">
                  <a:pos x="200" y="0"/>
                </a:cxn>
                <a:cxn ang="0">
                  <a:pos x="896" y="0"/>
                </a:cxn>
                <a:cxn ang="0">
                  <a:pos x="1096" y="376"/>
                </a:cxn>
              </a:cxnLst>
              <a:rect l="0" t="0" r="r" b="b"/>
              <a:pathLst>
                <a:path w="1096" h="744">
                  <a:moveTo>
                    <a:pt x="1096" y="376"/>
                  </a:moveTo>
                  <a:lnTo>
                    <a:pt x="896" y="744"/>
                  </a:lnTo>
                  <a:lnTo>
                    <a:pt x="200" y="744"/>
                  </a:lnTo>
                  <a:lnTo>
                    <a:pt x="0" y="376"/>
                  </a:lnTo>
                  <a:lnTo>
                    <a:pt x="200" y="0"/>
                  </a:lnTo>
                  <a:lnTo>
                    <a:pt x="896" y="0"/>
                  </a:lnTo>
                  <a:lnTo>
                    <a:pt x="1096" y="376"/>
                  </a:lnTo>
                  <a:close/>
                </a:path>
              </a:pathLst>
            </a:custGeom>
            <a:solidFill>
              <a:schemeClr val="accent1"/>
            </a:solidFill>
            <a:ln w="635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108000" rtlCol="0" anchor="b" anchorCtr="0"/>
            <a:lstStyle/>
            <a:p>
              <a:pPr algn="ctr"/>
              <a:r>
                <a:rPr lang="en-US" sz="2400" dirty="0">
                  <a:solidFill>
                    <a:schemeClr val="bg1"/>
                  </a:solidFill>
                </a:rPr>
                <a:t>Speed</a:t>
              </a:r>
            </a:p>
          </p:txBody>
        </p:sp>
        <p:sp>
          <p:nvSpPr>
            <p:cNvPr id="15" name="Freeform 8"/>
            <p:cNvSpPr>
              <a:spLocks/>
            </p:cNvSpPr>
            <p:nvPr>
              <p:custDataLst>
                <p:tags r:id="rId2"/>
              </p:custDataLst>
            </p:nvPr>
          </p:nvSpPr>
          <p:spPr bwMode="auto">
            <a:xfrm>
              <a:off x="7829748" y="3878503"/>
              <a:ext cx="2808000" cy="1908000"/>
            </a:xfrm>
            <a:custGeom>
              <a:avLst/>
              <a:gdLst/>
              <a:ahLst/>
              <a:cxnLst>
                <a:cxn ang="0">
                  <a:pos x="1096" y="376"/>
                </a:cxn>
                <a:cxn ang="0">
                  <a:pos x="896" y="744"/>
                </a:cxn>
                <a:cxn ang="0">
                  <a:pos x="200" y="744"/>
                </a:cxn>
                <a:cxn ang="0">
                  <a:pos x="0" y="376"/>
                </a:cxn>
                <a:cxn ang="0">
                  <a:pos x="200" y="0"/>
                </a:cxn>
                <a:cxn ang="0">
                  <a:pos x="896" y="0"/>
                </a:cxn>
                <a:cxn ang="0">
                  <a:pos x="1096" y="376"/>
                </a:cxn>
              </a:cxnLst>
              <a:rect l="0" t="0" r="r" b="b"/>
              <a:pathLst>
                <a:path w="1096" h="744">
                  <a:moveTo>
                    <a:pt x="1096" y="376"/>
                  </a:moveTo>
                  <a:lnTo>
                    <a:pt x="896" y="744"/>
                  </a:lnTo>
                  <a:lnTo>
                    <a:pt x="200" y="744"/>
                  </a:lnTo>
                  <a:lnTo>
                    <a:pt x="0" y="376"/>
                  </a:lnTo>
                  <a:lnTo>
                    <a:pt x="200" y="0"/>
                  </a:lnTo>
                  <a:lnTo>
                    <a:pt x="896" y="0"/>
                  </a:lnTo>
                  <a:lnTo>
                    <a:pt x="1096" y="376"/>
                  </a:lnTo>
                  <a:close/>
                </a:path>
              </a:pathLst>
            </a:custGeom>
            <a:solidFill>
              <a:schemeClr val="accent5"/>
            </a:solidFill>
            <a:ln w="6350">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108000" numCol="1" spcCol="0" rtlCol="0" fromWordArt="0" anchor="b" anchorCtr="0" forceAA="0" compatLnSpc="1">
              <a:prstTxWarp prst="textNoShape">
                <a:avLst/>
              </a:prstTxWarp>
              <a:noAutofit/>
            </a:bodyPr>
            <a:lstStyle/>
            <a:p>
              <a:pPr algn="ctr"/>
              <a:r>
                <a:rPr lang="en-US" sz="2400" dirty="0">
                  <a:solidFill>
                    <a:schemeClr val="bg1"/>
                  </a:solidFill>
                </a:rPr>
                <a:t>Economics</a:t>
              </a:r>
            </a:p>
          </p:txBody>
        </p:sp>
        <p:sp>
          <p:nvSpPr>
            <p:cNvPr id="16" name="Freeform 8"/>
            <p:cNvSpPr>
              <a:spLocks/>
            </p:cNvSpPr>
            <p:nvPr>
              <p:custDataLst>
                <p:tags r:id="rId3"/>
              </p:custDataLst>
            </p:nvPr>
          </p:nvSpPr>
          <p:spPr bwMode="auto">
            <a:xfrm>
              <a:off x="4692000" y="3878503"/>
              <a:ext cx="2808000" cy="1908000"/>
            </a:xfrm>
            <a:custGeom>
              <a:avLst/>
              <a:gdLst/>
              <a:ahLst/>
              <a:cxnLst>
                <a:cxn ang="0">
                  <a:pos x="1096" y="376"/>
                </a:cxn>
                <a:cxn ang="0">
                  <a:pos x="896" y="744"/>
                </a:cxn>
                <a:cxn ang="0">
                  <a:pos x="200" y="744"/>
                </a:cxn>
                <a:cxn ang="0">
                  <a:pos x="0" y="376"/>
                </a:cxn>
                <a:cxn ang="0">
                  <a:pos x="200" y="0"/>
                </a:cxn>
                <a:cxn ang="0">
                  <a:pos x="896" y="0"/>
                </a:cxn>
                <a:cxn ang="0">
                  <a:pos x="1096" y="376"/>
                </a:cxn>
              </a:cxnLst>
              <a:rect l="0" t="0" r="r" b="b"/>
              <a:pathLst>
                <a:path w="1096" h="744">
                  <a:moveTo>
                    <a:pt x="1096" y="376"/>
                  </a:moveTo>
                  <a:lnTo>
                    <a:pt x="896" y="744"/>
                  </a:lnTo>
                  <a:lnTo>
                    <a:pt x="200" y="744"/>
                  </a:lnTo>
                  <a:lnTo>
                    <a:pt x="0" y="376"/>
                  </a:lnTo>
                  <a:lnTo>
                    <a:pt x="200" y="0"/>
                  </a:lnTo>
                  <a:lnTo>
                    <a:pt x="896" y="0"/>
                  </a:lnTo>
                  <a:lnTo>
                    <a:pt x="1096" y="376"/>
                  </a:lnTo>
                  <a:close/>
                </a:path>
              </a:pathLst>
            </a:custGeom>
            <a:solidFill>
              <a:schemeClr val="tx2"/>
            </a:solidFill>
            <a:ln w="6350">
              <a:noFill/>
            </a:ln>
            <a:effectLst/>
            <a:ex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108000" rtlCol="0" anchor="b" anchorCtr="0"/>
            <a:lstStyle/>
            <a:p>
              <a:pPr algn="ctr"/>
              <a:r>
                <a:rPr lang="en-US" sz="2400" dirty="0">
                  <a:solidFill>
                    <a:schemeClr val="bg1"/>
                  </a:solidFill>
                </a:rPr>
                <a:t>Scale</a:t>
              </a:r>
            </a:p>
          </p:txBody>
        </p:sp>
        <p:pic>
          <p:nvPicPr>
            <p:cNvPr id="8" name="Grafik 7"/>
            <p:cNvPicPr>
              <a:picLocks noChangeAspect="1"/>
            </p:cNvPicPr>
            <p:nvPr/>
          </p:nvPicPr>
          <p:blipFill>
            <a:blip r:embed="rId5"/>
            <a:stretch>
              <a:fillRect/>
            </a:stretch>
          </p:blipFill>
          <p:spPr>
            <a:xfrm>
              <a:off x="2321455" y="3955198"/>
              <a:ext cx="7652278" cy="1459611"/>
            </a:xfrm>
            <a:prstGeom prst="rect">
              <a:avLst/>
            </a:prstGeom>
          </p:spPr>
        </p:pic>
      </p:grpSp>
    </p:spTree>
    <p:extLst>
      <p:ext uri="{BB962C8B-B14F-4D97-AF65-F5344CB8AC3E}">
        <p14:creationId xmlns:p14="http://schemas.microsoft.com/office/powerpoint/2010/main" val="4092215301"/>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9"/>
          <p:cNvSpPr/>
          <p:nvPr/>
        </p:nvSpPr>
        <p:spPr>
          <a:xfrm>
            <a:off x="3491856" y="1802095"/>
            <a:ext cx="5176287" cy="3815238"/>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en-US" dirty="0">
              <a:solidFill>
                <a:schemeClr val="accent1"/>
              </a:solidFill>
            </a:endParaRPr>
          </a:p>
        </p:txBody>
      </p:sp>
      <p:sp>
        <p:nvSpPr>
          <p:cNvPr id="2" name="Titel 1"/>
          <p:cNvSpPr>
            <a:spLocks noGrp="1"/>
          </p:cNvSpPr>
          <p:nvPr>
            <p:ph type="title"/>
          </p:nvPr>
        </p:nvSpPr>
        <p:spPr/>
        <p:txBody>
          <a:bodyPr/>
          <a:lstStyle/>
          <a:p>
            <a:r>
              <a:rPr lang="en-US" dirty="0"/>
              <a:t>Pre-cloud Provisioning</a:t>
            </a:r>
          </a:p>
        </p:txBody>
      </p:sp>
      <p:sp>
        <p:nvSpPr>
          <p:cNvPr id="4" name="Textplatzhalter 3"/>
          <p:cNvSpPr>
            <a:spLocks noGrp="1"/>
          </p:cNvSpPr>
          <p:nvPr>
            <p:ph type="body" sz="quarter" idx="12"/>
          </p:nvPr>
        </p:nvSpPr>
        <p:spPr/>
        <p:txBody>
          <a:bodyPr/>
          <a:lstStyle/>
          <a:p>
            <a:r>
              <a:rPr lang="en-US" dirty="0"/>
              <a:t>Source: “Cloud Computing &amp; Pricing,” Otto-von-Guericke-</a:t>
            </a:r>
            <a:r>
              <a:rPr lang="en-US" dirty="0" err="1"/>
              <a:t>Universität</a:t>
            </a:r>
            <a:r>
              <a:rPr lang="en-US" dirty="0"/>
              <a:t> Magdeburg, Robert </a:t>
            </a:r>
            <a:r>
              <a:rPr lang="en-US" dirty="0" err="1"/>
              <a:t>Neuman</a:t>
            </a:r>
            <a:r>
              <a:rPr lang="en-US" dirty="0"/>
              <a:t>, p.31</a:t>
            </a:r>
          </a:p>
        </p:txBody>
      </p:sp>
      <p:sp>
        <p:nvSpPr>
          <p:cNvPr id="10" name="Bildplatzhalter 9"/>
          <p:cNvSpPr>
            <a:spLocks noGrp="1"/>
          </p:cNvSpPr>
          <p:nvPr>
            <p:ph type="pic" sz="quarter" idx="13"/>
          </p:nvPr>
        </p:nvSpPr>
        <p:spPr/>
      </p:sp>
      <p:sp>
        <p:nvSpPr>
          <p:cNvPr id="69" name="Freihandform 68"/>
          <p:cNvSpPr/>
          <p:nvPr/>
        </p:nvSpPr>
        <p:spPr>
          <a:xfrm>
            <a:off x="3526072" y="3563399"/>
            <a:ext cx="2258106" cy="2070327"/>
          </a:xfrm>
          <a:custGeom>
            <a:avLst/>
            <a:gdLst>
              <a:gd name="connsiteX0" fmla="*/ 0 w 2268178"/>
              <a:gd name="connsiteY0" fmla="*/ 2019489 h 2019489"/>
              <a:gd name="connsiteX1" fmla="*/ 1277257 w 2268178"/>
              <a:gd name="connsiteY1" fmla="*/ 1627603 h 2019489"/>
              <a:gd name="connsiteX2" fmla="*/ 2119085 w 2268178"/>
              <a:gd name="connsiteY2" fmla="*/ 466460 h 2019489"/>
              <a:gd name="connsiteX3" fmla="*/ 2249714 w 2268178"/>
              <a:gd name="connsiteY3" fmla="*/ 45546 h 2019489"/>
              <a:gd name="connsiteX4" fmla="*/ 2264228 w 2268178"/>
              <a:gd name="connsiteY4" fmla="*/ 31032 h 2019489"/>
              <a:gd name="connsiteX0" fmla="*/ 0 w 2272405"/>
              <a:gd name="connsiteY0" fmla="*/ 2019489 h 2019489"/>
              <a:gd name="connsiteX1" fmla="*/ 1277257 w 2272405"/>
              <a:gd name="connsiteY1" fmla="*/ 1627603 h 2019489"/>
              <a:gd name="connsiteX2" fmla="*/ 2046513 w 2272405"/>
              <a:gd name="connsiteY2" fmla="*/ 466460 h 2019489"/>
              <a:gd name="connsiteX3" fmla="*/ 2249714 w 2272405"/>
              <a:gd name="connsiteY3" fmla="*/ 45546 h 2019489"/>
              <a:gd name="connsiteX4" fmla="*/ 2264228 w 2272405"/>
              <a:gd name="connsiteY4" fmla="*/ 31032 h 2019489"/>
              <a:gd name="connsiteX0" fmla="*/ 0 w 2272405"/>
              <a:gd name="connsiteY0" fmla="*/ 2019489 h 2019489"/>
              <a:gd name="connsiteX1" fmla="*/ 1277257 w 2272405"/>
              <a:gd name="connsiteY1" fmla="*/ 1627603 h 2019489"/>
              <a:gd name="connsiteX2" fmla="*/ 2046513 w 2272405"/>
              <a:gd name="connsiteY2" fmla="*/ 466460 h 2019489"/>
              <a:gd name="connsiteX3" fmla="*/ 2249714 w 2272405"/>
              <a:gd name="connsiteY3" fmla="*/ 45546 h 2019489"/>
              <a:gd name="connsiteX4" fmla="*/ 2264228 w 2272405"/>
              <a:gd name="connsiteY4" fmla="*/ 31032 h 2019489"/>
              <a:gd name="connsiteX0" fmla="*/ 0 w 2272405"/>
              <a:gd name="connsiteY0" fmla="*/ 2019489 h 2019489"/>
              <a:gd name="connsiteX1" fmla="*/ 1277257 w 2272405"/>
              <a:gd name="connsiteY1" fmla="*/ 1598574 h 2019489"/>
              <a:gd name="connsiteX2" fmla="*/ 2046513 w 2272405"/>
              <a:gd name="connsiteY2" fmla="*/ 466460 h 2019489"/>
              <a:gd name="connsiteX3" fmla="*/ 2249714 w 2272405"/>
              <a:gd name="connsiteY3" fmla="*/ 45546 h 2019489"/>
              <a:gd name="connsiteX4" fmla="*/ 2264228 w 2272405"/>
              <a:gd name="connsiteY4" fmla="*/ 31032 h 2019489"/>
              <a:gd name="connsiteX0" fmla="*/ 0 w 2272405"/>
              <a:gd name="connsiteY0" fmla="*/ 2019489 h 2019489"/>
              <a:gd name="connsiteX1" fmla="*/ 1277257 w 2272405"/>
              <a:gd name="connsiteY1" fmla="*/ 1598574 h 2019489"/>
              <a:gd name="connsiteX2" fmla="*/ 1741714 w 2272405"/>
              <a:gd name="connsiteY2" fmla="*/ 1090575 h 2019489"/>
              <a:gd name="connsiteX3" fmla="*/ 2046513 w 2272405"/>
              <a:gd name="connsiteY3" fmla="*/ 466460 h 2019489"/>
              <a:gd name="connsiteX4" fmla="*/ 2249714 w 2272405"/>
              <a:gd name="connsiteY4" fmla="*/ 45546 h 2019489"/>
              <a:gd name="connsiteX5" fmla="*/ 2264228 w 2272405"/>
              <a:gd name="connsiteY5" fmla="*/ 31032 h 2019489"/>
              <a:gd name="connsiteX0" fmla="*/ 0 w 2272405"/>
              <a:gd name="connsiteY0" fmla="*/ 2019489 h 2019489"/>
              <a:gd name="connsiteX1" fmla="*/ 1277257 w 2272405"/>
              <a:gd name="connsiteY1" fmla="*/ 1598574 h 2019489"/>
              <a:gd name="connsiteX2" fmla="*/ 1567543 w 2272405"/>
              <a:gd name="connsiteY2" fmla="*/ 1409889 h 2019489"/>
              <a:gd name="connsiteX3" fmla="*/ 1741714 w 2272405"/>
              <a:gd name="connsiteY3" fmla="*/ 1090575 h 2019489"/>
              <a:gd name="connsiteX4" fmla="*/ 2046513 w 2272405"/>
              <a:gd name="connsiteY4" fmla="*/ 466460 h 2019489"/>
              <a:gd name="connsiteX5" fmla="*/ 2249714 w 2272405"/>
              <a:gd name="connsiteY5" fmla="*/ 45546 h 2019489"/>
              <a:gd name="connsiteX6" fmla="*/ 2264228 w 2272405"/>
              <a:gd name="connsiteY6" fmla="*/ 31032 h 2019489"/>
              <a:gd name="connsiteX0" fmla="*/ 0 w 2272405"/>
              <a:gd name="connsiteY0" fmla="*/ 2019489 h 2019489"/>
              <a:gd name="connsiteX1" fmla="*/ 1277257 w 2272405"/>
              <a:gd name="connsiteY1" fmla="*/ 1598574 h 2019489"/>
              <a:gd name="connsiteX2" fmla="*/ 1741714 w 2272405"/>
              <a:gd name="connsiteY2" fmla="*/ 1090575 h 2019489"/>
              <a:gd name="connsiteX3" fmla="*/ 2046513 w 2272405"/>
              <a:gd name="connsiteY3" fmla="*/ 466460 h 2019489"/>
              <a:gd name="connsiteX4" fmla="*/ 2249714 w 2272405"/>
              <a:gd name="connsiteY4" fmla="*/ 45546 h 2019489"/>
              <a:gd name="connsiteX5" fmla="*/ 2264228 w 2272405"/>
              <a:gd name="connsiteY5" fmla="*/ 31032 h 2019489"/>
              <a:gd name="connsiteX0" fmla="*/ 0 w 2272405"/>
              <a:gd name="connsiteY0" fmla="*/ 2019489 h 2019489"/>
              <a:gd name="connsiteX1" fmla="*/ 1277257 w 2272405"/>
              <a:gd name="connsiteY1" fmla="*/ 1598574 h 2019489"/>
              <a:gd name="connsiteX2" fmla="*/ 1741714 w 2272405"/>
              <a:gd name="connsiteY2" fmla="*/ 1076061 h 2019489"/>
              <a:gd name="connsiteX3" fmla="*/ 2046513 w 2272405"/>
              <a:gd name="connsiteY3" fmla="*/ 466460 h 2019489"/>
              <a:gd name="connsiteX4" fmla="*/ 2249714 w 2272405"/>
              <a:gd name="connsiteY4" fmla="*/ 45546 h 2019489"/>
              <a:gd name="connsiteX5" fmla="*/ 2264228 w 2272405"/>
              <a:gd name="connsiteY5" fmla="*/ 31032 h 2019489"/>
              <a:gd name="connsiteX0" fmla="*/ 0 w 2272405"/>
              <a:gd name="connsiteY0" fmla="*/ 2017576 h 2017576"/>
              <a:gd name="connsiteX1" fmla="*/ 1277257 w 2272405"/>
              <a:gd name="connsiteY1" fmla="*/ 1596661 h 2017576"/>
              <a:gd name="connsiteX2" fmla="*/ 1741714 w 2272405"/>
              <a:gd name="connsiteY2" fmla="*/ 1074148 h 2017576"/>
              <a:gd name="connsiteX3" fmla="*/ 2046513 w 2272405"/>
              <a:gd name="connsiteY3" fmla="*/ 435519 h 2017576"/>
              <a:gd name="connsiteX4" fmla="*/ 2249714 w 2272405"/>
              <a:gd name="connsiteY4" fmla="*/ 43633 h 2017576"/>
              <a:gd name="connsiteX5" fmla="*/ 2264228 w 2272405"/>
              <a:gd name="connsiteY5" fmla="*/ 29119 h 2017576"/>
              <a:gd name="connsiteX0" fmla="*/ 0 w 2258331"/>
              <a:gd name="connsiteY0" fmla="*/ 2025926 h 2025926"/>
              <a:gd name="connsiteX1" fmla="*/ 1277257 w 2258331"/>
              <a:gd name="connsiteY1" fmla="*/ 1605011 h 2025926"/>
              <a:gd name="connsiteX2" fmla="*/ 1741714 w 2258331"/>
              <a:gd name="connsiteY2" fmla="*/ 1082498 h 2025926"/>
              <a:gd name="connsiteX3" fmla="*/ 2046513 w 2258331"/>
              <a:gd name="connsiteY3" fmla="*/ 443869 h 2025926"/>
              <a:gd name="connsiteX4" fmla="*/ 2249714 w 2258331"/>
              <a:gd name="connsiteY4" fmla="*/ 51983 h 2025926"/>
              <a:gd name="connsiteX5" fmla="*/ 2220685 w 2258331"/>
              <a:gd name="connsiteY5" fmla="*/ 22955 h 2025926"/>
              <a:gd name="connsiteX0" fmla="*/ 0 w 2249714"/>
              <a:gd name="connsiteY0" fmla="*/ 1973943 h 1973943"/>
              <a:gd name="connsiteX1" fmla="*/ 1277257 w 2249714"/>
              <a:gd name="connsiteY1" fmla="*/ 1553028 h 1973943"/>
              <a:gd name="connsiteX2" fmla="*/ 1741714 w 2249714"/>
              <a:gd name="connsiteY2" fmla="*/ 1030515 h 1973943"/>
              <a:gd name="connsiteX3" fmla="*/ 2046513 w 2249714"/>
              <a:gd name="connsiteY3" fmla="*/ 391886 h 1973943"/>
              <a:gd name="connsiteX4" fmla="*/ 2249714 w 2249714"/>
              <a:gd name="connsiteY4" fmla="*/ 0 h 1973943"/>
              <a:gd name="connsiteX0" fmla="*/ 0 w 2278743"/>
              <a:gd name="connsiteY0" fmla="*/ 2046514 h 2046514"/>
              <a:gd name="connsiteX1" fmla="*/ 1277257 w 2278743"/>
              <a:gd name="connsiteY1" fmla="*/ 1625599 h 2046514"/>
              <a:gd name="connsiteX2" fmla="*/ 1741714 w 2278743"/>
              <a:gd name="connsiteY2" fmla="*/ 1103086 h 2046514"/>
              <a:gd name="connsiteX3" fmla="*/ 2046513 w 2278743"/>
              <a:gd name="connsiteY3" fmla="*/ 464457 h 2046514"/>
              <a:gd name="connsiteX4" fmla="*/ 2278743 w 2278743"/>
              <a:gd name="connsiteY4" fmla="*/ 0 h 2046514"/>
              <a:gd name="connsiteX0" fmla="*/ 0 w 2278743"/>
              <a:gd name="connsiteY0" fmla="*/ 2046514 h 2046514"/>
              <a:gd name="connsiteX1" fmla="*/ 727587 w 2278743"/>
              <a:gd name="connsiteY1" fmla="*/ 1878862 h 2046514"/>
              <a:gd name="connsiteX2" fmla="*/ 1277257 w 2278743"/>
              <a:gd name="connsiteY2" fmla="*/ 1625599 h 2046514"/>
              <a:gd name="connsiteX3" fmla="*/ 1741714 w 2278743"/>
              <a:gd name="connsiteY3" fmla="*/ 1103086 h 2046514"/>
              <a:gd name="connsiteX4" fmla="*/ 2046513 w 2278743"/>
              <a:gd name="connsiteY4" fmla="*/ 464457 h 2046514"/>
              <a:gd name="connsiteX5" fmla="*/ 2278743 w 2278743"/>
              <a:gd name="connsiteY5" fmla="*/ 0 h 2046514"/>
              <a:gd name="connsiteX0" fmla="*/ 0 w 2278743"/>
              <a:gd name="connsiteY0" fmla="*/ 2046514 h 2046514"/>
              <a:gd name="connsiteX1" fmla="*/ 727587 w 2278743"/>
              <a:gd name="connsiteY1" fmla="*/ 1878862 h 2046514"/>
              <a:gd name="connsiteX2" fmla="*/ 1277257 w 2278743"/>
              <a:gd name="connsiteY2" fmla="*/ 1625599 h 2046514"/>
              <a:gd name="connsiteX3" fmla="*/ 1565787 w 2278743"/>
              <a:gd name="connsiteY3" fmla="*/ 1370862 h 2046514"/>
              <a:gd name="connsiteX4" fmla="*/ 1741714 w 2278743"/>
              <a:gd name="connsiteY4" fmla="*/ 1103086 h 2046514"/>
              <a:gd name="connsiteX5" fmla="*/ 2046513 w 2278743"/>
              <a:gd name="connsiteY5" fmla="*/ 464457 h 2046514"/>
              <a:gd name="connsiteX6" fmla="*/ 2278743 w 2278743"/>
              <a:gd name="connsiteY6" fmla="*/ 0 h 2046514"/>
              <a:gd name="connsiteX0" fmla="*/ 0 w 2278743"/>
              <a:gd name="connsiteY0" fmla="*/ 2046514 h 2046514"/>
              <a:gd name="connsiteX1" fmla="*/ 765687 w 2278743"/>
              <a:gd name="connsiteY1" fmla="*/ 1878862 h 2046514"/>
              <a:gd name="connsiteX2" fmla="*/ 1277257 w 2278743"/>
              <a:gd name="connsiteY2" fmla="*/ 1625599 h 2046514"/>
              <a:gd name="connsiteX3" fmla="*/ 1565787 w 2278743"/>
              <a:gd name="connsiteY3" fmla="*/ 1370862 h 2046514"/>
              <a:gd name="connsiteX4" fmla="*/ 1741714 w 2278743"/>
              <a:gd name="connsiteY4" fmla="*/ 1103086 h 2046514"/>
              <a:gd name="connsiteX5" fmla="*/ 2046513 w 2278743"/>
              <a:gd name="connsiteY5" fmla="*/ 464457 h 2046514"/>
              <a:gd name="connsiteX6" fmla="*/ 2278743 w 2278743"/>
              <a:gd name="connsiteY6" fmla="*/ 0 h 2046514"/>
              <a:gd name="connsiteX0" fmla="*/ 0 w 2272393"/>
              <a:gd name="connsiteY0" fmla="*/ 2065564 h 2065564"/>
              <a:gd name="connsiteX1" fmla="*/ 759337 w 2272393"/>
              <a:gd name="connsiteY1" fmla="*/ 1878862 h 2065564"/>
              <a:gd name="connsiteX2" fmla="*/ 1270907 w 2272393"/>
              <a:gd name="connsiteY2" fmla="*/ 1625599 h 2065564"/>
              <a:gd name="connsiteX3" fmla="*/ 1559437 w 2272393"/>
              <a:gd name="connsiteY3" fmla="*/ 1370862 h 2065564"/>
              <a:gd name="connsiteX4" fmla="*/ 1735364 w 2272393"/>
              <a:gd name="connsiteY4" fmla="*/ 1103086 h 2065564"/>
              <a:gd name="connsiteX5" fmla="*/ 2040163 w 2272393"/>
              <a:gd name="connsiteY5" fmla="*/ 464457 h 2065564"/>
              <a:gd name="connsiteX6" fmla="*/ 2272393 w 2272393"/>
              <a:gd name="connsiteY6" fmla="*/ 0 h 2065564"/>
              <a:gd name="connsiteX0" fmla="*/ 0 w 2272393"/>
              <a:gd name="connsiteY0" fmla="*/ 2065564 h 2065564"/>
              <a:gd name="connsiteX1" fmla="*/ 759337 w 2272393"/>
              <a:gd name="connsiteY1" fmla="*/ 1878862 h 2065564"/>
              <a:gd name="connsiteX2" fmla="*/ 1270907 w 2272393"/>
              <a:gd name="connsiteY2" fmla="*/ 1625599 h 2065564"/>
              <a:gd name="connsiteX3" fmla="*/ 1559437 w 2272393"/>
              <a:gd name="connsiteY3" fmla="*/ 1370862 h 2065564"/>
              <a:gd name="connsiteX4" fmla="*/ 1735364 w 2272393"/>
              <a:gd name="connsiteY4" fmla="*/ 1103086 h 2065564"/>
              <a:gd name="connsiteX5" fmla="*/ 1794387 w 2272393"/>
              <a:gd name="connsiteY5" fmla="*/ 1040662 h 2065564"/>
              <a:gd name="connsiteX6" fmla="*/ 2040163 w 2272393"/>
              <a:gd name="connsiteY6" fmla="*/ 464457 h 2065564"/>
              <a:gd name="connsiteX7" fmla="*/ 2272393 w 2272393"/>
              <a:gd name="connsiteY7" fmla="*/ 0 h 2065564"/>
              <a:gd name="connsiteX0" fmla="*/ 0 w 2272393"/>
              <a:gd name="connsiteY0" fmla="*/ 2065564 h 2065564"/>
              <a:gd name="connsiteX1" fmla="*/ 759337 w 2272393"/>
              <a:gd name="connsiteY1" fmla="*/ 1878862 h 2065564"/>
              <a:gd name="connsiteX2" fmla="*/ 1270907 w 2272393"/>
              <a:gd name="connsiteY2" fmla="*/ 1625599 h 2065564"/>
              <a:gd name="connsiteX3" fmla="*/ 1559437 w 2272393"/>
              <a:gd name="connsiteY3" fmla="*/ 1370862 h 2065564"/>
              <a:gd name="connsiteX4" fmla="*/ 1754414 w 2272393"/>
              <a:gd name="connsiteY4" fmla="*/ 1122136 h 2065564"/>
              <a:gd name="connsiteX5" fmla="*/ 1794387 w 2272393"/>
              <a:gd name="connsiteY5" fmla="*/ 1040662 h 2065564"/>
              <a:gd name="connsiteX6" fmla="*/ 2040163 w 2272393"/>
              <a:gd name="connsiteY6" fmla="*/ 464457 h 2065564"/>
              <a:gd name="connsiteX7" fmla="*/ 2272393 w 2272393"/>
              <a:gd name="connsiteY7" fmla="*/ 0 h 2065564"/>
              <a:gd name="connsiteX0" fmla="*/ 0 w 2272393"/>
              <a:gd name="connsiteY0" fmla="*/ 2065564 h 2065564"/>
              <a:gd name="connsiteX1" fmla="*/ 759337 w 2272393"/>
              <a:gd name="connsiteY1" fmla="*/ 1878862 h 2065564"/>
              <a:gd name="connsiteX2" fmla="*/ 1270907 w 2272393"/>
              <a:gd name="connsiteY2" fmla="*/ 1625599 h 2065564"/>
              <a:gd name="connsiteX3" fmla="*/ 1559437 w 2272393"/>
              <a:gd name="connsiteY3" fmla="*/ 1370862 h 2065564"/>
              <a:gd name="connsiteX4" fmla="*/ 1754414 w 2272393"/>
              <a:gd name="connsiteY4" fmla="*/ 1122136 h 2065564"/>
              <a:gd name="connsiteX5" fmla="*/ 1794387 w 2272393"/>
              <a:gd name="connsiteY5" fmla="*/ 1040662 h 2065564"/>
              <a:gd name="connsiteX6" fmla="*/ 2040163 w 2272393"/>
              <a:gd name="connsiteY6" fmla="*/ 464457 h 2065564"/>
              <a:gd name="connsiteX7" fmla="*/ 2188087 w 2272393"/>
              <a:gd name="connsiteY7" fmla="*/ 116737 h 2065564"/>
              <a:gd name="connsiteX8" fmla="*/ 2272393 w 2272393"/>
              <a:gd name="connsiteY8" fmla="*/ 0 h 2065564"/>
              <a:gd name="connsiteX0" fmla="*/ 0 w 2258106"/>
              <a:gd name="connsiteY0" fmla="*/ 2070327 h 2070327"/>
              <a:gd name="connsiteX1" fmla="*/ 759337 w 2258106"/>
              <a:gd name="connsiteY1" fmla="*/ 1883625 h 2070327"/>
              <a:gd name="connsiteX2" fmla="*/ 1270907 w 2258106"/>
              <a:gd name="connsiteY2" fmla="*/ 1630362 h 2070327"/>
              <a:gd name="connsiteX3" fmla="*/ 1559437 w 2258106"/>
              <a:gd name="connsiteY3" fmla="*/ 1375625 h 2070327"/>
              <a:gd name="connsiteX4" fmla="*/ 1754414 w 2258106"/>
              <a:gd name="connsiteY4" fmla="*/ 1126899 h 2070327"/>
              <a:gd name="connsiteX5" fmla="*/ 1794387 w 2258106"/>
              <a:gd name="connsiteY5" fmla="*/ 1045425 h 2070327"/>
              <a:gd name="connsiteX6" fmla="*/ 2040163 w 2258106"/>
              <a:gd name="connsiteY6" fmla="*/ 469220 h 2070327"/>
              <a:gd name="connsiteX7" fmla="*/ 2188087 w 2258106"/>
              <a:gd name="connsiteY7" fmla="*/ 121500 h 2070327"/>
              <a:gd name="connsiteX8" fmla="*/ 2258106 w 2258106"/>
              <a:gd name="connsiteY8" fmla="*/ 0 h 207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8106" h="2070327">
                <a:moveTo>
                  <a:pt x="0" y="2070327"/>
                </a:moveTo>
                <a:cubicBezTo>
                  <a:pt x="119148" y="2039210"/>
                  <a:pt x="546461" y="1953777"/>
                  <a:pt x="759337" y="1883625"/>
                </a:cubicBezTo>
                <a:cubicBezTo>
                  <a:pt x="972213" y="1813473"/>
                  <a:pt x="1137557" y="1715029"/>
                  <a:pt x="1270907" y="1630362"/>
                </a:cubicBezTo>
                <a:cubicBezTo>
                  <a:pt x="1404257" y="1545695"/>
                  <a:pt x="1482027" y="1462711"/>
                  <a:pt x="1559437" y="1375625"/>
                </a:cubicBezTo>
                <a:cubicBezTo>
                  <a:pt x="1636847" y="1288539"/>
                  <a:pt x="1719489" y="1182991"/>
                  <a:pt x="1754414" y="1126899"/>
                </a:cubicBezTo>
                <a:cubicBezTo>
                  <a:pt x="1789339" y="1070807"/>
                  <a:pt x="1743587" y="1151863"/>
                  <a:pt x="1794387" y="1045425"/>
                </a:cubicBezTo>
                <a:cubicBezTo>
                  <a:pt x="1845187" y="938987"/>
                  <a:pt x="1974546" y="623207"/>
                  <a:pt x="2040163" y="469220"/>
                </a:cubicBezTo>
                <a:cubicBezTo>
                  <a:pt x="2105780" y="315233"/>
                  <a:pt x="2149382" y="198909"/>
                  <a:pt x="2188087" y="121500"/>
                </a:cubicBezTo>
                <a:cubicBezTo>
                  <a:pt x="2226792" y="44091"/>
                  <a:pt x="2247230" y="23425"/>
                  <a:pt x="2258106" y="0"/>
                </a:cubicBezTo>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Gerader Verbinder 78"/>
          <p:cNvCxnSpPr/>
          <p:nvPr/>
        </p:nvCxnSpPr>
        <p:spPr>
          <a:xfrm>
            <a:off x="3479694" y="4559453"/>
            <a:ext cx="0" cy="1027536"/>
          </a:xfrm>
          <a:prstGeom prst="line">
            <a:avLst/>
          </a:prstGeom>
          <a:solidFill>
            <a:schemeClr val="tx2"/>
          </a:solidFill>
        </p:spPr>
        <p:style>
          <a:lnRef idx="1">
            <a:schemeClr val="accent1"/>
          </a:lnRef>
          <a:fillRef idx="0">
            <a:schemeClr val="accent1"/>
          </a:fillRef>
          <a:effectRef idx="0">
            <a:schemeClr val="accent1"/>
          </a:effectRef>
          <a:fontRef idx="minor">
            <a:schemeClr val="tx1"/>
          </a:fontRef>
        </p:style>
      </p:cxnSp>
      <p:sp>
        <p:nvSpPr>
          <p:cNvPr id="124" name="Gleichschenkliges Dreieck 123"/>
          <p:cNvSpPr/>
          <p:nvPr/>
        </p:nvSpPr>
        <p:spPr>
          <a:xfrm rot="19222421">
            <a:off x="3059003" y="4331152"/>
            <a:ext cx="1697353" cy="891797"/>
          </a:xfrm>
          <a:custGeom>
            <a:avLst/>
            <a:gdLst>
              <a:gd name="connsiteX0" fmla="*/ 0 w 1379093"/>
              <a:gd name="connsiteY0" fmla="*/ 808176 h 808176"/>
              <a:gd name="connsiteX1" fmla="*/ 689547 w 1379093"/>
              <a:gd name="connsiteY1" fmla="*/ 0 h 808176"/>
              <a:gd name="connsiteX2" fmla="*/ 1379093 w 1379093"/>
              <a:gd name="connsiteY2" fmla="*/ 808176 h 808176"/>
              <a:gd name="connsiteX3" fmla="*/ 0 w 1379093"/>
              <a:gd name="connsiteY3" fmla="*/ 808176 h 808176"/>
              <a:gd name="connsiteX0" fmla="*/ 0 w 1646684"/>
              <a:gd name="connsiteY0" fmla="*/ 808176 h 808176"/>
              <a:gd name="connsiteX1" fmla="*/ 689547 w 1646684"/>
              <a:gd name="connsiteY1" fmla="*/ 0 h 808176"/>
              <a:gd name="connsiteX2" fmla="*/ 1646684 w 1646684"/>
              <a:gd name="connsiteY2" fmla="*/ 803622 h 808176"/>
              <a:gd name="connsiteX3" fmla="*/ 0 w 1646684"/>
              <a:gd name="connsiteY3" fmla="*/ 808176 h 808176"/>
              <a:gd name="connsiteX0" fmla="*/ 0 w 1646684"/>
              <a:gd name="connsiteY0" fmla="*/ 789201 h 789201"/>
              <a:gd name="connsiteX1" fmla="*/ 691441 w 1646684"/>
              <a:gd name="connsiteY1" fmla="*/ 0 h 789201"/>
              <a:gd name="connsiteX2" fmla="*/ 1646684 w 1646684"/>
              <a:gd name="connsiteY2" fmla="*/ 784647 h 789201"/>
              <a:gd name="connsiteX3" fmla="*/ 0 w 1646684"/>
              <a:gd name="connsiteY3" fmla="*/ 789201 h 789201"/>
              <a:gd name="connsiteX0" fmla="*/ 0 w 1646684"/>
              <a:gd name="connsiteY0" fmla="*/ 789201 h 820533"/>
              <a:gd name="connsiteX1" fmla="*/ 691441 w 1646684"/>
              <a:gd name="connsiteY1" fmla="*/ 0 h 820533"/>
              <a:gd name="connsiteX2" fmla="*/ 1646684 w 1646684"/>
              <a:gd name="connsiteY2" fmla="*/ 784647 h 820533"/>
              <a:gd name="connsiteX3" fmla="*/ 252045 w 1646684"/>
              <a:gd name="connsiteY3" fmla="*/ 820533 h 820533"/>
              <a:gd name="connsiteX4" fmla="*/ 0 w 1646684"/>
              <a:gd name="connsiteY4" fmla="*/ 789201 h 820533"/>
              <a:gd name="connsiteX0" fmla="*/ 0 w 1664303"/>
              <a:gd name="connsiteY0" fmla="*/ 789201 h 820533"/>
              <a:gd name="connsiteX1" fmla="*/ 691441 w 1664303"/>
              <a:gd name="connsiteY1" fmla="*/ 0 h 820533"/>
              <a:gd name="connsiteX2" fmla="*/ 1664303 w 1664303"/>
              <a:gd name="connsiteY2" fmla="*/ 783085 h 820533"/>
              <a:gd name="connsiteX3" fmla="*/ 252045 w 1664303"/>
              <a:gd name="connsiteY3" fmla="*/ 820533 h 820533"/>
              <a:gd name="connsiteX4" fmla="*/ 0 w 1664303"/>
              <a:gd name="connsiteY4" fmla="*/ 789201 h 820533"/>
              <a:gd name="connsiteX0" fmla="*/ 0 w 1664303"/>
              <a:gd name="connsiteY0" fmla="*/ 789201 h 820533"/>
              <a:gd name="connsiteX1" fmla="*/ 368472 w 1664303"/>
              <a:gd name="connsiteY1" fmla="*/ 365563 h 820533"/>
              <a:gd name="connsiteX2" fmla="*/ 691441 w 1664303"/>
              <a:gd name="connsiteY2" fmla="*/ 0 h 820533"/>
              <a:gd name="connsiteX3" fmla="*/ 1664303 w 1664303"/>
              <a:gd name="connsiteY3" fmla="*/ 783085 h 820533"/>
              <a:gd name="connsiteX4" fmla="*/ 252045 w 1664303"/>
              <a:gd name="connsiteY4" fmla="*/ 820533 h 820533"/>
              <a:gd name="connsiteX5" fmla="*/ 0 w 1664303"/>
              <a:gd name="connsiteY5" fmla="*/ 789201 h 820533"/>
              <a:gd name="connsiteX0" fmla="*/ 0 w 1664303"/>
              <a:gd name="connsiteY0" fmla="*/ 796721 h 828053"/>
              <a:gd name="connsiteX1" fmla="*/ 368472 w 1664303"/>
              <a:gd name="connsiteY1" fmla="*/ 373083 h 828053"/>
              <a:gd name="connsiteX2" fmla="*/ 681803 w 1664303"/>
              <a:gd name="connsiteY2" fmla="*/ 0 h 828053"/>
              <a:gd name="connsiteX3" fmla="*/ 1664303 w 1664303"/>
              <a:gd name="connsiteY3" fmla="*/ 790605 h 828053"/>
              <a:gd name="connsiteX4" fmla="*/ 252045 w 1664303"/>
              <a:gd name="connsiteY4" fmla="*/ 828053 h 828053"/>
              <a:gd name="connsiteX5" fmla="*/ 0 w 1664303"/>
              <a:gd name="connsiteY5" fmla="*/ 796721 h 828053"/>
              <a:gd name="connsiteX0" fmla="*/ 0 w 1672360"/>
              <a:gd name="connsiteY0" fmla="*/ 782778 h 828053"/>
              <a:gd name="connsiteX1" fmla="*/ 376529 w 1672360"/>
              <a:gd name="connsiteY1" fmla="*/ 373083 h 828053"/>
              <a:gd name="connsiteX2" fmla="*/ 689860 w 1672360"/>
              <a:gd name="connsiteY2" fmla="*/ 0 h 828053"/>
              <a:gd name="connsiteX3" fmla="*/ 1672360 w 1672360"/>
              <a:gd name="connsiteY3" fmla="*/ 790605 h 828053"/>
              <a:gd name="connsiteX4" fmla="*/ 260102 w 1672360"/>
              <a:gd name="connsiteY4" fmla="*/ 828053 h 828053"/>
              <a:gd name="connsiteX5" fmla="*/ 0 w 1672360"/>
              <a:gd name="connsiteY5" fmla="*/ 782778 h 828053"/>
              <a:gd name="connsiteX0" fmla="*/ 0 w 1672360"/>
              <a:gd name="connsiteY0" fmla="*/ 782778 h 828053"/>
              <a:gd name="connsiteX1" fmla="*/ 371711 w 1672360"/>
              <a:gd name="connsiteY1" fmla="*/ 369322 h 828053"/>
              <a:gd name="connsiteX2" fmla="*/ 689860 w 1672360"/>
              <a:gd name="connsiteY2" fmla="*/ 0 h 828053"/>
              <a:gd name="connsiteX3" fmla="*/ 1672360 w 1672360"/>
              <a:gd name="connsiteY3" fmla="*/ 790605 h 828053"/>
              <a:gd name="connsiteX4" fmla="*/ 260102 w 1672360"/>
              <a:gd name="connsiteY4" fmla="*/ 828053 h 828053"/>
              <a:gd name="connsiteX5" fmla="*/ 0 w 1672360"/>
              <a:gd name="connsiteY5" fmla="*/ 782778 h 82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2360" h="828053">
                <a:moveTo>
                  <a:pt x="0" y="782778"/>
                </a:moveTo>
                <a:lnTo>
                  <a:pt x="371711" y="369322"/>
                </a:lnTo>
                <a:lnTo>
                  <a:pt x="689860" y="0"/>
                </a:lnTo>
                <a:lnTo>
                  <a:pt x="1672360" y="790605"/>
                </a:lnTo>
                <a:cubicBezTo>
                  <a:pt x="1206376" y="791498"/>
                  <a:pt x="726086" y="827160"/>
                  <a:pt x="260102" y="828053"/>
                </a:cubicBezTo>
                <a:lnTo>
                  <a:pt x="0" y="78277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Gleichschenkliges Dreieck 135"/>
          <p:cNvSpPr/>
          <p:nvPr/>
        </p:nvSpPr>
        <p:spPr>
          <a:xfrm>
            <a:off x="5774661" y="2976389"/>
            <a:ext cx="397659" cy="581629"/>
          </a:xfrm>
          <a:custGeom>
            <a:avLst/>
            <a:gdLst>
              <a:gd name="connsiteX0" fmla="*/ 0 w 357356"/>
              <a:gd name="connsiteY0" fmla="*/ 531675 h 531675"/>
              <a:gd name="connsiteX1" fmla="*/ 357356 w 357356"/>
              <a:gd name="connsiteY1" fmla="*/ 0 h 531675"/>
              <a:gd name="connsiteX2" fmla="*/ 357356 w 357356"/>
              <a:gd name="connsiteY2" fmla="*/ 531675 h 531675"/>
              <a:gd name="connsiteX3" fmla="*/ 0 w 357356"/>
              <a:gd name="connsiteY3" fmla="*/ 531675 h 531675"/>
              <a:gd name="connsiteX0" fmla="*/ 0 w 357356"/>
              <a:gd name="connsiteY0" fmla="*/ 531675 h 531675"/>
              <a:gd name="connsiteX1" fmla="*/ 168671 w 357356"/>
              <a:gd name="connsiteY1" fmla="*/ 184259 h 531675"/>
              <a:gd name="connsiteX2" fmla="*/ 357356 w 357356"/>
              <a:gd name="connsiteY2" fmla="*/ 0 h 531675"/>
              <a:gd name="connsiteX3" fmla="*/ 357356 w 357356"/>
              <a:gd name="connsiteY3" fmla="*/ 531675 h 531675"/>
              <a:gd name="connsiteX4" fmla="*/ 0 w 357356"/>
              <a:gd name="connsiteY4" fmla="*/ 531675 h 531675"/>
              <a:gd name="connsiteX0" fmla="*/ 0 w 357356"/>
              <a:gd name="connsiteY0" fmla="*/ 531675 h 531675"/>
              <a:gd name="connsiteX1" fmla="*/ 168671 w 357356"/>
              <a:gd name="connsiteY1" fmla="*/ 184259 h 531675"/>
              <a:gd name="connsiteX2" fmla="*/ 357356 w 357356"/>
              <a:gd name="connsiteY2" fmla="*/ 0 h 531675"/>
              <a:gd name="connsiteX3" fmla="*/ 357356 w 357356"/>
              <a:gd name="connsiteY3" fmla="*/ 531675 h 531675"/>
              <a:gd name="connsiteX4" fmla="*/ 0 w 357356"/>
              <a:gd name="connsiteY4" fmla="*/ 531675 h 531675"/>
              <a:gd name="connsiteX0" fmla="*/ 0 w 357356"/>
              <a:gd name="connsiteY0" fmla="*/ 531675 h 531675"/>
              <a:gd name="connsiteX1" fmla="*/ 168671 w 357356"/>
              <a:gd name="connsiteY1" fmla="*/ 184259 h 531675"/>
              <a:gd name="connsiteX2" fmla="*/ 357356 w 357356"/>
              <a:gd name="connsiteY2" fmla="*/ 0 h 531675"/>
              <a:gd name="connsiteX3" fmla="*/ 357356 w 357356"/>
              <a:gd name="connsiteY3" fmla="*/ 531675 h 531675"/>
              <a:gd name="connsiteX4" fmla="*/ 0 w 357356"/>
              <a:gd name="connsiteY4" fmla="*/ 531675 h 531675"/>
              <a:gd name="connsiteX0" fmla="*/ 24889 w 382245"/>
              <a:gd name="connsiteY0" fmla="*/ 531675 h 531675"/>
              <a:gd name="connsiteX1" fmla="*/ 48417 w 382245"/>
              <a:gd name="connsiteY1" fmla="*/ 401974 h 531675"/>
              <a:gd name="connsiteX2" fmla="*/ 193560 w 382245"/>
              <a:gd name="connsiteY2" fmla="*/ 184259 h 531675"/>
              <a:gd name="connsiteX3" fmla="*/ 382245 w 382245"/>
              <a:gd name="connsiteY3" fmla="*/ 0 h 531675"/>
              <a:gd name="connsiteX4" fmla="*/ 382245 w 382245"/>
              <a:gd name="connsiteY4" fmla="*/ 531675 h 531675"/>
              <a:gd name="connsiteX5" fmla="*/ 24889 w 382245"/>
              <a:gd name="connsiteY5" fmla="*/ 531675 h 531675"/>
              <a:gd name="connsiteX0" fmla="*/ 24889 w 382245"/>
              <a:gd name="connsiteY0" fmla="*/ 560309 h 560309"/>
              <a:gd name="connsiteX1" fmla="*/ 48417 w 382245"/>
              <a:gd name="connsiteY1" fmla="*/ 430608 h 560309"/>
              <a:gd name="connsiteX2" fmla="*/ 193560 w 382245"/>
              <a:gd name="connsiteY2" fmla="*/ 212893 h 560309"/>
              <a:gd name="connsiteX3" fmla="*/ 266133 w 382245"/>
              <a:gd name="connsiteY3" fmla="*/ 82265 h 560309"/>
              <a:gd name="connsiteX4" fmla="*/ 382245 w 382245"/>
              <a:gd name="connsiteY4" fmla="*/ 28634 h 560309"/>
              <a:gd name="connsiteX5" fmla="*/ 382245 w 382245"/>
              <a:gd name="connsiteY5" fmla="*/ 560309 h 560309"/>
              <a:gd name="connsiteX6" fmla="*/ 24889 w 382245"/>
              <a:gd name="connsiteY6" fmla="*/ 560309 h 560309"/>
              <a:gd name="connsiteX0" fmla="*/ 28170 w 385526"/>
              <a:gd name="connsiteY0" fmla="*/ 560309 h 560309"/>
              <a:gd name="connsiteX1" fmla="*/ 29928 w 385526"/>
              <a:gd name="connsiteY1" fmla="*/ 503179 h 560309"/>
              <a:gd name="connsiteX2" fmla="*/ 51698 w 385526"/>
              <a:gd name="connsiteY2" fmla="*/ 430608 h 560309"/>
              <a:gd name="connsiteX3" fmla="*/ 196841 w 385526"/>
              <a:gd name="connsiteY3" fmla="*/ 212893 h 560309"/>
              <a:gd name="connsiteX4" fmla="*/ 269414 w 385526"/>
              <a:gd name="connsiteY4" fmla="*/ 82265 h 560309"/>
              <a:gd name="connsiteX5" fmla="*/ 385526 w 385526"/>
              <a:gd name="connsiteY5" fmla="*/ 28634 h 560309"/>
              <a:gd name="connsiteX6" fmla="*/ 385526 w 385526"/>
              <a:gd name="connsiteY6" fmla="*/ 560309 h 560309"/>
              <a:gd name="connsiteX7" fmla="*/ 28170 w 385526"/>
              <a:gd name="connsiteY7" fmla="*/ 560309 h 560309"/>
              <a:gd name="connsiteX0" fmla="*/ 28170 w 385526"/>
              <a:gd name="connsiteY0" fmla="*/ 560309 h 560309"/>
              <a:gd name="connsiteX1" fmla="*/ 29928 w 385526"/>
              <a:gd name="connsiteY1" fmla="*/ 503179 h 560309"/>
              <a:gd name="connsiteX2" fmla="*/ 102498 w 385526"/>
              <a:gd name="connsiteY2" fmla="*/ 386158 h 560309"/>
              <a:gd name="connsiteX3" fmla="*/ 196841 w 385526"/>
              <a:gd name="connsiteY3" fmla="*/ 212893 h 560309"/>
              <a:gd name="connsiteX4" fmla="*/ 269414 w 385526"/>
              <a:gd name="connsiteY4" fmla="*/ 82265 h 560309"/>
              <a:gd name="connsiteX5" fmla="*/ 385526 w 385526"/>
              <a:gd name="connsiteY5" fmla="*/ 28634 h 560309"/>
              <a:gd name="connsiteX6" fmla="*/ 385526 w 385526"/>
              <a:gd name="connsiteY6" fmla="*/ 560309 h 560309"/>
              <a:gd name="connsiteX7" fmla="*/ 28170 w 385526"/>
              <a:gd name="connsiteY7" fmla="*/ 560309 h 560309"/>
              <a:gd name="connsiteX0" fmla="*/ 28170 w 385526"/>
              <a:gd name="connsiteY0" fmla="*/ 567454 h 567454"/>
              <a:gd name="connsiteX1" fmla="*/ 29928 w 385526"/>
              <a:gd name="connsiteY1" fmla="*/ 510324 h 567454"/>
              <a:gd name="connsiteX2" fmla="*/ 102498 w 385526"/>
              <a:gd name="connsiteY2" fmla="*/ 393303 h 567454"/>
              <a:gd name="connsiteX3" fmla="*/ 196841 w 385526"/>
              <a:gd name="connsiteY3" fmla="*/ 220038 h 567454"/>
              <a:gd name="connsiteX4" fmla="*/ 269414 w 385526"/>
              <a:gd name="connsiteY4" fmla="*/ 89410 h 567454"/>
              <a:gd name="connsiteX5" fmla="*/ 334728 w 385526"/>
              <a:gd name="connsiteY5" fmla="*/ 59474 h 567454"/>
              <a:gd name="connsiteX6" fmla="*/ 385526 w 385526"/>
              <a:gd name="connsiteY6" fmla="*/ 35779 h 567454"/>
              <a:gd name="connsiteX7" fmla="*/ 385526 w 385526"/>
              <a:gd name="connsiteY7" fmla="*/ 567454 h 567454"/>
              <a:gd name="connsiteX8" fmla="*/ 28170 w 385526"/>
              <a:gd name="connsiteY8" fmla="*/ 567454 h 567454"/>
              <a:gd name="connsiteX0" fmla="*/ 28170 w 385526"/>
              <a:gd name="connsiteY0" fmla="*/ 567454 h 567454"/>
              <a:gd name="connsiteX1" fmla="*/ 29928 w 385526"/>
              <a:gd name="connsiteY1" fmla="*/ 510324 h 567454"/>
              <a:gd name="connsiteX2" fmla="*/ 102498 w 385526"/>
              <a:gd name="connsiteY2" fmla="*/ 393303 h 567454"/>
              <a:gd name="connsiteX3" fmla="*/ 196841 w 385526"/>
              <a:gd name="connsiteY3" fmla="*/ 220038 h 567454"/>
              <a:gd name="connsiteX4" fmla="*/ 282114 w 385526"/>
              <a:gd name="connsiteY4" fmla="*/ 108460 h 567454"/>
              <a:gd name="connsiteX5" fmla="*/ 334728 w 385526"/>
              <a:gd name="connsiteY5" fmla="*/ 59474 h 567454"/>
              <a:gd name="connsiteX6" fmla="*/ 385526 w 385526"/>
              <a:gd name="connsiteY6" fmla="*/ 35779 h 567454"/>
              <a:gd name="connsiteX7" fmla="*/ 385526 w 385526"/>
              <a:gd name="connsiteY7" fmla="*/ 567454 h 567454"/>
              <a:gd name="connsiteX8" fmla="*/ 28170 w 385526"/>
              <a:gd name="connsiteY8" fmla="*/ 567454 h 567454"/>
              <a:gd name="connsiteX0" fmla="*/ 28170 w 385526"/>
              <a:gd name="connsiteY0" fmla="*/ 567454 h 567454"/>
              <a:gd name="connsiteX1" fmla="*/ 29928 w 385526"/>
              <a:gd name="connsiteY1" fmla="*/ 510324 h 567454"/>
              <a:gd name="connsiteX2" fmla="*/ 96282 w 385526"/>
              <a:gd name="connsiteY2" fmla="*/ 343354 h 567454"/>
              <a:gd name="connsiteX3" fmla="*/ 196841 w 385526"/>
              <a:gd name="connsiteY3" fmla="*/ 220038 h 567454"/>
              <a:gd name="connsiteX4" fmla="*/ 282114 w 385526"/>
              <a:gd name="connsiteY4" fmla="*/ 108460 h 567454"/>
              <a:gd name="connsiteX5" fmla="*/ 334728 w 385526"/>
              <a:gd name="connsiteY5" fmla="*/ 59474 h 567454"/>
              <a:gd name="connsiteX6" fmla="*/ 385526 w 385526"/>
              <a:gd name="connsiteY6" fmla="*/ 35779 h 567454"/>
              <a:gd name="connsiteX7" fmla="*/ 385526 w 385526"/>
              <a:gd name="connsiteY7" fmla="*/ 567454 h 567454"/>
              <a:gd name="connsiteX8" fmla="*/ 28170 w 385526"/>
              <a:gd name="connsiteY8" fmla="*/ 567454 h 567454"/>
              <a:gd name="connsiteX0" fmla="*/ 31879 w 389235"/>
              <a:gd name="connsiteY0" fmla="*/ 567454 h 567454"/>
              <a:gd name="connsiteX1" fmla="*/ 21206 w 389235"/>
              <a:gd name="connsiteY1" fmla="*/ 497837 h 567454"/>
              <a:gd name="connsiteX2" fmla="*/ 99991 w 389235"/>
              <a:gd name="connsiteY2" fmla="*/ 343354 h 567454"/>
              <a:gd name="connsiteX3" fmla="*/ 200550 w 389235"/>
              <a:gd name="connsiteY3" fmla="*/ 220038 h 567454"/>
              <a:gd name="connsiteX4" fmla="*/ 285823 w 389235"/>
              <a:gd name="connsiteY4" fmla="*/ 108460 h 567454"/>
              <a:gd name="connsiteX5" fmla="*/ 338437 w 389235"/>
              <a:gd name="connsiteY5" fmla="*/ 59474 h 567454"/>
              <a:gd name="connsiteX6" fmla="*/ 389235 w 389235"/>
              <a:gd name="connsiteY6" fmla="*/ 35779 h 567454"/>
              <a:gd name="connsiteX7" fmla="*/ 389235 w 389235"/>
              <a:gd name="connsiteY7" fmla="*/ 567454 h 567454"/>
              <a:gd name="connsiteX8" fmla="*/ 31879 w 389235"/>
              <a:gd name="connsiteY8" fmla="*/ 567454 h 567454"/>
              <a:gd name="connsiteX0" fmla="*/ 31879 w 389235"/>
              <a:gd name="connsiteY0" fmla="*/ 567454 h 567454"/>
              <a:gd name="connsiteX1" fmla="*/ 21206 w 389235"/>
              <a:gd name="connsiteY1" fmla="*/ 497837 h 567454"/>
              <a:gd name="connsiteX2" fmla="*/ 99991 w 389235"/>
              <a:gd name="connsiteY2" fmla="*/ 343354 h 567454"/>
              <a:gd name="connsiteX3" fmla="*/ 191226 w 389235"/>
              <a:gd name="connsiteY3" fmla="*/ 207550 h 567454"/>
              <a:gd name="connsiteX4" fmla="*/ 285823 w 389235"/>
              <a:gd name="connsiteY4" fmla="*/ 108460 h 567454"/>
              <a:gd name="connsiteX5" fmla="*/ 338437 w 389235"/>
              <a:gd name="connsiteY5" fmla="*/ 59474 h 567454"/>
              <a:gd name="connsiteX6" fmla="*/ 389235 w 389235"/>
              <a:gd name="connsiteY6" fmla="*/ 35779 h 567454"/>
              <a:gd name="connsiteX7" fmla="*/ 389235 w 389235"/>
              <a:gd name="connsiteY7" fmla="*/ 567454 h 567454"/>
              <a:gd name="connsiteX8" fmla="*/ 31879 w 389235"/>
              <a:gd name="connsiteY8" fmla="*/ 567454 h 567454"/>
              <a:gd name="connsiteX0" fmla="*/ 31879 w 389235"/>
              <a:gd name="connsiteY0" fmla="*/ 567454 h 567454"/>
              <a:gd name="connsiteX1" fmla="*/ 21206 w 389235"/>
              <a:gd name="connsiteY1" fmla="*/ 497837 h 567454"/>
              <a:gd name="connsiteX2" fmla="*/ 99991 w 389235"/>
              <a:gd name="connsiteY2" fmla="*/ 343354 h 567454"/>
              <a:gd name="connsiteX3" fmla="*/ 191226 w 389235"/>
              <a:gd name="connsiteY3" fmla="*/ 207550 h 567454"/>
              <a:gd name="connsiteX4" fmla="*/ 279608 w 389235"/>
              <a:gd name="connsiteY4" fmla="*/ 89729 h 567454"/>
              <a:gd name="connsiteX5" fmla="*/ 338437 w 389235"/>
              <a:gd name="connsiteY5" fmla="*/ 59474 h 567454"/>
              <a:gd name="connsiteX6" fmla="*/ 389235 w 389235"/>
              <a:gd name="connsiteY6" fmla="*/ 35779 h 567454"/>
              <a:gd name="connsiteX7" fmla="*/ 389235 w 389235"/>
              <a:gd name="connsiteY7" fmla="*/ 567454 h 567454"/>
              <a:gd name="connsiteX8" fmla="*/ 31879 w 389235"/>
              <a:gd name="connsiteY8" fmla="*/ 567454 h 567454"/>
              <a:gd name="connsiteX0" fmla="*/ 31879 w 389235"/>
              <a:gd name="connsiteY0" fmla="*/ 571889 h 571889"/>
              <a:gd name="connsiteX1" fmla="*/ 21206 w 389235"/>
              <a:gd name="connsiteY1" fmla="*/ 502272 h 571889"/>
              <a:gd name="connsiteX2" fmla="*/ 99991 w 389235"/>
              <a:gd name="connsiteY2" fmla="*/ 347789 h 571889"/>
              <a:gd name="connsiteX3" fmla="*/ 191226 w 389235"/>
              <a:gd name="connsiteY3" fmla="*/ 211985 h 571889"/>
              <a:gd name="connsiteX4" fmla="*/ 279608 w 389235"/>
              <a:gd name="connsiteY4" fmla="*/ 94164 h 571889"/>
              <a:gd name="connsiteX5" fmla="*/ 338437 w 389235"/>
              <a:gd name="connsiteY5" fmla="*/ 45178 h 571889"/>
              <a:gd name="connsiteX6" fmla="*/ 389235 w 389235"/>
              <a:gd name="connsiteY6" fmla="*/ 40214 h 571889"/>
              <a:gd name="connsiteX7" fmla="*/ 389235 w 389235"/>
              <a:gd name="connsiteY7" fmla="*/ 571889 h 571889"/>
              <a:gd name="connsiteX8" fmla="*/ 31879 w 389235"/>
              <a:gd name="connsiteY8" fmla="*/ 571889 h 57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235" h="571889">
                <a:moveTo>
                  <a:pt x="31879" y="571889"/>
                </a:moveTo>
                <a:cubicBezTo>
                  <a:pt x="-30562" y="560251"/>
                  <a:pt x="17285" y="523889"/>
                  <a:pt x="21206" y="502272"/>
                </a:cubicBezTo>
                <a:cubicBezTo>
                  <a:pt x="25127" y="480655"/>
                  <a:pt x="68997" y="394053"/>
                  <a:pt x="99991" y="347789"/>
                </a:cubicBezTo>
                <a:cubicBezTo>
                  <a:pt x="130985" y="301525"/>
                  <a:pt x="154940" y="267623"/>
                  <a:pt x="191226" y="211985"/>
                </a:cubicBezTo>
                <a:cubicBezTo>
                  <a:pt x="227512" y="156347"/>
                  <a:pt x="262977" y="125158"/>
                  <a:pt x="279608" y="94164"/>
                </a:cubicBezTo>
                <a:cubicBezTo>
                  <a:pt x="296239" y="63170"/>
                  <a:pt x="319085" y="54117"/>
                  <a:pt x="338437" y="45178"/>
                </a:cubicBezTo>
                <a:cubicBezTo>
                  <a:pt x="357789" y="36239"/>
                  <a:pt x="374419" y="-48683"/>
                  <a:pt x="389235" y="40214"/>
                </a:cubicBezTo>
                <a:lnTo>
                  <a:pt x="389235" y="571889"/>
                </a:lnTo>
                <a:lnTo>
                  <a:pt x="31879" y="57188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Gleichschenkliges Dreieck 136"/>
          <p:cNvSpPr/>
          <p:nvPr/>
        </p:nvSpPr>
        <p:spPr>
          <a:xfrm rot="5400000">
            <a:off x="4782666" y="3535089"/>
            <a:ext cx="967075" cy="1023697"/>
          </a:xfrm>
          <a:custGeom>
            <a:avLst/>
            <a:gdLst>
              <a:gd name="connsiteX0" fmla="*/ 0 w 955639"/>
              <a:gd name="connsiteY0" fmla="*/ 910095 h 910095"/>
              <a:gd name="connsiteX1" fmla="*/ 477820 w 955639"/>
              <a:gd name="connsiteY1" fmla="*/ 0 h 910095"/>
              <a:gd name="connsiteX2" fmla="*/ 955639 w 955639"/>
              <a:gd name="connsiteY2" fmla="*/ 910095 h 910095"/>
              <a:gd name="connsiteX3" fmla="*/ 0 w 955639"/>
              <a:gd name="connsiteY3" fmla="*/ 910095 h 910095"/>
              <a:gd name="connsiteX0" fmla="*/ 0 w 955639"/>
              <a:gd name="connsiteY0" fmla="*/ 1005345 h 1005345"/>
              <a:gd name="connsiteX1" fmla="*/ 1570 w 955639"/>
              <a:gd name="connsiteY1" fmla="*/ 0 h 1005345"/>
              <a:gd name="connsiteX2" fmla="*/ 955639 w 955639"/>
              <a:gd name="connsiteY2" fmla="*/ 1005345 h 1005345"/>
              <a:gd name="connsiteX3" fmla="*/ 0 w 955639"/>
              <a:gd name="connsiteY3" fmla="*/ 1005345 h 1005345"/>
              <a:gd name="connsiteX0" fmla="*/ 0 w 955639"/>
              <a:gd name="connsiteY0" fmla="*/ 1005345 h 1005345"/>
              <a:gd name="connsiteX1" fmla="*/ 1570 w 955639"/>
              <a:gd name="connsiteY1" fmla="*/ 0 h 1005345"/>
              <a:gd name="connsiteX2" fmla="*/ 178106 w 955639"/>
              <a:gd name="connsiteY2" fmla="*/ 127000 h 1005345"/>
              <a:gd name="connsiteX3" fmla="*/ 955639 w 955639"/>
              <a:gd name="connsiteY3" fmla="*/ 1005345 h 1005345"/>
              <a:gd name="connsiteX4" fmla="*/ 0 w 955639"/>
              <a:gd name="connsiteY4" fmla="*/ 1005345 h 1005345"/>
              <a:gd name="connsiteX0" fmla="*/ 0 w 955639"/>
              <a:gd name="connsiteY0" fmla="*/ 995820 h 995820"/>
              <a:gd name="connsiteX1" fmla="*/ 1570 w 955639"/>
              <a:gd name="connsiteY1" fmla="*/ 0 h 995820"/>
              <a:gd name="connsiteX2" fmla="*/ 178106 w 955639"/>
              <a:gd name="connsiteY2" fmla="*/ 117475 h 995820"/>
              <a:gd name="connsiteX3" fmla="*/ 955639 w 955639"/>
              <a:gd name="connsiteY3" fmla="*/ 995820 h 995820"/>
              <a:gd name="connsiteX4" fmla="*/ 0 w 955639"/>
              <a:gd name="connsiteY4" fmla="*/ 995820 h 995820"/>
              <a:gd name="connsiteX0" fmla="*/ 0 w 955639"/>
              <a:gd name="connsiteY0" fmla="*/ 995820 h 1006473"/>
              <a:gd name="connsiteX1" fmla="*/ 1570 w 955639"/>
              <a:gd name="connsiteY1" fmla="*/ 0 h 1006473"/>
              <a:gd name="connsiteX2" fmla="*/ 178106 w 955639"/>
              <a:gd name="connsiteY2" fmla="*/ 117475 h 1006473"/>
              <a:gd name="connsiteX3" fmla="*/ 955639 w 955639"/>
              <a:gd name="connsiteY3" fmla="*/ 995820 h 1006473"/>
              <a:gd name="connsiteX4" fmla="*/ 741274 w 955639"/>
              <a:gd name="connsiteY4" fmla="*/ 1006473 h 1006473"/>
              <a:gd name="connsiteX5" fmla="*/ 0 w 955639"/>
              <a:gd name="connsiteY5" fmla="*/ 995820 h 1006473"/>
              <a:gd name="connsiteX0" fmla="*/ 0 w 955639"/>
              <a:gd name="connsiteY0" fmla="*/ 995820 h 1006473"/>
              <a:gd name="connsiteX1" fmla="*/ 1570 w 955639"/>
              <a:gd name="connsiteY1" fmla="*/ 0 h 1006473"/>
              <a:gd name="connsiteX2" fmla="*/ 178106 w 955639"/>
              <a:gd name="connsiteY2" fmla="*/ 117475 h 1006473"/>
              <a:gd name="connsiteX3" fmla="*/ 955639 w 955639"/>
              <a:gd name="connsiteY3" fmla="*/ 1000583 h 1006473"/>
              <a:gd name="connsiteX4" fmla="*/ 741274 w 955639"/>
              <a:gd name="connsiteY4" fmla="*/ 1006473 h 1006473"/>
              <a:gd name="connsiteX5" fmla="*/ 0 w 955639"/>
              <a:gd name="connsiteY5" fmla="*/ 995820 h 1006473"/>
              <a:gd name="connsiteX0" fmla="*/ 0 w 969848"/>
              <a:gd name="connsiteY0" fmla="*/ 995820 h 1006473"/>
              <a:gd name="connsiteX1" fmla="*/ 1570 w 969848"/>
              <a:gd name="connsiteY1" fmla="*/ 0 h 1006473"/>
              <a:gd name="connsiteX2" fmla="*/ 178106 w 969848"/>
              <a:gd name="connsiteY2" fmla="*/ 117475 h 1006473"/>
              <a:gd name="connsiteX3" fmla="*/ 969848 w 969848"/>
              <a:gd name="connsiteY3" fmla="*/ 1005345 h 1006473"/>
              <a:gd name="connsiteX4" fmla="*/ 741274 w 969848"/>
              <a:gd name="connsiteY4" fmla="*/ 1006473 h 1006473"/>
              <a:gd name="connsiteX5" fmla="*/ 0 w 969848"/>
              <a:gd name="connsiteY5" fmla="*/ 995820 h 1006473"/>
              <a:gd name="connsiteX0" fmla="*/ 0 w 969848"/>
              <a:gd name="connsiteY0" fmla="*/ 995820 h 1006473"/>
              <a:gd name="connsiteX1" fmla="*/ 1570 w 969848"/>
              <a:gd name="connsiteY1" fmla="*/ 0 h 1006473"/>
              <a:gd name="connsiteX2" fmla="*/ 159161 w 969848"/>
              <a:gd name="connsiteY2" fmla="*/ 136525 h 1006473"/>
              <a:gd name="connsiteX3" fmla="*/ 969848 w 969848"/>
              <a:gd name="connsiteY3" fmla="*/ 1005345 h 1006473"/>
              <a:gd name="connsiteX4" fmla="*/ 741274 w 969848"/>
              <a:gd name="connsiteY4" fmla="*/ 1006473 h 1006473"/>
              <a:gd name="connsiteX5" fmla="*/ 0 w 969848"/>
              <a:gd name="connsiteY5" fmla="*/ 995820 h 1006473"/>
              <a:gd name="connsiteX0" fmla="*/ 0 w 969848"/>
              <a:gd name="connsiteY0" fmla="*/ 995820 h 1010107"/>
              <a:gd name="connsiteX1" fmla="*/ 1570 w 969848"/>
              <a:gd name="connsiteY1" fmla="*/ 0 h 1010107"/>
              <a:gd name="connsiteX2" fmla="*/ 159161 w 969848"/>
              <a:gd name="connsiteY2" fmla="*/ 136525 h 1010107"/>
              <a:gd name="connsiteX3" fmla="*/ 969848 w 969848"/>
              <a:gd name="connsiteY3" fmla="*/ 1010107 h 1010107"/>
              <a:gd name="connsiteX4" fmla="*/ 741274 w 969848"/>
              <a:gd name="connsiteY4" fmla="*/ 1006473 h 1010107"/>
              <a:gd name="connsiteX5" fmla="*/ 0 w 969848"/>
              <a:gd name="connsiteY5" fmla="*/ 995820 h 1010107"/>
              <a:gd name="connsiteX0" fmla="*/ 3185 w 973033"/>
              <a:gd name="connsiteY0" fmla="*/ 995820 h 1010107"/>
              <a:gd name="connsiteX1" fmla="*/ 4755 w 973033"/>
              <a:gd name="connsiteY1" fmla="*/ 0 h 1010107"/>
              <a:gd name="connsiteX2" fmla="*/ 162346 w 973033"/>
              <a:gd name="connsiteY2" fmla="*/ 136525 h 1010107"/>
              <a:gd name="connsiteX3" fmla="*/ 973033 w 973033"/>
              <a:gd name="connsiteY3" fmla="*/ 1010107 h 1010107"/>
              <a:gd name="connsiteX4" fmla="*/ 744459 w 973033"/>
              <a:gd name="connsiteY4" fmla="*/ 1006473 h 1010107"/>
              <a:gd name="connsiteX5" fmla="*/ 3185 w 973033"/>
              <a:gd name="connsiteY5" fmla="*/ 995820 h 1010107"/>
              <a:gd name="connsiteX0" fmla="*/ 447 w 975029"/>
              <a:gd name="connsiteY0" fmla="*/ 995820 h 1010107"/>
              <a:gd name="connsiteX1" fmla="*/ 6751 w 975029"/>
              <a:gd name="connsiteY1" fmla="*/ 0 h 1010107"/>
              <a:gd name="connsiteX2" fmla="*/ 164342 w 975029"/>
              <a:gd name="connsiteY2" fmla="*/ 136525 h 1010107"/>
              <a:gd name="connsiteX3" fmla="*/ 975029 w 975029"/>
              <a:gd name="connsiteY3" fmla="*/ 1010107 h 1010107"/>
              <a:gd name="connsiteX4" fmla="*/ 746455 w 975029"/>
              <a:gd name="connsiteY4" fmla="*/ 1006473 h 1010107"/>
              <a:gd name="connsiteX5" fmla="*/ 447 w 975029"/>
              <a:gd name="connsiteY5" fmla="*/ 995820 h 1010107"/>
              <a:gd name="connsiteX0" fmla="*/ 3187 w 977769"/>
              <a:gd name="connsiteY0" fmla="*/ 995820 h 1010107"/>
              <a:gd name="connsiteX1" fmla="*/ 4754 w 977769"/>
              <a:gd name="connsiteY1" fmla="*/ 0 h 1010107"/>
              <a:gd name="connsiteX2" fmla="*/ 167082 w 977769"/>
              <a:gd name="connsiteY2" fmla="*/ 136525 h 1010107"/>
              <a:gd name="connsiteX3" fmla="*/ 977769 w 977769"/>
              <a:gd name="connsiteY3" fmla="*/ 1010107 h 1010107"/>
              <a:gd name="connsiteX4" fmla="*/ 749195 w 977769"/>
              <a:gd name="connsiteY4" fmla="*/ 1006473 h 1010107"/>
              <a:gd name="connsiteX5" fmla="*/ 3187 w 977769"/>
              <a:gd name="connsiteY5" fmla="*/ 995820 h 1010107"/>
              <a:gd name="connsiteX0" fmla="*/ 1646 w 976228"/>
              <a:gd name="connsiteY0" fmla="*/ 1002965 h 1017252"/>
              <a:gd name="connsiteX1" fmla="*/ 5584 w 976228"/>
              <a:gd name="connsiteY1" fmla="*/ 0 h 1017252"/>
              <a:gd name="connsiteX2" fmla="*/ 165541 w 976228"/>
              <a:gd name="connsiteY2" fmla="*/ 143670 h 1017252"/>
              <a:gd name="connsiteX3" fmla="*/ 976228 w 976228"/>
              <a:gd name="connsiteY3" fmla="*/ 1017252 h 1017252"/>
              <a:gd name="connsiteX4" fmla="*/ 747654 w 976228"/>
              <a:gd name="connsiteY4" fmla="*/ 1013618 h 1017252"/>
              <a:gd name="connsiteX5" fmla="*/ 1646 w 976228"/>
              <a:gd name="connsiteY5" fmla="*/ 1002965 h 1017252"/>
              <a:gd name="connsiteX0" fmla="*/ 0 w 974582"/>
              <a:gd name="connsiteY0" fmla="*/ 1002965 h 1017252"/>
              <a:gd name="connsiteX1" fmla="*/ 3938 w 974582"/>
              <a:gd name="connsiteY1" fmla="*/ 0 h 1017252"/>
              <a:gd name="connsiteX2" fmla="*/ 163895 w 974582"/>
              <a:gd name="connsiteY2" fmla="*/ 143670 h 1017252"/>
              <a:gd name="connsiteX3" fmla="*/ 974582 w 974582"/>
              <a:gd name="connsiteY3" fmla="*/ 1017252 h 1017252"/>
              <a:gd name="connsiteX4" fmla="*/ 746008 w 974582"/>
              <a:gd name="connsiteY4" fmla="*/ 1013618 h 1017252"/>
              <a:gd name="connsiteX5" fmla="*/ 0 w 974582"/>
              <a:gd name="connsiteY5" fmla="*/ 1002965 h 1017252"/>
              <a:gd name="connsiteX0" fmla="*/ 0 w 974580"/>
              <a:gd name="connsiteY0" fmla="*/ 1000584 h 1017252"/>
              <a:gd name="connsiteX1" fmla="*/ 3936 w 974580"/>
              <a:gd name="connsiteY1" fmla="*/ 0 h 1017252"/>
              <a:gd name="connsiteX2" fmla="*/ 163893 w 974580"/>
              <a:gd name="connsiteY2" fmla="*/ 143670 h 1017252"/>
              <a:gd name="connsiteX3" fmla="*/ 974580 w 974580"/>
              <a:gd name="connsiteY3" fmla="*/ 1017252 h 1017252"/>
              <a:gd name="connsiteX4" fmla="*/ 746006 w 974580"/>
              <a:gd name="connsiteY4" fmla="*/ 1013618 h 1017252"/>
              <a:gd name="connsiteX5" fmla="*/ 0 w 974580"/>
              <a:gd name="connsiteY5" fmla="*/ 1000584 h 1017252"/>
              <a:gd name="connsiteX0" fmla="*/ 2848 w 977428"/>
              <a:gd name="connsiteY0" fmla="*/ 1000585 h 1017253"/>
              <a:gd name="connsiteX1" fmla="*/ 2050 w 977428"/>
              <a:gd name="connsiteY1" fmla="*/ 0 h 1017253"/>
              <a:gd name="connsiteX2" fmla="*/ 166741 w 977428"/>
              <a:gd name="connsiteY2" fmla="*/ 143671 h 1017253"/>
              <a:gd name="connsiteX3" fmla="*/ 977428 w 977428"/>
              <a:gd name="connsiteY3" fmla="*/ 1017253 h 1017253"/>
              <a:gd name="connsiteX4" fmla="*/ 748854 w 977428"/>
              <a:gd name="connsiteY4" fmla="*/ 1013619 h 1017253"/>
              <a:gd name="connsiteX5" fmla="*/ 2848 w 977428"/>
              <a:gd name="connsiteY5" fmla="*/ 1000585 h 1017253"/>
              <a:gd name="connsiteX0" fmla="*/ 2848 w 977428"/>
              <a:gd name="connsiteY0" fmla="*/ 1000585 h 1017253"/>
              <a:gd name="connsiteX1" fmla="*/ 2050 w 977428"/>
              <a:gd name="connsiteY1" fmla="*/ 0 h 1017253"/>
              <a:gd name="connsiteX2" fmla="*/ 166741 w 977428"/>
              <a:gd name="connsiteY2" fmla="*/ 143671 h 1017253"/>
              <a:gd name="connsiteX3" fmla="*/ 977428 w 977428"/>
              <a:gd name="connsiteY3" fmla="*/ 1017253 h 1017253"/>
              <a:gd name="connsiteX4" fmla="*/ 746486 w 977428"/>
              <a:gd name="connsiteY4" fmla="*/ 1016000 h 1017253"/>
              <a:gd name="connsiteX5" fmla="*/ 2848 w 977428"/>
              <a:gd name="connsiteY5" fmla="*/ 1000585 h 1017253"/>
              <a:gd name="connsiteX0" fmla="*/ 2848 w 965588"/>
              <a:gd name="connsiteY0" fmla="*/ 1000585 h 1016000"/>
              <a:gd name="connsiteX1" fmla="*/ 2050 w 965588"/>
              <a:gd name="connsiteY1" fmla="*/ 0 h 1016000"/>
              <a:gd name="connsiteX2" fmla="*/ 166741 w 965588"/>
              <a:gd name="connsiteY2" fmla="*/ 143671 h 1016000"/>
              <a:gd name="connsiteX3" fmla="*/ 965588 w 965588"/>
              <a:gd name="connsiteY3" fmla="*/ 1012491 h 1016000"/>
              <a:gd name="connsiteX4" fmla="*/ 746486 w 965588"/>
              <a:gd name="connsiteY4" fmla="*/ 1016000 h 1016000"/>
              <a:gd name="connsiteX5" fmla="*/ 2848 w 965588"/>
              <a:gd name="connsiteY5" fmla="*/ 1000585 h 1016000"/>
              <a:gd name="connsiteX0" fmla="*/ 2848 w 965588"/>
              <a:gd name="connsiteY0" fmla="*/ 1000585 h 1016000"/>
              <a:gd name="connsiteX1" fmla="*/ 2050 w 965588"/>
              <a:gd name="connsiteY1" fmla="*/ 0 h 1016000"/>
              <a:gd name="connsiteX2" fmla="*/ 166741 w 965588"/>
              <a:gd name="connsiteY2" fmla="*/ 143671 h 1016000"/>
              <a:gd name="connsiteX3" fmla="*/ 965588 w 965588"/>
              <a:gd name="connsiteY3" fmla="*/ 1012491 h 1016000"/>
              <a:gd name="connsiteX4" fmla="*/ 746486 w 965588"/>
              <a:gd name="connsiteY4" fmla="*/ 1016000 h 1016000"/>
              <a:gd name="connsiteX5" fmla="*/ 2848 w 965588"/>
              <a:gd name="connsiteY5" fmla="*/ 1000585 h 1016000"/>
              <a:gd name="connsiteX0" fmla="*/ 2848 w 965588"/>
              <a:gd name="connsiteY0" fmla="*/ 1000585 h 1013619"/>
              <a:gd name="connsiteX1" fmla="*/ 2050 w 965588"/>
              <a:gd name="connsiteY1" fmla="*/ 0 h 1013619"/>
              <a:gd name="connsiteX2" fmla="*/ 166741 w 965588"/>
              <a:gd name="connsiteY2" fmla="*/ 143671 h 1013619"/>
              <a:gd name="connsiteX3" fmla="*/ 965588 w 965588"/>
              <a:gd name="connsiteY3" fmla="*/ 1012491 h 1013619"/>
              <a:gd name="connsiteX4" fmla="*/ 746489 w 965588"/>
              <a:gd name="connsiteY4" fmla="*/ 1013619 h 1013619"/>
              <a:gd name="connsiteX5" fmla="*/ 2848 w 965588"/>
              <a:gd name="connsiteY5" fmla="*/ 1000585 h 1013619"/>
              <a:gd name="connsiteX0" fmla="*/ 1104 w 966212"/>
              <a:gd name="connsiteY0" fmla="*/ 1010110 h 1013619"/>
              <a:gd name="connsiteX1" fmla="*/ 2674 w 966212"/>
              <a:gd name="connsiteY1" fmla="*/ 0 h 1013619"/>
              <a:gd name="connsiteX2" fmla="*/ 167365 w 966212"/>
              <a:gd name="connsiteY2" fmla="*/ 143671 h 1013619"/>
              <a:gd name="connsiteX3" fmla="*/ 966212 w 966212"/>
              <a:gd name="connsiteY3" fmla="*/ 1012491 h 1013619"/>
              <a:gd name="connsiteX4" fmla="*/ 747113 w 966212"/>
              <a:gd name="connsiteY4" fmla="*/ 1013619 h 1013619"/>
              <a:gd name="connsiteX5" fmla="*/ 1104 w 966212"/>
              <a:gd name="connsiteY5" fmla="*/ 1010110 h 1013619"/>
              <a:gd name="connsiteX0" fmla="*/ 1104 w 966212"/>
              <a:gd name="connsiteY0" fmla="*/ 1010110 h 1013619"/>
              <a:gd name="connsiteX1" fmla="*/ 2674 w 966212"/>
              <a:gd name="connsiteY1" fmla="*/ 0 h 1013619"/>
              <a:gd name="connsiteX2" fmla="*/ 167365 w 966212"/>
              <a:gd name="connsiteY2" fmla="*/ 143671 h 1013619"/>
              <a:gd name="connsiteX3" fmla="*/ 966212 w 966212"/>
              <a:gd name="connsiteY3" fmla="*/ 1005442 h 1013619"/>
              <a:gd name="connsiteX4" fmla="*/ 747113 w 966212"/>
              <a:gd name="connsiteY4" fmla="*/ 1013619 h 1013619"/>
              <a:gd name="connsiteX5" fmla="*/ 1104 w 966212"/>
              <a:gd name="connsiteY5" fmla="*/ 1010110 h 1013619"/>
              <a:gd name="connsiteX0" fmla="*/ 1104 w 966212"/>
              <a:gd name="connsiteY0" fmla="*/ 1010110 h 1010110"/>
              <a:gd name="connsiteX1" fmla="*/ 2674 w 966212"/>
              <a:gd name="connsiteY1" fmla="*/ 0 h 1010110"/>
              <a:gd name="connsiteX2" fmla="*/ 167365 w 966212"/>
              <a:gd name="connsiteY2" fmla="*/ 143671 h 1010110"/>
              <a:gd name="connsiteX3" fmla="*/ 966212 w 966212"/>
              <a:gd name="connsiteY3" fmla="*/ 1005442 h 1010110"/>
              <a:gd name="connsiteX4" fmla="*/ 747113 w 966212"/>
              <a:gd name="connsiteY4" fmla="*/ 1008920 h 1010110"/>
              <a:gd name="connsiteX5" fmla="*/ 1104 w 966212"/>
              <a:gd name="connsiteY5" fmla="*/ 1010110 h 1010110"/>
              <a:gd name="connsiteX0" fmla="*/ 1104 w 966212"/>
              <a:gd name="connsiteY0" fmla="*/ 1010110 h 1010110"/>
              <a:gd name="connsiteX1" fmla="*/ 2674 w 966212"/>
              <a:gd name="connsiteY1" fmla="*/ 0 h 1010110"/>
              <a:gd name="connsiteX2" fmla="*/ 167365 w 966212"/>
              <a:gd name="connsiteY2" fmla="*/ 143671 h 1010110"/>
              <a:gd name="connsiteX3" fmla="*/ 966212 w 966212"/>
              <a:gd name="connsiteY3" fmla="*/ 1005442 h 1010110"/>
              <a:gd name="connsiteX4" fmla="*/ 751871 w 966212"/>
              <a:gd name="connsiteY4" fmla="*/ 1004220 h 1010110"/>
              <a:gd name="connsiteX5" fmla="*/ 1104 w 966212"/>
              <a:gd name="connsiteY5" fmla="*/ 1010110 h 10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212" h="1010110">
                <a:moveTo>
                  <a:pt x="1104" y="1010110"/>
                </a:moveTo>
                <a:cubicBezTo>
                  <a:pt x="1627" y="674995"/>
                  <a:pt x="-2585" y="332733"/>
                  <a:pt x="2674" y="0"/>
                </a:cubicBezTo>
                <a:cubicBezTo>
                  <a:pt x="53053" y="48683"/>
                  <a:pt x="116986" y="94988"/>
                  <a:pt x="167365" y="143671"/>
                </a:cubicBezTo>
                <a:lnTo>
                  <a:pt x="966212" y="1005442"/>
                </a:lnTo>
                <a:lnTo>
                  <a:pt x="751871" y="1004220"/>
                </a:lnTo>
                <a:lnTo>
                  <a:pt x="1104" y="101011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0" name="Gerader Verbinder 139"/>
          <p:cNvCxnSpPr/>
          <p:nvPr/>
        </p:nvCxnSpPr>
        <p:spPr>
          <a:xfrm>
            <a:off x="7173807" y="2543820"/>
            <a:ext cx="879873"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1" name="Textfeld 140"/>
          <p:cNvSpPr txBox="1"/>
          <p:nvPr/>
        </p:nvSpPr>
        <p:spPr>
          <a:xfrm>
            <a:off x="5263306" y="4675974"/>
            <a:ext cx="1424160" cy="338554"/>
          </a:xfrm>
          <a:prstGeom prst="rect">
            <a:avLst/>
          </a:prstGeom>
          <a:noFill/>
        </p:spPr>
        <p:txBody>
          <a:bodyPr wrap="square" rtlCol="0">
            <a:spAutoFit/>
          </a:bodyPr>
          <a:lstStyle/>
          <a:p>
            <a:r>
              <a:rPr lang="en-US" sz="1600" b="1" dirty="0">
                <a:solidFill>
                  <a:schemeClr val="accent3"/>
                </a:solidFill>
              </a:rPr>
              <a:t>Real load</a:t>
            </a:r>
          </a:p>
        </p:txBody>
      </p:sp>
      <p:cxnSp>
        <p:nvCxnSpPr>
          <p:cNvPr id="143" name="Gerade Verbindung mit Pfeil 142"/>
          <p:cNvCxnSpPr/>
          <p:nvPr/>
        </p:nvCxnSpPr>
        <p:spPr>
          <a:xfrm>
            <a:off x="4250938" y="3890315"/>
            <a:ext cx="696685" cy="326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Gerade Verbindung mit Pfeil 145"/>
          <p:cNvCxnSpPr/>
          <p:nvPr/>
        </p:nvCxnSpPr>
        <p:spPr>
          <a:xfrm>
            <a:off x="5401080" y="3041995"/>
            <a:ext cx="696685" cy="326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feld 150"/>
          <p:cNvSpPr txBox="1"/>
          <p:nvPr/>
        </p:nvSpPr>
        <p:spPr>
          <a:xfrm>
            <a:off x="5577445" y="1802096"/>
            <a:ext cx="1558441" cy="584775"/>
          </a:xfrm>
          <a:prstGeom prst="rect">
            <a:avLst/>
          </a:prstGeom>
          <a:noFill/>
        </p:spPr>
        <p:txBody>
          <a:bodyPr wrap="square" rtlCol="0">
            <a:spAutoFit/>
          </a:bodyPr>
          <a:lstStyle/>
          <a:p>
            <a:r>
              <a:rPr lang="en-US" sz="1600" b="1" dirty="0">
                <a:solidFill>
                  <a:schemeClr val="accent4"/>
                </a:solidFill>
              </a:rPr>
              <a:t>Provisioned IT</a:t>
            </a:r>
          </a:p>
          <a:p>
            <a:r>
              <a:rPr lang="en-US" sz="1600" b="1" dirty="0">
                <a:solidFill>
                  <a:schemeClr val="accent4"/>
                </a:solidFill>
              </a:rPr>
              <a:t>capacity</a:t>
            </a:r>
          </a:p>
        </p:txBody>
      </p:sp>
      <p:cxnSp>
        <p:nvCxnSpPr>
          <p:cNvPr id="183" name="Gerader Verbinder 182"/>
          <p:cNvCxnSpPr>
            <a:stCxn id="137" idx="0"/>
            <a:endCxn id="136" idx="7"/>
          </p:cNvCxnSpPr>
          <p:nvPr/>
        </p:nvCxnSpPr>
        <p:spPr>
          <a:xfrm flipV="1">
            <a:off x="4754355" y="3558018"/>
            <a:ext cx="1417965" cy="648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Freihandform 34"/>
          <p:cNvSpPr/>
          <p:nvPr/>
        </p:nvSpPr>
        <p:spPr>
          <a:xfrm>
            <a:off x="3526072" y="2344596"/>
            <a:ext cx="4759837" cy="3272738"/>
          </a:xfrm>
          <a:custGeom>
            <a:avLst/>
            <a:gdLst>
              <a:gd name="connsiteX0" fmla="*/ 0 w 4603815"/>
              <a:gd name="connsiteY0" fmla="*/ 3340142 h 3340142"/>
              <a:gd name="connsiteX1" fmla="*/ 1509485 w 4603815"/>
              <a:gd name="connsiteY1" fmla="*/ 2701513 h 3340142"/>
              <a:gd name="connsiteX2" fmla="*/ 2452914 w 4603815"/>
              <a:gd name="connsiteY2" fmla="*/ 654999 h 3340142"/>
              <a:gd name="connsiteX3" fmla="*/ 3468914 w 4603815"/>
              <a:gd name="connsiteY3" fmla="*/ 350199 h 3340142"/>
              <a:gd name="connsiteX4" fmla="*/ 3889828 w 4603815"/>
              <a:gd name="connsiteY4" fmla="*/ 2120942 h 3340142"/>
              <a:gd name="connsiteX5" fmla="*/ 4513942 w 4603815"/>
              <a:gd name="connsiteY5" fmla="*/ 219571 h 3340142"/>
              <a:gd name="connsiteX6" fmla="*/ 4586514 w 4603815"/>
              <a:gd name="connsiteY6" fmla="*/ 117971 h 3340142"/>
              <a:gd name="connsiteX0" fmla="*/ 0 w 4603815"/>
              <a:gd name="connsiteY0" fmla="*/ 3340142 h 3340142"/>
              <a:gd name="connsiteX1" fmla="*/ 1509485 w 4603815"/>
              <a:gd name="connsiteY1" fmla="*/ 2701513 h 3340142"/>
              <a:gd name="connsiteX2" fmla="*/ 2525485 w 4603815"/>
              <a:gd name="connsiteY2" fmla="*/ 785628 h 3340142"/>
              <a:gd name="connsiteX3" fmla="*/ 3468914 w 4603815"/>
              <a:gd name="connsiteY3" fmla="*/ 350199 h 3340142"/>
              <a:gd name="connsiteX4" fmla="*/ 3889828 w 4603815"/>
              <a:gd name="connsiteY4" fmla="*/ 2120942 h 3340142"/>
              <a:gd name="connsiteX5" fmla="*/ 4513942 w 4603815"/>
              <a:gd name="connsiteY5" fmla="*/ 219571 h 3340142"/>
              <a:gd name="connsiteX6" fmla="*/ 4586514 w 4603815"/>
              <a:gd name="connsiteY6" fmla="*/ 117971 h 3340142"/>
              <a:gd name="connsiteX0" fmla="*/ 0 w 4592674"/>
              <a:gd name="connsiteY0" fmla="*/ 3343846 h 3343846"/>
              <a:gd name="connsiteX1" fmla="*/ 1509485 w 4592674"/>
              <a:gd name="connsiteY1" fmla="*/ 2705217 h 3343846"/>
              <a:gd name="connsiteX2" fmla="*/ 2525485 w 4592674"/>
              <a:gd name="connsiteY2" fmla="*/ 789332 h 3343846"/>
              <a:gd name="connsiteX3" fmla="*/ 3468914 w 4592674"/>
              <a:gd name="connsiteY3" fmla="*/ 353903 h 3343846"/>
              <a:gd name="connsiteX4" fmla="*/ 4252685 w 4592674"/>
              <a:gd name="connsiteY4" fmla="*/ 2182703 h 3343846"/>
              <a:gd name="connsiteX5" fmla="*/ 4513942 w 4592674"/>
              <a:gd name="connsiteY5" fmla="*/ 223275 h 3343846"/>
              <a:gd name="connsiteX6" fmla="*/ 4586514 w 4592674"/>
              <a:gd name="connsiteY6" fmla="*/ 121675 h 3343846"/>
              <a:gd name="connsiteX0" fmla="*/ 0 w 4791300"/>
              <a:gd name="connsiteY0" fmla="*/ 3343846 h 3343846"/>
              <a:gd name="connsiteX1" fmla="*/ 1509485 w 4791300"/>
              <a:gd name="connsiteY1" fmla="*/ 2705217 h 3343846"/>
              <a:gd name="connsiteX2" fmla="*/ 2525485 w 4791300"/>
              <a:gd name="connsiteY2" fmla="*/ 789332 h 3343846"/>
              <a:gd name="connsiteX3" fmla="*/ 3468914 w 4791300"/>
              <a:gd name="connsiteY3" fmla="*/ 353903 h 3343846"/>
              <a:gd name="connsiteX4" fmla="*/ 4252685 w 4791300"/>
              <a:gd name="connsiteY4" fmla="*/ 2182703 h 3343846"/>
              <a:gd name="connsiteX5" fmla="*/ 4513942 w 4791300"/>
              <a:gd name="connsiteY5" fmla="*/ 223275 h 3343846"/>
              <a:gd name="connsiteX6" fmla="*/ 4789714 w 4791300"/>
              <a:gd name="connsiteY6" fmla="*/ 121675 h 3343846"/>
              <a:gd name="connsiteX0" fmla="*/ 0 w 4805733"/>
              <a:gd name="connsiteY0" fmla="*/ 3368853 h 3368853"/>
              <a:gd name="connsiteX1" fmla="*/ 1509485 w 4805733"/>
              <a:gd name="connsiteY1" fmla="*/ 2730224 h 3368853"/>
              <a:gd name="connsiteX2" fmla="*/ 2525485 w 4805733"/>
              <a:gd name="connsiteY2" fmla="*/ 814339 h 3368853"/>
              <a:gd name="connsiteX3" fmla="*/ 3468914 w 4805733"/>
              <a:gd name="connsiteY3" fmla="*/ 378910 h 3368853"/>
              <a:gd name="connsiteX4" fmla="*/ 4252685 w 4805733"/>
              <a:gd name="connsiteY4" fmla="*/ 2207710 h 3368853"/>
              <a:gd name="connsiteX5" fmla="*/ 4513942 w 4805733"/>
              <a:gd name="connsiteY5" fmla="*/ 248282 h 3368853"/>
              <a:gd name="connsiteX6" fmla="*/ 4804228 w 4805733"/>
              <a:gd name="connsiteY6" fmla="*/ 103139 h 3368853"/>
              <a:gd name="connsiteX0" fmla="*/ 0 w 4513942"/>
              <a:gd name="connsiteY0" fmla="*/ 3120571 h 3120571"/>
              <a:gd name="connsiteX1" fmla="*/ 1509485 w 4513942"/>
              <a:gd name="connsiteY1" fmla="*/ 2481942 h 3120571"/>
              <a:gd name="connsiteX2" fmla="*/ 2525485 w 4513942"/>
              <a:gd name="connsiteY2" fmla="*/ 566057 h 3120571"/>
              <a:gd name="connsiteX3" fmla="*/ 3468914 w 4513942"/>
              <a:gd name="connsiteY3" fmla="*/ 130628 h 3120571"/>
              <a:gd name="connsiteX4" fmla="*/ 4252685 w 4513942"/>
              <a:gd name="connsiteY4" fmla="*/ 1959428 h 3120571"/>
              <a:gd name="connsiteX5" fmla="*/ 4513942 w 4513942"/>
              <a:gd name="connsiteY5" fmla="*/ 0 h 3120571"/>
              <a:gd name="connsiteX0" fmla="*/ 0 w 4746171"/>
              <a:gd name="connsiteY0" fmla="*/ 3280229 h 3280229"/>
              <a:gd name="connsiteX1" fmla="*/ 1509485 w 4746171"/>
              <a:gd name="connsiteY1" fmla="*/ 2641600 h 3280229"/>
              <a:gd name="connsiteX2" fmla="*/ 2525485 w 4746171"/>
              <a:gd name="connsiteY2" fmla="*/ 725715 h 3280229"/>
              <a:gd name="connsiteX3" fmla="*/ 3468914 w 4746171"/>
              <a:gd name="connsiteY3" fmla="*/ 290286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2960914 w 4746171"/>
              <a:gd name="connsiteY3" fmla="*/ 232230 h 3280229"/>
              <a:gd name="connsiteX4" fmla="*/ 3468914 w 4746171"/>
              <a:gd name="connsiteY4" fmla="*/ 290286 h 3280229"/>
              <a:gd name="connsiteX5" fmla="*/ 4252685 w 4746171"/>
              <a:gd name="connsiteY5" fmla="*/ 2119086 h 3280229"/>
              <a:gd name="connsiteX6" fmla="*/ 4746171 w 4746171"/>
              <a:gd name="connsiteY6"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2960914 w 4746171"/>
              <a:gd name="connsiteY3" fmla="*/ 232230 h 3280229"/>
              <a:gd name="connsiteX4" fmla="*/ 3468914 w 4746171"/>
              <a:gd name="connsiteY4" fmla="*/ 290286 h 3280229"/>
              <a:gd name="connsiteX5" fmla="*/ 4252685 w 4746171"/>
              <a:gd name="connsiteY5" fmla="*/ 2119086 h 3280229"/>
              <a:gd name="connsiteX6" fmla="*/ 4746171 w 4746171"/>
              <a:gd name="connsiteY6"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468914 w 4746171"/>
              <a:gd name="connsiteY3" fmla="*/ 290286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585028 w 4746171"/>
              <a:gd name="connsiteY3" fmla="*/ 566057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585028 w 4746171"/>
              <a:gd name="connsiteY3" fmla="*/ 566057 h 3280229"/>
              <a:gd name="connsiteX4" fmla="*/ 4252685 w 4746171"/>
              <a:gd name="connsiteY4" fmla="*/ 2119086 h 3280229"/>
              <a:gd name="connsiteX5" fmla="*/ 4746171 w 4746171"/>
              <a:gd name="connsiteY5" fmla="*/ 0 h 328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6171" h="3280229">
                <a:moveTo>
                  <a:pt x="0" y="3280229"/>
                </a:moveTo>
                <a:cubicBezTo>
                  <a:pt x="550333" y="3184676"/>
                  <a:pt x="1088571" y="3067352"/>
                  <a:pt x="1509485" y="2641600"/>
                </a:cubicBezTo>
                <a:cubicBezTo>
                  <a:pt x="1930399" y="2215848"/>
                  <a:pt x="2179561" y="1071639"/>
                  <a:pt x="2525485" y="725715"/>
                </a:cubicBezTo>
                <a:cubicBezTo>
                  <a:pt x="2871409" y="379791"/>
                  <a:pt x="3357069" y="277039"/>
                  <a:pt x="3585028" y="566057"/>
                </a:cubicBezTo>
                <a:cubicBezTo>
                  <a:pt x="3812987" y="855075"/>
                  <a:pt x="4059161" y="2213429"/>
                  <a:pt x="4252685" y="2119086"/>
                </a:cubicBezTo>
                <a:cubicBezTo>
                  <a:pt x="4446209" y="2024743"/>
                  <a:pt x="4654247" y="350762"/>
                  <a:pt x="4746171" y="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feld 144"/>
          <p:cNvSpPr txBox="1"/>
          <p:nvPr/>
        </p:nvSpPr>
        <p:spPr>
          <a:xfrm>
            <a:off x="3541156" y="3617165"/>
            <a:ext cx="1042977" cy="338554"/>
          </a:xfrm>
          <a:prstGeom prst="rect">
            <a:avLst/>
          </a:prstGeom>
          <a:noFill/>
        </p:spPr>
        <p:txBody>
          <a:bodyPr wrap="square" rtlCol="0">
            <a:spAutoFit/>
          </a:bodyPr>
          <a:lstStyle/>
          <a:p>
            <a:r>
              <a:rPr lang="en-US" sz="1600" b="1" dirty="0">
                <a:solidFill>
                  <a:schemeClr val="accent4"/>
                </a:solidFill>
              </a:rPr>
              <a:t>Overbuy</a:t>
            </a:r>
          </a:p>
        </p:txBody>
      </p:sp>
      <p:sp>
        <p:nvSpPr>
          <p:cNvPr id="147" name="Textfeld 146"/>
          <p:cNvSpPr txBox="1"/>
          <p:nvPr/>
        </p:nvSpPr>
        <p:spPr>
          <a:xfrm>
            <a:off x="4682196" y="2744114"/>
            <a:ext cx="1185949" cy="338554"/>
          </a:xfrm>
          <a:prstGeom prst="rect">
            <a:avLst/>
          </a:prstGeom>
          <a:noFill/>
        </p:spPr>
        <p:txBody>
          <a:bodyPr wrap="square" rtlCol="0">
            <a:spAutoFit/>
          </a:bodyPr>
          <a:lstStyle/>
          <a:p>
            <a:r>
              <a:rPr lang="en-US" sz="1600" b="1" dirty="0" err="1">
                <a:solidFill>
                  <a:schemeClr val="accent4"/>
                </a:solidFill>
              </a:rPr>
              <a:t>Underbuy</a:t>
            </a:r>
            <a:endParaRPr lang="en-US" sz="1600" b="1" dirty="0">
              <a:solidFill>
                <a:schemeClr val="accent4"/>
              </a:solidFill>
            </a:endParaRPr>
          </a:p>
        </p:txBody>
      </p:sp>
      <p:cxnSp>
        <p:nvCxnSpPr>
          <p:cNvPr id="148" name="Gerade Verbindung mit Pfeil 147"/>
          <p:cNvCxnSpPr/>
          <p:nvPr/>
        </p:nvCxnSpPr>
        <p:spPr>
          <a:xfrm>
            <a:off x="7993826" y="2594963"/>
            <a:ext cx="696685" cy="326624"/>
          </a:xfrm>
          <a:prstGeom prst="straightConnector1">
            <a:avLst/>
          </a:prstGeom>
          <a:ln>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9" name="Textfeld 148"/>
          <p:cNvSpPr txBox="1"/>
          <p:nvPr/>
        </p:nvSpPr>
        <p:spPr>
          <a:xfrm>
            <a:off x="8590875" y="2898002"/>
            <a:ext cx="1516538" cy="584775"/>
          </a:xfrm>
          <a:prstGeom prst="rect">
            <a:avLst/>
          </a:prstGeom>
          <a:noFill/>
        </p:spPr>
        <p:txBody>
          <a:bodyPr wrap="square" rtlCol="0">
            <a:spAutoFit/>
          </a:bodyPr>
          <a:lstStyle/>
          <a:p>
            <a:r>
              <a:rPr lang="en-US" sz="1600" b="1" dirty="0">
                <a:solidFill>
                  <a:schemeClr val="accent4"/>
                </a:solidFill>
              </a:rPr>
              <a:t>Fixed cost for capacity</a:t>
            </a:r>
          </a:p>
        </p:txBody>
      </p:sp>
      <p:sp>
        <p:nvSpPr>
          <p:cNvPr id="150" name="Textfeld 149"/>
          <p:cNvSpPr txBox="1"/>
          <p:nvPr/>
        </p:nvSpPr>
        <p:spPr>
          <a:xfrm>
            <a:off x="8609132" y="2062005"/>
            <a:ext cx="1814285" cy="338554"/>
          </a:xfrm>
          <a:prstGeom prst="rect">
            <a:avLst/>
          </a:prstGeom>
          <a:noFill/>
        </p:spPr>
        <p:txBody>
          <a:bodyPr wrap="square" rtlCol="0">
            <a:spAutoFit/>
          </a:bodyPr>
          <a:lstStyle/>
          <a:p>
            <a:r>
              <a:rPr lang="en-US" sz="1600" b="1" dirty="0">
                <a:solidFill>
                  <a:schemeClr val="tx2"/>
                </a:solidFill>
              </a:rPr>
              <a:t>Load forecast</a:t>
            </a:r>
          </a:p>
        </p:txBody>
      </p:sp>
      <p:sp>
        <p:nvSpPr>
          <p:cNvPr id="152" name="Textfeld 151"/>
          <p:cNvSpPr txBox="1"/>
          <p:nvPr/>
        </p:nvSpPr>
        <p:spPr>
          <a:xfrm>
            <a:off x="5743969" y="5677796"/>
            <a:ext cx="817470" cy="338554"/>
          </a:xfrm>
          <a:prstGeom prst="rect">
            <a:avLst/>
          </a:prstGeom>
          <a:noFill/>
        </p:spPr>
        <p:txBody>
          <a:bodyPr wrap="square" rtlCol="0">
            <a:spAutoFit/>
          </a:bodyPr>
          <a:lstStyle/>
          <a:p>
            <a:r>
              <a:rPr lang="en-US" sz="1600" b="1" dirty="0">
                <a:solidFill>
                  <a:schemeClr val="tx2"/>
                </a:solidFill>
              </a:rPr>
              <a:t>Time</a:t>
            </a:r>
          </a:p>
        </p:txBody>
      </p:sp>
      <p:sp>
        <p:nvSpPr>
          <p:cNvPr id="153" name="Geschweifte Klammer links 152"/>
          <p:cNvSpPr/>
          <p:nvPr/>
        </p:nvSpPr>
        <p:spPr>
          <a:xfrm>
            <a:off x="3100129" y="4564215"/>
            <a:ext cx="289318" cy="1057881"/>
          </a:xfrm>
          <a:prstGeom prst="leftBrace">
            <a:avLst>
              <a:gd name="adj1" fmla="val 8333"/>
              <a:gd name="adj2" fmla="val 5137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accent2"/>
              </a:solidFill>
            </a:endParaRPr>
          </a:p>
        </p:txBody>
      </p:sp>
      <p:sp>
        <p:nvSpPr>
          <p:cNvPr id="154" name="Textfeld 153"/>
          <p:cNvSpPr txBox="1"/>
          <p:nvPr/>
        </p:nvSpPr>
        <p:spPr>
          <a:xfrm>
            <a:off x="1794948" y="4800767"/>
            <a:ext cx="1224068" cy="584775"/>
          </a:xfrm>
          <a:prstGeom prst="rect">
            <a:avLst/>
          </a:prstGeom>
          <a:noFill/>
        </p:spPr>
        <p:txBody>
          <a:bodyPr wrap="square" rtlCol="0">
            <a:spAutoFit/>
          </a:bodyPr>
          <a:lstStyle/>
          <a:p>
            <a:r>
              <a:rPr lang="en-US" sz="1600" dirty="0">
                <a:solidFill>
                  <a:schemeClr val="tx2"/>
                </a:solidFill>
              </a:rPr>
              <a:t>Investment hurdle</a:t>
            </a:r>
          </a:p>
        </p:txBody>
      </p:sp>
      <p:sp>
        <p:nvSpPr>
          <p:cNvPr id="155" name="Textfeld 154"/>
          <p:cNvSpPr txBox="1"/>
          <p:nvPr/>
        </p:nvSpPr>
        <p:spPr>
          <a:xfrm rot="16200000">
            <a:off x="2566031" y="3247923"/>
            <a:ext cx="1305181" cy="338554"/>
          </a:xfrm>
          <a:prstGeom prst="rect">
            <a:avLst/>
          </a:prstGeom>
          <a:noFill/>
        </p:spPr>
        <p:txBody>
          <a:bodyPr wrap="square" rtlCol="0">
            <a:spAutoFit/>
          </a:bodyPr>
          <a:lstStyle/>
          <a:p>
            <a:r>
              <a:rPr lang="en-US" sz="1600" b="1" dirty="0">
                <a:solidFill>
                  <a:schemeClr val="tx2"/>
                </a:solidFill>
              </a:rPr>
              <a:t>IT capacity</a:t>
            </a:r>
          </a:p>
        </p:txBody>
      </p:sp>
      <p:grpSp>
        <p:nvGrpSpPr>
          <p:cNvPr id="138" name="Gruppieren 137"/>
          <p:cNvGrpSpPr/>
          <p:nvPr/>
        </p:nvGrpSpPr>
        <p:grpSpPr>
          <a:xfrm>
            <a:off x="3504415" y="1995968"/>
            <a:ext cx="5183589" cy="2551993"/>
            <a:chOff x="3443396" y="1950794"/>
            <a:chExt cx="5183589" cy="2551993"/>
          </a:xfrm>
        </p:grpSpPr>
        <p:cxnSp>
          <p:nvCxnSpPr>
            <p:cNvPr id="63" name="Gerader Verbinder 62"/>
            <p:cNvCxnSpPr/>
            <p:nvPr/>
          </p:nvCxnSpPr>
          <p:spPr>
            <a:xfrm flipV="1">
              <a:off x="7115072" y="1950794"/>
              <a:ext cx="1511913" cy="1073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3443396" y="4493652"/>
              <a:ext cx="1254251" cy="9135"/>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a:stCxn id="136" idx="7"/>
            </p:cNvCxnSpPr>
            <p:nvPr/>
          </p:nvCxnSpPr>
          <p:spPr>
            <a:xfrm flipV="1">
              <a:off x="6111145" y="2512772"/>
              <a:ext cx="4867" cy="100304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flipV="1">
              <a:off x="6116012" y="2506995"/>
              <a:ext cx="1001486" cy="162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Gerader Verbinder 58"/>
            <p:cNvCxnSpPr/>
            <p:nvPr/>
          </p:nvCxnSpPr>
          <p:spPr>
            <a:xfrm flipH="1" flipV="1">
              <a:off x="7108687" y="1956163"/>
              <a:ext cx="3946" cy="552455"/>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p:cNvCxnSpPr/>
            <p:nvPr/>
          </p:nvCxnSpPr>
          <p:spPr>
            <a:xfrm flipH="1" flipV="1">
              <a:off x="4687519" y="3515427"/>
              <a:ext cx="4177" cy="97245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a:stCxn id="137" idx="0"/>
            </p:cNvCxnSpPr>
            <p:nvPr/>
          </p:nvCxnSpPr>
          <p:spPr>
            <a:xfrm flipV="1">
              <a:off x="4693180" y="3518582"/>
              <a:ext cx="1422832" cy="371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6" name="Gerade Verbindung mit Pfeil 5"/>
          <p:cNvCxnSpPr/>
          <p:nvPr/>
        </p:nvCxnSpPr>
        <p:spPr>
          <a:xfrm flipV="1">
            <a:off x="3492252" y="1797332"/>
            <a:ext cx="0" cy="3841156"/>
          </a:xfrm>
          <a:prstGeom prst="straightConnector1">
            <a:avLst/>
          </a:prstGeom>
          <a:ln w="34925">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a:off x="3504966" y="5622095"/>
            <a:ext cx="5173107" cy="0"/>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flipV="1">
            <a:off x="3504966" y="2006707"/>
            <a:ext cx="5163177" cy="3615389"/>
          </a:xfrm>
          <a:prstGeom prst="line">
            <a:avLst/>
          </a:prstGeom>
          <a:ln w="22225">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87" name="Gerader Verbinder 186"/>
          <p:cNvCxnSpPr>
            <a:stCxn id="137" idx="0"/>
          </p:cNvCxnSpPr>
          <p:nvPr/>
        </p:nvCxnSpPr>
        <p:spPr>
          <a:xfrm flipH="1">
            <a:off x="4748694" y="3564505"/>
            <a:ext cx="5661" cy="97591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449059"/>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3491856" y="1802095"/>
            <a:ext cx="5176287" cy="3815238"/>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endParaRPr>
          </a:p>
        </p:txBody>
      </p:sp>
      <p:sp>
        <p:nvSpPr>
          <p:cNvPr id="2" name="Titel 1"/>
          <p:cNvSpPr>
            <a:spLocks noGrp="1"/>
          </p:cNvSpPr>
          <p:nvPr>
            <p:ph type="title"/>
          </p:nvPr>
        </p:nvSpPr>
        <p:spPr/>
        <p:txBody>
          <a:bodyPr/>
          <a:lstStyle/>
          <a:p>
            <a:r>
              <a:rPr lang="en-US" dirty="0"/>
              <a:t>Cloud Elasticity (Provisioning)</a:t>
            </a:r>
          </a:p>
        </p:txBody>
      </p:sp>
      <p:sp>
        <p:nvSpPr>
          <p:cNvPr id="4" name="Textplatzhalter 3"/>
          <p:cNvSpPr>
            <a:spLocks noGrp="1"/>
          </p:cNvSpPr>
          <p:nvPr>
            <p:ph type="body" sz="quarter" idx="12"/>
          </p:nvPr>
        </p:nvSpPr>
        <p:spPr/>
        <p:txBody>
          <a:bodyPr>
            <a:noAutofit/>
          </a:bodyPr>
          <a:lstStyle/>
          <a:p>
            <a:r>
              <a:rPr lang="en-US" dirty="0">
                <a:cs typeface="ＭＳ Ｐゴシック" charset="0"/>
              </a:rPr>
              <a:t>Source: “Cloud Computing &amp; Pricing,” Otto-von-Guericke-</a:t>
            </a:r>
            <a:r>
              <a:rPr lang="en-US" dirty="0" err="1">
                <a:cs typeface="ＭＳ Ｐゴシック" charset="0"/>
              </a:rPr>
              <a:t>Universität</a:t>
            </a:r>
            <a:r>
              <a:rPr lang="en-US" dirty="0">
                <a:cs typeface="ＭＳ Ｐゴシック" charset="0"/>
              </a:rPr>
              <a:t> Magdeburg, Robert </a:t>
            </a:r>
            <a:r>
              <a:rPr lang="en-US" dirty="0" err="1">
                <a:cs typeface="ＭＳ Ｐゴシック" charset="0"/>
              </a:rPr>
              <a:t>Neuman</a:t>
            </a:r>
            <a:r>
              <a:rPr lang="en-US" dirty="0">
                <a:cs typeface="ＭＳ Ｐゴシック" charset="0"/>
              </a:rPr>
              <a:t>, p.32</a:t>
            </a:r>
            <a:endParaRPr lang="en-US" dirty="0"/>
          </a:p>
        </p:txBody>
      </p:sp>
      <p:sp>
        <p:nvSpPr>
          <p:cNvPr id="3" name="Bildplatzhalter 2"/>
          <p:cNvSpPr>
            <a:spLocks noGrp="1"/>
          </p:cNvSpPr>
          <p:nvPr>
            <p:ph type="pic" sz="quarter" idx="13"/>
          </p:nvPr>
        </p:nvSpPr>
        <p:spPr/>
      </p:sp>
      <p:cxnSp>
        <p:nvCxnSpPr>
          <p:cNvPr id="9" name="Gerade Verbindung mit Pfeil 8"/>
          <p:cNvCxnSpPr/>
          <p:nvPr/>
        </p:nvCxnSpPr>
        <p:spPr>
          <a:xfrm flipV="1">
            <a:off x="3492000" y="1796400"/>
            <a:ext cx="1" cy="3841200"/>
          </a:xfrm>
          <a:prstGeom prst="straightConnector1">
            <a:avLst/>
          </a:prstGeom>
          <a:ln w="34925">
            <a:solidFill>
              <a:schemeClr val="tx1"/>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a:off x="3506400" y="5623200"/>
            <a:ext cx="5173200" cy="0"/>
          </a:xfrm>
          <a:prstGeom prst="straightConnector1">
            <a:avLst/>
          </a:prstGeom>
          <a:ln w="349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Gerader Verbinder 7"/>
          <p:cNvCxnSpPr/>
          <p:nvPr/>
        </p:nvCxnSpPr>
        <p:spPr>
          <a:xfrm flipV="1">
            <a:off x="3488813" y="2115564"/>
            <a:ext cx="5076487" cy="3497941"/>
          </a:xfrm>
          <a:prstGeom prst="line">
            <a:avLst/>
          </a:prstGeom>
          <a:ln w="22225">
            <a:solidFill>
              <a:schemeClr val="accent4"/>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13" name="Freihandform 12"/>
          <p:cNvSpPr/>
          <p:nvPr/>
        </p:nvSpPr>
        <p:spPr>
          <a:xfrm>
            <a:off x="3488812" y="2340767"/>
            <a:ext cx="4759837" cy="3272738"/>
          </a:xfrm>
          <a:custGeom>
            <a:avLst/>
            <a:gdLst>
              <a:gd name="connsiteX0" fmla="*/ 0 w 4603815"/>
              <a:gd name="connsiteY0" fmla="*/ 3340142 h 3340142"/>
              <a:gd name="connsiteX1" fmla="*/ 1509485 w 4603815"/>
              <a:gd name="connsiteY1" fmla="*/ 2701513 h 3340142"/>
              <a:gd name="connsiteX2" fmla="*/ 2452914 w 4603815"/>
              <a:gd name="connsiteY2" fmla="*/ 654999 h 3340142"/>
              <a:gd name="connsiteX3" fmla="*/ 3468914 w 4603815"/>
              <a:gd name="connsiteY3" fmla="*/ 350199 h 3340142"/>
              <a:gd name="connsiteX4" fmla="*/ 3889828 w 4603815"/>
              <a:gd name="connsiteY4" fmla="*/ 2120942 h 3340142"/>
              <a:gd name="connsiteX5" fmla="*/ 4513942 w 4603815"/>
              <a:gd name="connsiteY5" fmla="*/ 219571 h 3340142"/>
              <a:gd name="connsiteX6" fmla="*/ 4586514 w 4603815"/>
              <a:gd name="connsiteY6" fmla="*/ 117971 h 3340142"/>
              <a:gd name="connsiteX0" fmla="*/ 0 w 4603815"/>
              <a:gd name="connsiteY0" fmla="*/ 3340142 h 3340142"/>
              <a:gd name="connsiteX1" fmla="*/ 1509485 w 4603815"/>
              <a:gd name="connsiteY1" fmla="*/ 2701513 h 3340142"/>
              <a:gd name="connsiteX2" fmla="*/ 2525485 w 4603815"/>
              <a:gd name="connsiteY2" fmla="*/ 785628 h 3340142"/>
              <a:gd name="connsiteX3" fmla="*/ 3468914 w 4603815"/>
              <a:gd name="connsiteY3" fmla="*/ 350199 h 3340142"/>
              <a:gd name="connsiteX4" fmla="*/ 3889828 w 4603815"/>
              <a:gd name="connsiteY4" fmla="*/ 2120942 h 3340142"/>
              <a:gd name="connsiteX5" fmla="*/ 4513942 w 4603815"/>
              <a:gd name="connsiteY5" fmla="*/ 219571 h 3340142"/>
              <a:gd name="connsiteX6" fmla="*/ 4586514 w 4603815"/>
              <a:gd name="connsiteY6" fmla="*/ 117971 h 3340142"/>
              <a:gd name="connsiteX0" fmla="*/ 0 w 4592674"/>
              <a:gd name="connsiteY0" fmla="*/ 3343846 h 3343846"/>
              <a:gd name="connsiteX1" fmla="*/ 1509485 w 4592674"/>
              <a:gd name="connsiteY1" fmla="*/ 2705217 h 3343846"/>
              <a:gd name="connsiteX2" fmla="*/ 2525485 w 4592674"/>
              <a:gd name="connsiteY2" fmla="*/ 789332 h 3343846"/>
              <a:gd name="connsiteX3" fmla="*/ 3468914 w 4592674"/>
              <a:gd name="connsiteY3" fmla="*/ 353903 h 3343846"/>
              <a:gd name="connsiteX4" fmla="*/ 4252685 w 4592674"/>
              <a:gd name="connsiteY4" fmla="*/ 2182703 h 3343846"/>
              <a:gd name="connsiteX5" fmla="*/ 4513942 w 4592674"/>
              <a:gd name="connsiteY5" fmla="*/ 223275 h 3343846"/>
              <a:gd name="connsiteX6" fmla="*/ 4586514 w 4592674"/>
              <a:gd name="connsiteY6" fmla="*/ 121675 h 3343846"/>
              <a:gd name="connsiteX0" fmla="*/ 0 w 4791300"/>
              <a:gd name="connsiteY0" fmla="*/ 3343846 h 3343846"/>
              <a:gd name="connsiteX1" fmla="*/ 1509485 w 4791300"/>
              <a:gd name="connsiteY1" fmla="*/ 2705217 h 3343846"/>
              <a:gd name="connsiteX2" fmla="*/ 2525485 w 4791300"/>
              <a:gd name="connsiteY2" fmla="*/ 789332 h 3343846"/>
              <a:gd name="connsiteX3" fmla="*/ 3468914 w 4791300"/>
              <a:gd name="connsiteY3" fmla="*/ 353903 h 3343846"/>
              <a:gd name="connsiteX4" fmla="*/ 4252685 w 4791300"/>
              <a:gd name="connsiteY4" fmla="*/ 2182703 h 3343846"/>
              <a:gd name="connsiteX5" fmla="*/ 4513942 w 4791300"/>
              <a:gd name="connsiteY5" fmla="*/ 223275 h 3343846"/>
              <a:gd name="connsiteX6" fmla="*/ 4789714 w 4791300"/>
              <a:gd name="connsiteY6" fmla="*/ 121675 h 3343846"/>
              <a:gd name="connsiteX0" fmla="*/ 0 w 4805733"/>
              <a:gd name="connsiteY0" fmla="*/ 3368853 h 3368853"/>
              <a:gd name="connsiteX1" fmla="*/ 1509485 w 4805733"/>
              <a:gd name="connsiteY1" fmla="*/ 2730224 h 3368853"/>
              <a:gd name="connsiteX2" fmla="*/ 2525485 w 4805733"/>
              <a:gd name="connsiteY2" fmla="*/ 814339 h 3368853"/>
              <a:gd name="connsiteX3" fmla="*/ 3468914 w 4805733"/>
              <a:gd name="connsiteY3" fmla="*/ 378910 h 3368853"/>
              <a:gd name="connsiteX4" fmla="*/ 4252685 w 4805733"/>
              <a:gd name="connsiteY4" fmla="*/ 2207710 h 3368853"/>
              <a:gd name="connsiteX5" fmla="*/ 4513942 w 4805733"/>
              <a:gd name="connsiteY5" fmla="*/ 248282 h 3368853"/>
              <a:gd name="connsiteX6" fmla="*/ 4804228 w 4805733"/>
              <a:gd name="connsiteY6" fmla="*/ 103139 h 3368853"/>
              <a:gd name="connsiteX0" fmla="*/ 0 w 4513942"/>
              <a:gd name="connsiteY0" fmla="*/ 3120571 h 3120571"/>
              <a:gd name="connsiteX1" fmla="*/ 1509485 w 4513942"/>
              <a:gd name="connsiteY1" fmla="*/ 2481942 h 3120571"/>
              <a:gd name="connsiteX2" fmla="*/ 2525485 w 4513942"/>
              <a:gd name="connsiteY2" fmla="*/ 566057 h 3120571"/>
              <a:gd name="connsiteX3" fmla="*/ 3468914 w 4513942"/>
              <a:gd name="connsiteY3" fmla="*/ 130628 h 3120571"/>
              <a:gd name="connsiteX4" fmla="*/ 4252685 w 4513942"/>
              <a:gd name="connsiteY4" fmla="*/ 1959428 h 3120571"/>
              <a:gd name="connsiteX5" fmla="*/ 4513942 w 4513942"/>
              <a:gd name="connsiteY5" fmla="*/ 0 h 3120571"/>
              <a:gd name="connsiteX0" fmla="*/ 0 w 4746171"/>
              <a:gd name="connsiteY0" fmla="*/ 3280229 h 3280229"/>
              <a:gd name="connsiteX1" fmla="*/ 1509485 w 4746171"/>
              <a:gd name="connsiteY1" fmla="*/ 2641600 h 3280229"/>
              <a:gd name="connsiteX2" fmla="*/ 2525485 w 4746171"/>
              <a:gd name="connsiteY2" fmla="*/ 725715 h 3280229"/>
              <a:gd name="connsiteX3" fmla="*/ 3468914 w 4746171"/>
              <a:gd name="connsiteY3" fmla="*/ 290286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2960914 w 4746171"/>
              <a:gd name="connsiteY3" fmla="*/ 232230 h 3280229"/>
              <a:gd name="connsiteX4" fmla="*/ 3468914 w 4746171"/>
              <a:gd name="connsiteY4" fmla="*/ 290286 h 3280229"/>
              <a:gd name="connsiteX5" fmla="*/ 4252685 w 4746171"/>
              <a:gd name="connsiteY5" fmla="*/ 2119086 h 3280229"/>
              <a:gd name="connsiteX6" fmla="*/ 4746171 w 4746171"/>
              <a:gd name="connsiteY6"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2960914 w 4746171"/>
              <a:gd name="connsiteY3" fmla="*/ 232230 h 3280229"/>
              <a:gd name="connsiteX4" fmla="*/ 3468914 w 4746171"/>
              <a:gd name="connsiteY4" fmla="*/ 290286 h 3280229"/>
              <a:gd name="connsiteX5" fmla="*/ 4252685 w 4746171"/>
              <a:gd name="connsiteY5" fmla="*/ 2119086 h 3280229"/>
              <a:gd name="connsiteX6" fmla="*/ 4746171 w 4746171"/>
              <a:gd name="connsiteY6"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468914 w 4746171"/>
              <a:gd name="connsiteY3" fmla="*/ 290286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585028 w 4746171"/>
              <a:gd name="connsiteY3" fmla="*/ 566057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556535 w 4746171"/>
              <a:gd name="connsiteY3" fmla="*/ 599470 h 3280229"/>
              <a:gd name="connsiteX4" fmla="*/ 4252685 w 4746171"/>
              <a:gd name="connsiteY4" fmla="*/ 2119086 h 3280229"/>
              <a:gd name="connsiteX5" fmla="*/ 4746171 w 4746171"/>
              <a:gd name="connsiteY5" fmla="*/ 0 h 3280229"/>
              <a:gd name="connsiteX0" fmla="*/ 0 w 4746171"/>
              <a:gd name="connsiteY0" fmla="*/ 3280229 h 3280229"/>
              <a:gd name="connsiteX1" fmla="*/ 1509485 w 4746171"/>
              <a:gd name="connsiteY1" fmla="*/ 2641600 h 3280229"/>
              <a:gd name="connsiteX2" fmla="*/ 2525485 w 4746171"/>
              <a:gd name="connsiteY2" fmla="*/ 725715 h 3280229"/>
              <a:gd name="connsiteX3" fmla="*/ 3556535 w 4746171"/>
              <a:gd name="connsiteY3" fmla="*/ 599470 h 3280229"/>
              <a:gd name="connsiteX4" fmla="*/ 4252685 w 4746171"/>
              <a:gd name="connsiteY4" fmla="*/ 2119086 h 3280229"/>
              <a:gd name="connsiteX5" fmla="*/ 4746171 w 4746171"/>
              <a:gd name="connsiteY5" fmla="*/ 0 h 328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6171" h="3280229">
                <a:moveTo>
                  <a:pt x="0" y="3280229"/>
                </a:moveTo>
                <a:cubicBezTo>
                  <a:pt x="550333" y="3184676"/>
                  <a:pt x="1088571" y="3067352"/>
                  <a:pt x="1509485" y="2641600"/>
                </a:cubicBezTo>
                <a:cubicBezTo>
                  <a:pt x="1930399" y="2215848"/>
                  <a:pt x="2184310" y="1066070"/>
                  <a:pt x="2525485" y="725715"/>
                </a:cubicBezTo>
                <a:cubicBezTo>
                  <a:pt x="2866660" y="385360"/>
                  <a:pt x="3312747" y="308861"/>
                  <a:pt x="3556535" y="599470"/>
                </a:cubicBezTo>
                <a:cubicBezTo>
                  <a:pt x="3800323" y="890079"/>
                  <a:pt x="4054412" y="2218998"/>
                  <a:pt x="4252685" y="2119086"/>
                </a:cubicBezTo>
                <a:cubicBezTo>
                  <a:pt x="4450958" y="2019174"/>
                  <a:pt x="4654247" y="350762"/>
                  <a:pt x="4746171" y="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15" name="Freihandform 14"/>
          <p:cNvSpPr/>
          <p:nvPr/>
        </p:nvSpPr>
        <p:spPr>
          <a:xfrm>
            <a:off x="3523134" y="2348982"/>
            <a:ext cx="4691920" cy="3072984"/>
          </a:xfrm>
          <a:custGeom>
            <a:avLst/>
            <a:gdLst>
              <a:gd name="connsiteX0" fmla="*/ 0 w 4721901"/>
              <a:gd name="connsiteY0" fmla="*/ 3237876 h 3237876"/>
              <a:gd name="connsiteX1" fmla="*/ 959370 w 4721901"/>
              <a:gd name="connsiteY1" fmla="*/ 2878112 h 3237876"/>
              <a:gd name="connsiteX2" fmla="*/ 1858780 w 4721901"/>
              <a:gd name="connsiteY2" fmla="*/ 1648918 h 3237876"/>
              <a:gd name="connsiteX3" fmla="*/ 2428406 w 4721901"/>
              <a:gd name="connsiteY3" fmla="*/ 449705 h 3237876"/>
              <a:gd name="connsiteX4" fmla="*/ 3267855 w 4721901"/>
              <a:gd name="connsiteY4" fmla="*/ 134912 h 3237876"/>
              <a:gd name="connsiteX5" fmla="*/ 3897442 w 4721901"/>
              <a:gd name="connsiteY5" fmla="*/ 749509 h 3237876"/>
              <a:gd name="connsiteX6" fmla="*/ 4182255 w 4721901"/>
              <a:gd name="connsiteY6" fmla="*/ 1828800 h 3237876"/>
              <a:gd name="connsiteX7" fmla="*/ 4721901 w 4721901"/>
              <a:gd name="connsiteY7" fmla="*/ 0 h 3237876"/>
              <a:gd name="connsiteX8" fmla="*/ 4721901 w 4721901"/>
              <a:gd name="connsiteY8" fmla="*/ 0 h 3237876"/>
              <a:gd name="connsiteX0" fmla="*/ 0 w 4691920"/>
              <a:gd name="connsiteY0" fmla="*/ 3072984 h 3072984"/>
              <a:gd name="connsiteX1" fmla="*/ 929389 w 4691920"/>
              <a:gd name="connsiteY1" fmla="*/ 2878112 h 3072984"/>
              <a:gd name="connsiteX2" fmla="*/ 1828799 w 4691920"/>
              <a:gd name="connsiteY2" fmla="*/ 1648918 h 3072984"/>
              <a:gd name="connsiteX3" fmla="*/ 2398425 w 4691920"/>
              <a:gd name="connsiteY3" fmla="*/ 449705 h 3072984"/>
              <a:gd name="connsiteX4" fmla="*/ 3237874 w 4691920"/>
              <a:gd name="connsiteY4" fmla="*/ 134912 h 3072984"/>
              <a:gd name="connsiteX5" fmla="*/ 3867461 w 4691920"/>
              <a:gd name="connsiteY5" fmla="*/ 749509 h 3072984"/>
              <a:gd name="connsiteX6" fmla="*/ 4152274 w 4691920"/>
              <a:gd name="connsiteY6" fmla="*/ 1828800 h 3072984"/>
              <a:gd name="connsiteX7" fmla="*/ 4691920 w 4691920"/>
              <a:gd name="connsiteY7" fmla="*/ 0 h 3072984"/>
              <a:gd name="connsiteX8" fmla="*/ 4691920 w 4691920"/>
              <a:gd name="connsiteY8" fmla="*/ 0 h 3072984"/>
              <a:gd name="connsiteX0" fmla="*/ 0 w 4691920"/>
              <a:gd name="connsiteY0" fmla="*/ 3072984 h 3072984"/>
              <a:gd name="connsiteX1" fmla="*/ 929389 w 4691920"/>
              <a:gd name="connsiteY1" fmla="*/ 2728211 h 3072984"/>
              <a:gd name="connsiteX2" fmla="*/ 1828799 w 4691920"/>
              <a:gd name="connsiteY2" fmla="*/ 1648918 h 3072984"/>
              <a:gd name="connsiteX3" fmla="*/ 2398425 w 4691920"/>
              <a:gd name="connsiteY3" fmla="*/ 449705 h 3072984"/>
              <a:gd name="connsiteX4" fmla="*/ 3237874 w 4691920"/>
              <a:gd name="connsiteY4" fmla="*/ 134912 h 3072984"/>
              <a:gd name="connsiteX5" fmla="*/ 3867461 w 4691920"/>
              <a:gd name="connsiteY5" fmla="*/ 749509 h 3072984"/>
              <a:gd name="connsiteX6" fmla="*/ 4152274 w 4691920"/>
              <a:gd name="connsiteY6" fmla="*/ 1828800 h 3072984"/>
              <a:gd name="connsiteX7" fmla="*/ 4691920 w 4691920"/>
              <a:gd name="connsiteY7" fmla="*/ 0 h 3072984"/>
              <a:gd name="connsiteX8" fmla="*/ 4691920 w 4691920"/>
              <a:gd name="connsiteY8"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828799 w 4691920"/>
              <a:gd name="connsiteY3" fmla="*/ 1648918 h 3072984"/>
              <a:gd name="connsiteX4" fmla="*/ 2398425 w 4691920"/>
              <a:gd name="connsiteY4" fmla="*/ 449705 h 3072984"/>
              <a:gd name="connsiteX5" fmla="*/ 3237874 w 4691920"/>
              <a:gd name="connsiteY5" fmla="*/ 134912 h 3072984"/>
              <a:gd name="connsiteX6" fmla="*/ 3867461 w 4691920"/>
              <a:gd name="connsiteY6" fmla="*/ 749509 h 3072984"/>
              <a:gd name="connsiteX7" fmla="*/ 4152274 w 4691920"/>
              <a:gd name="connsiteY7" fmla="*/ 1828800 h 3072984"/>
              <a:gd name="connsiteX8" fmla="*/ 4691920 w 4691920"/>
              <a:gd name="connsiteY8" fmla="*/ 0 h 3072984"/>
              <a:gd name="connsiteX9" fmla="*/ 4691920 w 4691920"/>
              <a:gd name="connsiteY9"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398425 w 4691920"/>
              <a:gd name="connsiteY4" fmla="*/ 449705 h 3072984"/>
              <a:gd name="connsiteX5" fmla="*/ 3237874 w 4691920"/>
              <a:gd name="connsiteY5" fmla="*/ 134912 h 3072984"/>
              <a:gd name="connsiteX6" fmla="*/ 3867461 w 4691920"/>
              <a:gd name="connsiteY6" fmla="*/ 749509 h 3072984"/>
              <a:gd name="connsiteX7" fmla="*/ 4152274 w 4691920"/>
              <a:gd name="connsiteY7" fmla="*/ 1828800 h 3072984"/>
              <a:gd name="connsiteX8" fmla="*/ 4691920 w 4691920"/>
              <a:gd name="connsiteY8" fmla="*/ 0 h 3072984"/>
              <a:gd name="connsiteX9" fmla="*/ 4691920 w 4691920"/>
              <a:gd name="connsiteY9"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398425 w 4691920"/>
              <a:gd name="connsiteY5" fmla="*/ 449705 h 3072984"/>
              <a:gd name="connsiteX6" fmla="*/ 3237874 w 4691920"/>
              <a:gd name="connsiteY6" fmla="*/ 134912 h 3072984"/>
              <a:gd name="connsiteX7" fmla="*/ 3867461 w 4691920"/>
              <a:gd name="connsiteY7" fmla="*/ 749509 h 3072984"/>
              <a:gd name="connsiteX8" fmla="*/ 4152274 w 4691920"/>
              <a:gd name="connsiteY8" fmla="*/ 1828800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563317 w 4691920"/>
              <a:gd name="connsiteY5" fmla="*/ 434715 h 3072984"/>
              <a:gd name="connsiteX6" fmla="*/ 3237874 w 4691920"/>
              <a:gd name="connsiteY6" fmla="*/ 134912 h 3072984"/>
              <a:gd name="connsiteX7" fmla="*/ 3867461 w 4691920"/>
              <a:gd name="connsiteY7" fmla="*/ 749509 h 3072984"/>
              <a:gd name="connsiteX8" fmla="*/ 4152274 w 4691920"/>
              <a:gd name="connsiteY8" fmla="*/ 1828800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563317 w 4691920"/>
              <a:gd name="connsiteY5" fmla="*/ 434715 h 3072984"/>
              <a:gd name="connsiteX6" fmla="*/ 3327815 w 4691920"/>
              <a:gd name="connsiteY6" fmla="*/ 254833 h 3072984"/>
              <a:gd name="connsiteX7" fmla="*/ 3867461 w 4691920"/>
              <a:gd name="connsiteY7" fmla="*/ 749509 h 3072984"/>
              <a:gd name="connsiteX8" fmla="*/ 4152274 w 4691920"/>
              <a:gd name="connsiteY8" fmla="*/ 1828800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563317 w 4691920"/>
              <a:gd name="connsiteY5" fmla="*/ 434715 h 3072984"/>
              <a:gd name="connsiteX6" fmla="*/ 3327815 w 4691920"/>
              <a:gd name="connsiteY6" fmla="*/ 254833 h 3072984"/>
              <a:gd name="connsiteX7" fmla="*/ 3792511 w 4691920"/>
              <a:gd name="connsiteY7" fmla="*/ 839450 h 3072984"/>
              <a:gd name="connsiteX8" fmla="*/ 4152274 w 4691920"/>
              <a:gd name="connsiteY8" fmla="*/ 1828800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563317 w 4691920"/>
              <a:gd name="connsiteY5" fmla="*/ 434715 h 3072984"/>
              <a:gd name="connsiteX6" fmla="*/ 3327815 w 4691920"/>
              <a:gd name="connsiteY6" fmla="*/ 254833 h 3072984"/>
              <a:gd name="connsiteX7" fmla="*/ 3792511 w 4691920"/>
              <a:gd name="connsiteY7" fmla="*/ 839450 h 3072984"/>
              <a:gd name="connsiteX8" fmla="*/ 4152274 w 4691920"/>
              <a:gd name="connsiteY8" fmla="*/ 1828800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563317 w 4691920"/>
              <a:gd name="connsiteY5" fmla="*/ 434715 h 3072984"/>
              <a:gd name="connsiteX6" fmla="*/ 3327815 w 4691920"/>
              <a:gd name="connsiteY6" fmla="*/ 254833 h 3072984"/>
              <a:gd name="connsiteX7" fmla="*/ 3792511 w 4691920"/>
              <a:gd name="connsiteY7" fmla="*/ 839450 h 3072984"/>
              <a:gd name="connsiteX8" fmla="*/ 4257205 w 4691920"/>
              <a:gd name="connsiteY8" fmla="*/ 1933731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563317 w 4691920"/>
              <a:gd name="connsiteY6" fmla="*/ 434715 h 3072984"/>
              <a:gd name="connsiteX7" fmla="*/ 3327815 w 4691920"/>
              <a:gd name="connsiteY7" fmla="*/ 254833 h 3072984"/>
              <a:gd name="connsiteX8" fmla="*/ 3792511 w 4691920"/>
              <a:gd name="connsiteY8" fmla="*/ 839450 h 3072984"/>
              <a:gd name="connsiteX9" fmla="*/ 4257205 w 4691920"/>
              <a:gd name="connsiteY9" fmla="*/ 1933731 h 3072984"/>
              <a:gd name="connsiteX10" fmla="*/ 4691920 w 4691920"/>
              <a:gd name="connsiteY10" fmla="*/ 0 h 3072984"/>
              <a:gd name="connsiteX11" fmla="*/ 4691920 w 4691920"/>
              <a:gd name="connsiteY11"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563317 w 4691920"/>
              <a:gd name="connsiteY6" fmla="*/ 434715 h 3072984"/>
              <a:gd name="connsiteX7" fmla="*/ 3327815 w 4691920"/>
              <a:gd name="connsiteY7" fmla="*/ 299804 h 3072984"/>
              <a:gd name="connsiteX8" fmla="*/ 3792511 w 4691920"/>
              <a:gd name="connsiteY8" fmla="*/ 839450 h 3072984"/>
              <a:gd name="connsiteX9" fmla="*/ 4257205 w 4691920"/>
              <a:gd name="connsiteY9" fmla="*/ 1933731 h 3072984"/>
              <a:gd name="connsiteX10" fmla="*/ 4691920 w 4691920"/>
              <a:gd name="connsiteY10" fmla="*/ 0 h 3072984"/>
              <a:gd name="connsiteX11" fmla="*/ 4691920 w 4691920"/>
              <a:gd name="connsiteY11"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563317 w 4691920"/>
              <a:gd name="connsiteY6" fmla="*/ 434715 h 3072984"/>
              <a:gd name="connsiteX7" fmla="*/ 3013021 w 4691920"/>
              <a:gd name="connsiteY7" fmla="*/ 224853 h 3072984"/>
              <a:gd name="connsiteX8" fmla="*/ 3327815 w 4691920"/>
              <a:gd name="connsiteY8" fmla="*/ 299804 h 3072984"/>
              <a:gd name="connsiteX9" fmla="*/ 3792511 w 4691920"/>
              <a:gd name="connsiteY9" fmla="*/ 839450 h 3072984"/>
              <a:gd name="connsiteX10" fmla="*/ 4257205 w 4691920"/>
              <a:gd name="connsiteY10" fmla="*/ 1933731 h 3072984"/>
              <a:gd name="connsiteX11" fmla="*/ 4691920 w 4691920"/>
              <a:gd name="connsiteY11" fmla="*/ 0 h 3072984"/>
              <a:gd name="connsiteX12" fmla="*/ 4691920 w 4691920"/>
              <a:gd name="connsiteY12"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563317 w 4691920"/>
              <a:gd name="connsiteY6" fmla="*/ 434715 h 3072984"/>
              <a:gd name="connsiteX7" fmla="*/ 2683237 w 4691920"/>
              <a:gd name="connsiteY7" fmla="*/ 329784 h 3072984"/>
              <a:gd name="connsiteX8" fmla="*/ 3013021 w 4691920"/>
              <a:gd name="connsiteY8" fmla="*/ 224853 h 3072984"/>
              <a:gd name="connsiteX9" fmla="*/ 3327815 w 4691920"/>
              <a:gd name="connsiteY9" fmla="*/ 299804 h 3072984"/>
              <a:gd name="connsiteX10" fmla="*/ 3792511 w 4691920"/>
              <a:gd name="connsiteY10" fmla="*/ 839450 h 3072984"/>
              <a:gd name="connsiteX11" fmla="*/ 4257205 w 4691920"/>
              <a:gd name="connsiteY11" fmla="*/ 1933731 h 3072984"/>
              <a:gd name="connsiteX12" fmla="*/ 4691920 w 4691920"/>
              <a:gd name="connsiteY12" fmla="*/ 0 h 3072984"/>
              <a:gd name="connsiteX13" fmla="*/ 4691920 w 4691920"/>
              <a:gd name="connsiteY13"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683237 w 4691920"/>
              <a:gd name="connsiteY6" fmla="*/ 329784 h 3072984"/>
              <a:gd name="connsiteX7" fmla="*/ 3013021 w 4691920"/>
              <a:gd name="connsiteY7" fmla="*/ 224853 h 3072984"/>
              <a:gd name="connsiteX8" fmla="*/ 3327815 w 4691920"/>
              <a:gd name="connsiteY8" fmla="*/ 299804 h 3072984"/>
              <a:gd name="connsiteX9" fmla="*/ 3792511 w 4691920"/>
              <a:gd name="connsiteY9" fmla="*/ 839450 h 3072984"/>
              <a:gd name="connsiteX10" fmla="*/ 4257205 w 4691920"/>
              <a:gd name="connsiteY10" fmla="*/ 1933731 h 3072984"/>
              <a:gd name="connsiteX11" fmla="*/ 4691920 w 4691920"/>
              <a:gd name="connsiteY11" fmla="*/ 0 h 3072984"/>
              <a:gd name="connsiteX12" fmla="*/ 4691920 w 4691920"/>
              <a:gd name="connsiteY12"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683237 w 4691920"/>
              <a:gd name="connsiteY6" fmla="*/ 329784 h 3072984"/>
              <a:gd name="connsiteX7" fmla="*/ 3013021 w 4691920"/>
              <a:gd name="connsiteY7" fmla="*/ 224853 h 3072984"/>
              <a:gd name="connsiteX8" fmla="*/ 3792511 w 4691920"/>
              <a:gd name="connsiteY8" fmla="*/ 839450 h 3072984"/>
              <a:gd name="connsiteX9" fmla="*/ 4257205 w 4691920"/>
              <a:gd name="connsiteY9" fmla="*/ 1933731 h 3072984"/>
              <a:gd name="connsiteX10" fmla="*/ 4691920 w 4691920"/>
              <a:gd name="connsiteY10" fmla="*/ 0 h 3072984"/>
              <a:gd name="connsiteX11" fmla="*/ 4691920 w 4691920"/>
              <a:gd name="connsiteY11"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683237 w 4691920"/>
              <a:gd name="connsiteY6" fmla="*/ 329784 h 3072984"/>
              <a:gd name="connsiteX7" fmla="*/ 3013021 w 4691920"/>
              <a:gd name="connsiteY7" fmla="*/ 224853 h 3072984"/>
              <a:gd name="connsiteX8" fmla="*/ 3597637 w 4691920"/>
              <a:gd name="connsiteY8" fmla="*/ 374755 h 3072984"/>
              <a:gd name="connsiteX9" fmla="*/ 3792511 w 4691920"/>
              <a:gd name="connsiteY9" fmla="*/ 839450 h 3072984"/>
              <a:gd name="connsiteX10" fmla="*/ 4257205 w 4691920"/>
              <a:gd name="connsiteY10" fmla="*/ 1933731 h 3072984"/>
              <a:gd name="connsiteX11" fmla="*/ 4691920 w 4691920"/>
              <a:gd name="connsiteY11" fmla="*/ 0 h 3072984"/>
              <a:gd name="connsiteX12" fmla="*/ 4691920 w 4691920"/>
              <a:gd name="connsiteY12"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683237 w 4691920"/>
              <a:gd name="connsiteY6" fmla="*/ 329784 h 3072984"/>
              <a:gd name="connsiteX7" fmla="*/ 3597637 w 4691920"/>
              <a:gd name="connsiteY7" fmla="*/ 374755 h 3072984"/>
              <a:gd name="connsiteX8" fmla="*/ 3792511 w 4691920"/>
              <a:gd name="connsiteY8" fmla="*/ 839450 h 3072984"/>
              <a:gd name="connsiteX9" fmla="*/ 4257205 w 4691920"/>
              <a:gd name="connsiteY9" fmla="*/ 1933731 h 3072984"/>
              <a:gd name="connsiteX10" fmla="*/ 4691920 w 4691920"/>
              <a:gd name="connsiteY10" fmla="*/ 0 h 3072984"/>
              <a:gd name="connsiteX11" fmla="*/ 4691920 w 4691920"/>
              <a:gd name="connsiteY11"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683237 w 4691920"/>
              <a:gd name="connsiteY6" fmla="*/ 329784 h 3072984"/>
              <a:gd name="connsiteX7" fmla="*/ 3492706 w 4691920"/>
              <a:gd name="connsiteY7" fmla="*/ 284814 h 3072984"/>
              <a:gd name="connsiteX8" fmla="*/ 3792511 w 4691920"/>
              <a:gd name="connsiteY8" fmla="*/ 839450 h 3072984"/>
              <a:gd name="connsiteX9" fmla="*/ 4257205 w 4691920"/>
              <a:gd name="connsiteY9" fmla="*/ 1933731 h 3072984"/>
              <a:gd name="connsiteX10" fmla="*/ 4691920 w 4691920"/>
              <a:gd name="connsiteY10" fmla="*/ 0 h 3072984"/>
              <a:gd name="connsiteX11" fmla="*/ 4691920 w 4691920"/>
              <a:gd name="connsiteY11"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428405 w 4691920"/>
              <a:gd name="connsiteY5" fmla="*/ 599607 h 3072984"/>
              <a:gd name="connsiteX6" fmla="*/ 2758188 w 4691920"/>
              <a:gd name="connsiteY6" fmla="*/ 254833 h 3072984"/>
              <a:gd name="connsiteX7" fmla="*/ 3492706 w 4691920"/>
              <a:gd name="connsiteY7" fmla="*/ 284814 h 3072984"/>
              <a:gd name="connsiteX8" fmla="*/ 3792511 w 4691920"/>
              <a:gd name="connsiteY8" fmla="*/ 839450 h 3072984"/>
              <a:gd name="connsiteX9" fmla="*/ 4257205 w 4691920"/>
              <a:gd name="connsiteY9" fmla="*/ 1933731 h 3072984"/>
              <a:gd name="connsiteX10" fmla="*/ 4691920 w 4691920"/>
              <a:gd name="connsiteY10" fmla="*/ 0 h 3072984"/>
              <a:gd name="connsiteX11" fmla="*/ 4691920 w 4691920"/>
              <a:gd name="connsiteY11"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758188 w 4691920"/>
              <a:gd name="connsiteY5" fmla="*/ 254833 h 3072984"/>
              <a:gd name="connsiteX6" fmla="*/ 3492706 w 4691920"/>
              <a:gd name="connsiteY6" fmla="*/ 284814 h 3072984"/>
              <a:gd name="connsiteX7" fmla="*/ 3792511 w 4691920"/>
              <a:gd name="connsiteY7" fmla="*/ 839450 h 3072984"/>
              <a:gd name="connsiteX8" fmla="*/ 4257205 w 4691920"/>
              <a:gd name="connsiteY8" fmla="*/ 1933731 h 3072984"/>
              <a:gd name="connsiteX9" fmla="*/ 4691920 w 4691920"/>
              <a:gd name="connsiteY9" fmla="*/ 0 h 3072984"/>
              <a:gd name="connsiteX10" fmla="*/ 4691920 w 4691920"/>
              <a:gd name="connsiteY10" fmla="*/ 0 h 3072984"/>
              <a:gd name="connsiteX0" fmla="*/ 0 w 4691920"/>
              <a:gd name="connsiteY0" fmla="*/ 3072984 h 3072984"/>
              <a:gd name="connsiteX1" fmla="*/ 929389 w 4691920"/>
              <a:gd name="connsiteY1" fmla="*/ 2728211 h 3072984"/>
              <a:gd name="connsiteX2" fmla="*/ 1558975 w 4691920"/>
              <a:gd name="connsiteY2" fmla="*/ 2248525 h 3072984"/>
              <a:gd name="connsiteX3" fmla="*/ 1933730 w 4691920"/>
              <a:gd name="connsiteY3" fmla="*/ 1648918 h 3072984"/>
              <a:gd name="connsiteX4" fmla="*/ 2263513 w 4691920"/>
              <a:gd name="connsiteY4" fmla="*/ 854440 h 3072984"/>
              <a:gd name="connsiteX5" fmla="*/ 2758188 w 4691920"/>
              <a:gd name="connsiteY5" fmla="*/ 254833 h 3072984"/>
              <a:gd name="connsiteX6" fmla="*/ 3462726 w 4691920"/>
              <a:gd name="connsiteY6" fmla="*/ 254834 h 3072984"/>
              <a:gd name="connsiteX7" fmla="*/ 3792511 w 4691920"/>
              <a:gd name="connsiteY7" fmla="*/ 839450 h 3072984"/>
              <a:gd name="connsiteX8" fmla="*/ 4257205 w 4691920"/>
              <a:gd name="connsiteY8" fmla="*/ 1933731 h 3072984"/>
              <a:gd name="connsiteX9" fmla="*/ 4691920 w 4691920"/>
              <a:gd name="connsiteY9" fmla="*/ 0 h 3072984"/>
              <a:gd name="connsiteX10" fmla="*/ 4691920 w 4691920"/>
              <a:gd name="connsiteY10" fmla="*/ 0 h 307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1920" h="3072984">
                <a:moveTo>
                  <a:pt x="0" y="3072984"/>
                </a:moveTo>
                <a:cubicBezTo>
                  <a:pt x="324786" y="3025515"/>
                  <a:pt x="669560" y="2865621"/>
                  <a:pt x="929389" y="2728211"/>
                </a:cubicBezTo>
                <a:cubicBezTo>
                  <a:pt x="1189218" y="2590801"/>
                  <a:pt x="1409073" y="2428407"/>
                  <a:pt x="1558975" y="2248525"/>
                </a:cubicBezTo>
                <a:cubicBezTo>
                  <a:pt x="1708877" y="2068643"/>
                  <a:pt x="1816307" y="1881266"/>
                  <a:pt x="1933730" y="1648918"/>
                </a:cubicBezTo>
                <a:cubicBezTo>
                  <a:pt x="2051153" y="1416570"/>
                  <a:pt x="2126103" y="1086788"/>
                  <a:pt x="2263513" y="854440"/>
                </a:cubicBezTo>
                <a:cubicBezTo>
                  <a:pt x="2400923" y="622093"/>
                  <a:pt x="2553323" y="349771"/>
                  <a:pt x="2758188" y="254833"/>
                </a:cubicBezTo>
                <a:cubicBezTo>
                  <a:pt x="2963054" y="159895"/>
                  <a:pt x="3277847" y="169890"/>
                  <a:pt x="3462726" y="254834"/>
                </a:cubicBezTo>
                <a:cubicBezTo>
                  <a:pt x="3647605" y="339778"/>
                  <a:pt x="3660098" y="559634"/>
                  <a:pt x="3792511" y="839450"/>
                </a:cubicBezTo>
                <a:cubicBezTo>
                  <a:pt x="3924924" y="1119266"/>
                  <a:pt x="4107304" y="2073639"/>
                  <a:pt x="4257205" y="1933731"/>
                </a:cubicBezTo>
                <a:cubicBezTo>
                  <a:pt x="4407106" y="1793823"/>
                  <a:pt x="4619468" y="322288"/>
                  <a:pt x="4691920" y="0"/>
                </a:cubicBezTo>
                <a:lnTo>
                  <a:pt x="4691920" y="0"/>
                </a:ln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16" name="Textfeld 15"/>
          <p:cNvSpPr txBox="1"/>
          <p:nvPr/>
        </p:nvSpPr>
        <p:spPr>
          <a:xfrm>
            <a:off x="8597842" y="2166959"/>
            <a:ext cx="1814285"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4"/>
                </a:solidFill>
                <a:effectLst/>
                <a:uLnTx/>
                <a:uFillTx/>
              </a:rPr>
              <a:t>Load forecast</a:t>
            </a:r>
          </a:p>
        </p:txBody>
      </p:sp>
      <p:sp>
        <p:nvSpPr>
          <p:cNvPr id="17" name="Textfeld 16"/>
          <p:cNvSpPr txBox="1"/>
          <p:nvPr/>
        </p:nvSpPr>
        <p:spPr>
          <a:xfrm>
            <a:off x="5173090" y="4867969"/>
            <a:ext cx="142416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Real load</a:t>
            </a:r>
          </a:p>
        </p:txBody>
      </p:sp>
      <p:cxnSp>
        <p:nvCxnSpPr>
          <p:cNvPr id="19" name="Gerade Verbindung mit Pfeil 18"/>
          <p:cNvCxnSpPr/>
          <p:nvPr/>
        </p:nvCxnSpPr>
        <p:spPr>
          <a:xfrm>
            <a:off x="4982029" y="2785376"/>
            <a:ext cx="696685" cy="3266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a:off x="4104701" y="4463172"/>
            <a:ext cx="696685" cy="3266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endCxn id="25" idx="1"/>
          </p:cNvCxnSpPr>
          <p:nvPr/>
        </p:nvCxnSpPr>
        <p:spPr>
          <a:xfrm>
            <a:off x="7423785" y="3210211"/>
            <a:ext cx="1226086" cy="445602"/>
          </a:xfrm>
          <a:prstGeom prst="straightConnector1">
            <a:avLst/>
          </a:prstGeom>
          <a:ln>
            <a:solidFill>
              <a:schemeClr val="accent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3455603" y="3900730"/>
            <a:ext cx="145889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Reduction of overbuy</a:t>
            </a:r>
          </a:p>
        </p:txBody>
      </p:sp>
      <p:sp>
        <p:nvSpPr>
          <p:cNvPr id="24" name="Textfeld 23"/>
          <p:cNvSpPr txBox="1"/>
          <p:nvPr/>
        </p:nvSpPr>
        <p:spPr>
          <a:xfrm>
            <a:off x="3732994" y="2196493"/>
            <a:ext cx="1440096"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Elimination of </a:t>
            </a:r>
            <a:r>
              <a:rPr kumimoji="0" lang="en-US" sz="1600" b="1" i="0" u="none" strike="noStrike" kern="0" cap="none" spc="0" normalizeH="0" baseline="0" noProof="0" dirty="0" err="1">
                <a:ln>
                  <a:noFill/>
                </a:ln>
                <a:solidFill>
                  <a:sysClr val="windowText" lastClr="000000"/>
                </a:solidFill>
                <a:effectLst/>
                <a:uLnTx/>
                <a:uFillTx/>
              </a:rPr>
              <a:t>underbuy</a:t>
            </a:r>
            <a:endParaRPr kumimoji="0" lang="en-US" sz="1600" b="1" i="0" u="none" strike="noStrike" kern="0" cap="none" spc="0" normalizeH="0" baseline="0" noProof="0" dirty="0">
              <a:ln>
                <a:noFill/>
              </a:ln>
              <a:solidFill>
                <a:sysClr val="windowText" lastClr="000000"/>
              </a:solidFill>
              <a:effectLst/>
              <a:uLnTx/>
              <a:uFillTx/>
            </a:endParaRPr>
          </a:p>
        </p:txBody>
      </p:sp>
      <p:sp>
        <p:nvSpPr>
          <p:cNvPr id="25" name="Textfeld 24"/>
          <p:cNvSpPr txBox="1"/>
          <p:nvPr/>
        </p:nvSpPr>
        <p:spPr>
          <a:xfrm>
            <a:off x="8649871" y="3240314"/>
            <a:ext cx="1855165"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rPr>
              <a:t>Reduction of capacity with declining load</a:t>
            </a:r>
          </a:p>
        </p:txBody>
      </p:sp>
      <p:sp>
        <p:nvSpPr>
          <p:cNvPr id="26" name="Textfeld 25"/>
          <p:cNvSpPr txBox="1"/>
          <p:nvPr/>
        </p:nvSpPr>
        <p:spPr>
          <a:xfrm>
            <a:off x="5754798" y="1895833"/>
            <a:ext cx="166898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Provisioned IT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capacity</a:t>
            </a:r>
          </a:p>
        </p:txBody>
      </p:sp>
      <p:sp>
        <p:nvSpPr>
          <p:cNvPr id="28" name="Textfeld 27"/>
          <p:cNvSpPr txBox="1"/>
          <p:nvPr/>
        </p:nvSpPr>
        <p:spPr>
          <a:xfrm>
            <a:off x="1941008" y="4652526"/>
            <a:ext cx="1388503"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accent3"/>
                </a:solidFill>
                <a:effectLst/>
                <a:uLnTx/>
                <a:uFillTx/>
              </a:rPr>
              <a:t>Lower initial investment</a:t>
            </a:r>
          </a:p>
        </p:txBody>
      </p:sp>
      <p:sp>
        <p:nvSpPr>
          <p:cNvPr id="30" name="Textfeld 29"/>
          <p:cNvSpPr txBox="1"/>
          <p:nvPr/>
        </p:nvSpPr>
        <p:spPr>
          <a:xfrm>
            <a:off x="5743969" y="5677796"/>
            <a:ext cx="81747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Time</a:t>
            </a:r>
          </a:p>
        </p:txBody>
      </p:sp>
      <p:sp>
        <p:nvSpPr>
          <p:cNvPr id="27" name="Textfeld 154"/>
          <p:cNvSpPr txBox="1"/>
          <p:nvPr/>
        </p:nvSpPr>
        <p:spPr>
          <a:xfrm rot="16200000">
            <a:off x="2566031" y="3247923"/>
            <a:ext cx="130518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rPr>
              <a:t>IT capacity</a:t>
            </a:r>
          </a:p>
        </p:txBody>
      </p:sp>
    </p:spTree>
    <p:extLst>
      <p:ext uri="{BB962C8B-B14F-4D97-AF65-F5344CB8AC3E}">
        <p14:creationId xmlns:p14="http://schemas.microsoft.com/office/powerpoint/2010/main" val="230445170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Computing Patterns</a:t>
            </a:r>
          </a:p>
        </p:txBody>
      </p:sp>
      <p:sp>
        <p:nvSpPr>
          <p:cNvPr id="23" name="Textplatzhalter 22"/>
          <p:cNvSpPr>
            <a:spLocks noGrp="1"/>
          </p:cNvSpPr>
          <p:nvPr>
            <p:ph type="body" sz="quarter" idx="12"/>
          </p:nvPr>
        </p:nvSpPr>
        <p:spPr/>
        <p:txBody>
          <a:bodyPr>
            <a:normAutofit/>
          </a:bodyPr>
          <a:lstStyle/>
          <a:p>
            <a:r>
              <a:rPr lang="en-US" dirty="0"/>
              <a:t>Source: Microsoft</a:t>
            </a:r>
          </a:p>
        </p:txBody>
      </p:sp>
      <p:sp>
        <p:nvSpPr>
          <p:cNvPr id="3" name="Bildplatzhalter 2"/>
          <p:cNvSpPr>
            <a:spLocks noGrp="1"/>
          </p:cNvSpPr>
          <p:nvPr>
            <p:ph type="pic" sz="quarter" idx="13"/>
          </p:nvPr>
        </p:nvSpPr>
        <p:spPr/>
      </p:sp>
      <p:sp>
        <p:nvSpPr>
          <p:cNvPr id="67" name="Freihandform 66"/>
          <p:cNvSpPr/>
          <p:nvPr/>
        </p:nvSpPr>
        <p:spPr>
          <a:xfrm>
            <a:off x="6353085" y="3751602"/>
            <a:ext cx="4279019" cy="1200153"/>
          </a:xfrm>
          <a:custGeom>
            <a:avLst/>
            <a:gdLst>
              <a:gd name="connsiteX0" fmla="*/ 4180958 w 4279019"/>
              <a:gd name="connsiteY0" fmla="*/ 426 h 1200153"/>
              <a:gd name="connsiteX1" fmla="*/ 4189436 w 4279019"/>
              <a:gd name="connsiteY1" fmla="*/ 11433 h 1200153"/>
              <a:gd name="connsiteX2" fmla="*/ 4190952 w 4279019"/>
              <a:gd name="connsiteY2" fmla="*/ 17307 h 1200153"/>
              <a:gd name="connsiteX3" fmla="*/ 4214950 w 4279019"/>
              <a:gd name="connsiteY3" fmla="*/ 17307 h 1200153"/>
              <a:gd name="connsiteX4" fmla="*/ 4237744 w 4279019"/>
              <a:gd name="connsiteY4" fmla="*/ 56678 h 1200153"/>
              <a:gd name="connsiteX5" fmla="*/ 4254413 w 4279019"/>
              <a:gd name="connsiteY5" fmla="*/ 166215 h 1200153"/>
              <a:gd name="connsiteX6" fmla="*/ 4271082 w 4279019"/>
              <a:gd name="connsiteY6" fmla="*/ 254322 h 1200153"/>
              <a:gd name="connsiteX7" fmla="*/ 4279019 w 4279019"/>
              <a:gd name="connsiteY7" fmla="*/ 254429 h 1200153"/>
              <a:gd name="connsiteX8" fmla="*/ 4279019 w 4279019"/>
              <a:gd name="connsiteY8" fmla="*/ 1193326 h 1200153"/>
              <a:gd name="connsiteX9" fmla="*/ 4168319 w 4279019"/>
              <a:gd name="connsiteY9" fmla="*/ 1193326 h 1200153"/>
              <a:gd name="connsiteX10" fmla="*/ 4168319 w 4279019"/>
              <a:gd name="connsiteY10" fmla="*/ 1192586 h 1200153"/>
              <a:gd name="connsiteX11" fmla="*/ 18725 w 4279019"/>
              <a:gd name="connsiteY11" fmla="*/ 1200153 h 1200153"/>
              <a:gd name="connsiteX12" fmla="*/ 11072 w 4279019"/>
              <a:gd name="connsiteY12" fmla="*/ 880113 h 1200153"/>
              <a:gd name="connsiteX13" fmla="*/ 171778 w 4279019"/>
              <a:gd name="connsiteY13" fmla="*/ 659133 h 1200153"/>
              <a:gd name="connsiteX14" fmla="*/ 317179 w 4279019"/>
              <a:gd name="connsiteY14" fmla="*/ 788673 h 1200153"/>
              <a:gd name="connsiteX15" fmla="*/ 516149 w 4279019"/>
              <a:gd name="connsiteY15" fmla="*/ 720093 h 1200153"/>
              <a:gd name="connsiteX16" fmla="*/ 661550 w 4279019"/>
              <a:gd name="connsiteY16" fmla="*/ 826773 h 1200153"/>
              <a:gd name="connsiteX17" fmla="*/ 891130 w 4279019"/>
              <a:gd name="connsiteY17" fmla="*/ 681993 h 1200153"/>
              <a:gd name="connsiteX18" fmla="*/ 1082447 w 4279019"/>
              <a:gd name="connsiteY18" fmla="*/ 803913 h 1200153"/>
              <a:gd name="connsiteX19" fmla="*/ 1266112 w 4279019"/>
              <a:gd name="connsiteY19" fmla="*/ 681993 h 1200153"/>
              <a:gd name="connsiteX20" fmla="*/ 1480387 w 4279019"/>
              <a:gd name="connsiteY20" fmla="*/ 811533 h 1200153"/>
              <a:gd name="connsiteX21" fmla="*/ 1671704 w 4279019"/>
              <a:gd name="connsiteY21" fmla="*/ 666753 h 1200153"/>
              <a:gd name="connsiteX22" fmla="*/ 1863021 w 4279019"/>
              <a:gd name="connsiteY22" fmla="*/ 834393 h 1200153"/>
              <a:gd name="connsiteX23" fmla="*/ 2092602 w 4279019"/>
              <a:gd name="connsiteY23" fmla="*/ 750573 h 1200153"/>
              <a:gd name="connsiteX24" fmla="*/ 2199739 w 4279019"/>
              <a:gd name="connsiteY24" fmla="*/ 872493 h 1200153"/>
              <a:gd name="connsiteX25" fmla="*/ 2398709 w 4279019"/>
              <a:gd name="connsiteY25" fmla="*/ 781053 h 1200153"/>
              <a:gd name="connsiteX26" fmla="*/ 2551763 w 4279019"/>
              <a:gd name="connsiteY26" fmla="*/ 872493 h 1200153"/>
              <a:gd name="connsiteX27" fmla="*/ 2712469 w 4279019"/>
              <a:gd name="connsiteY27" fmla="*/ 720093 h 1200153"/>
              <a:gd name="connsiteX28" fmla="*/ 2926744 w 4279019"/>
              <a:gd name="connsiteY28" fmla="*/ 803913 h 1200153"/>
              <a:gd name="connsiteX29" fmla="*/ 3141019 w 4279019"/>
              <a:gd name="connsiteY29" fmla="*/ 628653 h 1200153"/>
              <a:gd name="connsiteX30" fmla="*/ 3286420 w 4279019"/>
              <a:gd name="connsiteY30" fmla="*/ 750573 h 1200153"/>
              <a:gd name="connsiteX31" fmla="*/ 3439473 w 4279019"/>
              <a:gd name="connsiteY31" fmla="*/ 582933 h 1200153"/>
              <a:gd name="connsiteX32" fmla="*/ 3661401 w 4279019"/>
              <a:gd name="connsiteY32" fmla="*/ 720093 h 1200153"/>
              <a:gd name="connsiteX33" fmla="*/ 3852718 w 4279019"/>
              <a:gd name="connsiteY33" fmla="*/ 544833 h 1200153"/>
              <a:gd name="connsiteX34" fmla="*/ 3959856 w 4279019"/>
              <a:gd name="connsiteY34" fmla="*/ 590553 h 1200153"/>
              <a:gd name="connsiteX35" fmla="*/ 4180958 w 4279019"/>
              <a:gd name="connsiteY35" fmla="*/ 426 h 120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279019" h="1200153">
                <a:moveTo>
                  <a:pt x="4180958" y="426"/>
                </a:moveTo>
                <a:cubicBezTo>
                  <a:pt x="4184125" y="1590"/>
                  <a:pt x="4186965" y="5162"/>
                  <a:pt x="4189436" y="11433"/>
                </a:cubicBezTo>
                <a:lnTo>
                  <a:pt x="4190952" y="17307"/>
                </a:lnTo>
                <a:lnTo>
                  <a:pt x="4214950" y="17307"/>
                </a:lnTo>
                <a:lnTo>
                  <a:pt x="4237744" y="56678"/>
                </a:lnTo>
                <a:lnTo>
                  <a:pt x="4254413" y="166215"/>
                </a:lnTo>
                <a:lnTo>
                  <a:pt x="4271082" y="254322"/>
                </a:lnTo>
                <a:lnTo>
                  <a:pt x="4279019" y="254429"/>
                </a:lnTo>
                <a:lnTo>
                  <a:pt x="4279019" y="1193326"/>
                </a:lnTo>
                <a:lnTo>
                  <a:pt x="4168319" y="1193326"/>
                </a:lnTo>
                <a:lnTo>
                  <a:pt x="4168319" y="1192586"/>
                </a:lnTo>
                <a:lnTo>
                  <a:pt x="18725" y="1200153"/>
                </a:lnTo>
                <a:cubicBezTo>
                  <a:pt x="11072" y="1088393"/>
                  <a:pt x="-14437" y="970283"/>
                  <a:pt x="11072" y="880113"/>
                </a:cubicBezTo>
                <a:cubicBezTo>
                  <a:pt x="36581" y="789943"/>
                  <a:pt x="120760" y="674373"/>
                  <a:pt x="171778" y="659133"/>
                </a:cubicBezTo>
                <a:cubicBezTo>
                  <a:pt x="222796" y="643893"/>
                  <a:pt x="259784" y="778513"/>
                  <a:pt x="317179" y="788673"/>
                </a:cubicBezTo>
                <a:cubicBezTo>
                  <a:pt x="374574" y="798833"/>
                  <a:pt x="458754" y="713743"/>
                  <a:pt x="516149" y="720093"/>
                </a:cubicBezTo>
                <a:cubicBezTo>
                  <a:pt x="573544" y="726443"/>
                  <a:pt x="599053" y="833123"/>
                  <a:pt x="661550" y="826773"/>
                </a:cubicBezTo>
                <a:cubicBezTo>
                  <a:pt x="724047" y="820423"/>
                  <a:pt x="820981" y="685803"/>
                  <a:pt x="891130" y="681993"/>
                </a:cubicBezTo>
                <a:cubicBezTo>
                  <a:pt x="961280" y="678183"/>
                  <a:pt x="1019951" y="803913"/>
                  <a:pt x="1082447" y="803913"/>
                </a:cubicBezTo>
                <a:cubicBezTo>
                  <a:pt x="1144944" y="803913"/>
                  <a:pt x="1199789" y="680723"/>
                  <a:pt x="1266112" y="681993"/>
                </a:cubicBezTo>
                <a:cubicBezTo>
                  <a:pt x="1332435" y="683263"/>
                  <a:pt x="1412788" y="814073"/>
                  <a:pt x="1480387" y="811533"/>
                </a:cubicBezTo>
                <a:cubicBezTo>
                  <a:pt x="1547986" y="808993"/>
                  <a:pt x="1607932" y="662943"/>
                  <a:pt x="1671704" y="666753"/>
                </a:cubicBezTo>
                <a:cubicBezTo>
                  <a:pt x="1735476" y="670563"/>
                  <a:pt x="1792871" y="820423"/>
                  <a:pt x="1863021" y="834393"/>
                </a:cubicBezTo>
                <a:cubicBezTo>
                  <a:pt x="1933171" y="848363"/>
                  <a:pt x="2036482" y="744223"/>
                  <a:pt x="2092602" y="750573"/>
                </a:cubicBezTo>
                <a:cubicBezTo>
                  <a:pt x="2148721" y="756923"/>
                  <a:pt x="2148721" y="867413"/>
                  <a:pt x="2199739" y="872493"/>
                </a:cubicBezTo>
                <a:cubicBezTo>
                  <a:pt x="2250757" y="877573"/>
                  <a:pt x="2340038" y="781053"/>
                  <a:pt x="2398709" y="781053"/>
                </a:cubicBezTo>
                <a:cubicBezTo>
                  <a:pt x="2457379" y="781053"/>
                  <a:pt x="2499469" y="882653"/>
                  <a:pt x="2551763" y="872493"/>
                </a:cubicBezTo>
                <a:cubicBezTo>
                  <a:pt x="2604056" y="862333"/>
                  <a:pt x="2649972" y="731523"/>
                  <a:pt x="2712469" y="720093"/>
                </a:cubicBezTo>
                <a:cubicBezTo>
                  <a:pt x="2774966" y="708663"/>
                  <a:pt x="2855319" y="819153"/>
                  <a:pt x="2926744" y="803913"/>
                </a:cubicBezTo>
                <a:cubicBezTo>
                  <a:pt x="2998169" y="788673"/>
                  <a:pt x="3081073" y="637543"/>
                  <a:pt x="3141019" y="628653"/>
                </a:cubicBezTo>
                <a:cubicBezTo>
                  <a:pt x="3200965" y="619763"/>
                  <a:pt x="3236677" y="758193"/>
                  <a:pt x="3286420" y="750573"/>
                </a:cubicBezTo>
                <a:cubicBezTo>
                  <a:pt x="3336162" y="742953"/>
                  <a:pt x="3376977" y="588013"/>
                  <a:pt x="3439473" y="582933"/>
                </a:cubicBezTo>
                <a:cubicBezTo>
                  <a:pt x="3501971" y="577853"/>
                  <a:pt x="3592527" y="726443"/>
                  <a:pt x="3661401" y="720093"/>
                </a:cubicBezTo>
                <a:cubicBezTo>
                  <a:pt x="3730275" y="713743"/>
                  <a:pt x="3802976" y="566423"/>
                  <a:pt x="3852718" y="544833"/>
                </a:cubicBezTo>
                <a:cubicBezTo>
                  <a:pt x="3902461" y="523243"/>
                  <a:pt x="3903736" y="679453"/>
                  <a:pt x="3959856" y="590553"/>
                </a:cubicBezTo>
                <a:cubicBezTo>
                  <a:pt x="4012468" y="507210"/>
                  <a:pt x="4133461" y="-17038"/>
                  <a:pt x="4180958" y="426"/>
                </a:cubicBez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cxnSp>
        <p:nvCxnSpPr>
          <p:cNvPr id="4" name="Gewinkelte Verbindung 3"/>
          <p:cNvCxnSpPr/>
          <p:nvPr/>
        </p:nvCxnSpPr>
        <p:spPr>
          <a:xfrm>
            <a:off x="542152" y="1430227"/>
            <a:ext cx="1975490" cy="1092998"/>
          </a:xfrm>
          <a:prstGeom prst="bentConnector3">
            <a:avLst>
              <a:gd name="adj1" fmla="val -8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a:xfrm>
            <a:off x="537790" y="2616471"/>
            <a:ext cx="1975490" cy="540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On and off</a:t>
            </a:r>
          </a:p>
        </p:txBody>
      </p:sp>
      <p:cxnSp>
        <p:nvCxnSpPr>
          <p:cNvPr id="21" name="Gerader Verbinder 20"/>
          <p:cNvCxnSpPr/>
          <p:nvPr/>
        </p:nvCxnSpPr>
        <p:spPr>
          <a:xfrm flipV="1">
            <a:off x="1157905" y="1430227"/>
            <a:ext cx="0" cy="1092998"/>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V="1">
            <a:off x="1804980" y="1430227"/>
            <a:ext cx="0" cy="1092998"/>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12"/>
          <p:cNvSpPr/>
          <p:nvPr/>
        </p:nvSpPr>
        <p:spPr>
          <a:xfrm>
            <a:off x="996365" y="1430227"/>
            <a:ext cx="986000" cy="457608"/>
          </a:xfrm>
          <a:prstGeom prst="rect">
            <a:avLst/>
          </a:prstGeom>
          <a:ln>
            <a:noFill/>
          </a:ln>
        </p:spPr>
        <p:txBody>
          <a:bodyPr wrap="square" lIns="57132" tIns="28566" rIns="57132" bIns="28566">
            <a:spAutoFit/>
          </a:bodyPr>
          <a:lstStyle/>
          <a:p>
            <a:pPr marL="228468" indent="-228468" algn="ctr" defTabSz="913872">
              <a:lnSpc>
                <a:spcPts val="799"/>
              </a:lnSpc>
              <a:spcBef>
                <a:spcPct val="20000"/>
              </a:spcBef>
              <a:buClr>
                <a:srgbClr val="000000"/>
              </a:buClr>
            </a:pPr>
            <a:endParaRPr lang="en-US" sz="1200" dirty="0"/>
          </a:p>
          <a:p>
            <a:pPr marL="228468" indent="-228468" algn="ctr" defTabSz="913872">
              <a:lnSpc>
                <a:spcPts val="799"/>
              </a:lnSpc>
              <a:spcAft>
                <a:spcPts val="600"/>
              </a:spcAft>
              <a:buClr>
                <a:srgbClr val="000000"/>
              </a:buClr>
            </a:pPr>
            <a:r>
              <a:rPr lang="en-US" sz="1200" dirty="0"/>
              <a:t>Inactivity</a:t>
            </a:r>
          </a:p>
          <a:p>
            <a:pPr marL="228468" indent="-228468" algn="ctr" defTabSz="913872">
              <a:lnSpc>
                <a:spcPts val="799"/>
              </a:lnSpc>
              <a:spcAft>
                <a:spcPts val="600"/>
              </a:spcAft>
              <a:buClr>
                <a:srgbClr val="000000"/>
              </a:buClr>
            </a:pPr>
            <a:r>
              <a:rPr lang="en-US" sz="1200" dirty="0"/>
              <a:t>period </a:t>
            </a:r>
          </a:p>
        </p:txBody>
      </p:sp>
      <p:sp>
        <p:nvSpPr>
          <p:cNvPr id="28" name="Rectangle 6"/>
          <p:cNvSpPr/>
          <p:nvPr/>
        </p:nvSpPr>
        <p:spPr>
          <a:xfrm rot="16200000">
            <a:off x="98455" y="1868726"/>
            <a:ext cx="770133" cy="216000"/>
          </a:xfrm>
          <a:prstGeom prst="rect">
            <a:avLst/>
          </a:prstGeom>
          <a:ln>
            <a:noFill/>
          </a:ln>
        </p:spPr>
        <p:txBody>
          <a:bodyPr wrap="square" lIns="57132" tIns="28566" rIns="57132" bIns="28566">
            <a:spAutoFit/>
          </a:bodyPr>
          <a:lstStyle/>
          <a:p>
            <a:pPr marL="228468" indent="-228468" algn="ctr" defTabSz="913872">
              <a:lnSpc>
                <a:spcPts val="799"/>
              </a:lnSpc>
              <a:spcBef>
                <a:spcPct val="20000"/>
              </a:spcBef>
              <a:buClr>
                <a:srgbClr val="000000"/>
              </a:buClr>
            </a:pPr>
            <a:r>
              <a:rPr lang="en-US" sz="1200" dirty="0"/>
              <a:t>Compute </a:t>
            </a:r>
          </a:p>
        </p:txBody>
      </p:sp>
      <p:sp>
        <p:nvSpPr>
          <p:cNvPr id="29" name="Text Placeholder 6"/>
          <p:cNvSpPr txBox="1">
            <a:spLocks/>
          </p:cNvSpPr>
          <p:nvPr/>
        </p:nvSpPr>
        <p:spPr bwMode="auto">
          <a:xfrm>
            <a:off x="2598869" y="2427869"/>
            <a:ext cx="161540" cy="216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3872">
              <a:spcBef>
                <a:spcPct val="20000"/>
              </a:spcBef>
              <a:buClr>
                <a:srgbClr val="000000"/>
              </a:buClr>
            </a:pPr>
            <a:r>
              <a:rPr lang="en-US" sz="1200" i="1" dirty="0"/>
              <a:t>t</a:t>
            </a:r>
          </a:p>
        </p:txBody>
      </p:sp>
      <p:cxnSp>
        <p:nvCxnSpPr>
          <p:cNvPr id="31" name="Gerade Verbindung mit Pfeil 30"/>
          <p:cNvCxnSpPr/>
          <p:nvPr/>
        </p:nvCxnSpPr>
        <p:spPr>
          <a:xfrm flipV="1">
            <a:off x="542152" y="2034022"/>
            <a:ext cx="615753" cy="11611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flipV="1">
            <a:off x="1811625" y="2034022"/>
            <a:ext cx="615753" cy="9117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winkelte Verbindung 10"/>
          <p:cNvCxnSpPr/>
          <p:nvPr/>
        </p:nvCxnSpPr>
        <p:spPr>
          <a:xfrm>
            <a:off x="3048936" y="1434963"/>
            <a:ext cx="1975490" cy="1092998"/>
          </a:xfrm>
          <a:prstGeom prst="bentConnector3">
            <a:avLst>
              <a:gd name="adj1" fmla="val -8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3048936" y="2616471"/>
            <a:ext cx="1975490" cy="540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Growing fast</a:t>
            </a:r>
          </a:p>
        </p:txBody>
      </p:sp>
      <p:sp>
        <p:nvSpPr>
          <p:cNvPr id="38" name="Freihandform 37"/>
          <p:cNvSpPr/>
          <p:nvPr/>
        </p:nvSpPr>
        <p:spPr>
          <a:xfrm>
            <a:off x="3058665" y="1532600"/>
            <a:ext cx="1886857" cy="972457"/>
          </a:xfrm>
          <a:custGeom>
            <a:avLst/>
            <a:gdLst>
              <a:gd name="connsiteX0" fmla="*/ 0 w 1693379"/>
              <a:gd name="connsiteY0" fmla="*/ 892952 h 892952"/>
              <a:gd name="connsiteX1" fmla="*/ 972457 w 1693379"/>
              <a:gd name="connsiteY1" fmla="*/ 675238 h 892952"/>
              <a:gd name="connsiteX2" fmla="*/ 1625600 w 1693379"/>
              <a:gd name="connsiteY2" fmla="*/ 80152 h 892952"/>
              <a:gd name="connsiteX3" fmla="*/ 1640114 w 1693379"/>
              <a:gd name="connsiteY3" fmla="*/ 22095 h 892952"/>
              <a:gd name="connsiteX0" fmla="*/ 0 w 1739083"/>
              <a:gd name="connsiteY0" fmla="*/ 913871 h 913871"/>
              <a:gd name="connsiteX1" fmla="*/ 972457 w 1739083"/>
              <a:gd name="connsiteY1" fmla="*/ 696157 h 913871"/>
              <a:gd name="connsiteX2" fmla="*/ 1625600 w 1739083"/>
              <a:gd name="connsiteY2" fmla="*/ 101071 h 913871"/>
              <a:gd name="connsiteX3" fmla="*/ 1712686 w 1739083"/>
              <a:gd name="connsiteY3" fmla="*/ 13985 h 913871"/>
              <a:gd name="connsiteX0" fmla="*/ 0 w 1625600"/>
              <a:gd name="connsiteY0" fmla="*/ 812800 h 812800"/>
              <a:gd name="connsiteX1" fmla="*/ 972457 w 1625600"/>
              <a:gd name="connsiteY1" fmla="*/ 595086 h 812800"/>
              <a:gd name="connsiteX2" fmla="*/ 1625600 w 1625600"/>
              <a:gd name="connsiteY2" fmla="*/ 0 h 812800"/>
              <a:gd name="connsiteX0" fmla="*/ 0 w 1886857"/>
              <a:gd name="connsiteY0" fmla="*/ 972457 h 972457"/>
              <a:gd name="connsiteX1" fmla="*/ 972457 w 1886857"/>
              <a:gd name="connsiteY1" fmla="*/ 754743 h 972457"/>
              <a:gd name="connsiteX2" fmla="*/ 1886857 w 1886857"/>
              <a:gd name="connsiteY2" fmla="*/ 0 h 972457"/>
              <a:gd name="connsiteX0" fmla="*/ 0 w 1886857"/>
              <a:gd name="connsiteY0" fmla="*/ 972457 h 972457"/>
              <a:gd name="connsiteX1" fmla="*/ 1233714 w 1886857"/>
              <a:gd name="connsiteY1" fmla="*/ 711200 h 972457"/>
              <a:gd name="connsiteX2" fmla="*/ 1886857 w 1886857"/>
              <a:gd name="connsiteY2" fmla="*/ 0 h 972457"/>
              <a:gd name="connsiteX0" fmla="*/ 0 w 1886857"/>
              <a:gd name="connsiteY0" fmla="*/ 972457 h 972457"/>
              <a:gd name="connsiteX1" fmla="*/ 1204686 w 1886857"/>
              <a:gd name="connsiteY1" fmla="*/ 638628 h 972457"/>
              <a:gd name="connsiteX2" fmla="*/ 1886857 w 1886857"/>
              <a:gd name="connsiteY2" fmla="*/ 0 h 972457"/>
            </a:gdLst>
            <a:ahLst/>
            <a:cxnLst>
              <a:cxn ang="0">
                <a:pos x="connsiteX0" y="connsiteY0"/>
              </a:cxn>
              <a:cxn ang="0">
                <a:pos x="connsiteX1" y="connsiteY1"/>
              </a:cxn>
              <a:cxn ang="0">
                <a:pos x="connsiteX2" y="connsiteY2"/>
              </a:cxn>
            </a:cxnLst>
            <a:rect l="l" t="t" r="r" b="b"/>
            <a:pathLst>
              <a:path w="1886857" h="972457">
                <a:moveTo>
                  <a:pt x="0" y="972457"/>
                </a:moveTo>
                <a:cubicBezTo>
                  <a:pt x="350762" y="931333"/>
                  <a:pt x="890210" y="800704"/>
                  <a:pt x="1204686" y="638628"/>
                </a:cubicBezTo>
                <a:cubicBezTo>
                  <a:pt x="1519162" y="476552"/>
                  <a:pt x="1763486" y="113695"/>
                  <a:pt x="1886857" y="0"/>
                </a:cubicBezTo>
              </a:path>
            </a:pathLst>
          </a:custGeom>
          <a:noFill/>
          <a:ln w="2222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Gewinkelte Verbindung 11"/>
          <p:cNvCxnSpPr/>
          <p:nvPr/>
        </p:nvCxnSpPr>
        <p:spPr>
          <a:xfrm>
            <a:off x="5312953" y="1437462"/>
            <a:ext cx="1975490" cy="1092998"/>
          </a:xfrm>
          <a:prstGeom prst="bentConnector3">
            <a:avLst>
              <a:gd name="adj1" fmla="val -8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5312952" y="2616471"/>
            <a:ext cx="1975490" cy="540000"/>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1600" dirty="0">
                <a:solidFill>
                  <a:schemeClr val="bg1"/>
                </a:solidFill>
              </a:rPr>
              <a:t>Unpredictable bursting</a:t>
            </a:r>
          </a:p>
        </p:txBody>
      </p:sp>
      <p:cxnSp>
        <p:nvCxnSpPr>
          <p:cNvPr id="40" name="Gerade Verbindung mit Pfeil 39"/>
          <p:cNvCxnSpPr/>
          <p:nvPr/>
        </p:nvCxnSpPr>
        <p:spPr>
          <a:xfrm>
            <a:off x="5312953" y="2036260"/>
            <a:ext cx="61496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a:off x="6673475" y="2036260"/>
            <a:ext cx="61496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Freihandform 44"/>
          <p:cNvSpPr/>
          <p:nvPr/>
        </p:nvSpPr>
        <p:spPr>
          <a:xfrm>
            <a:off x="5927921" y="1453168"/>
            <a:ext cx="758371" cy="595116"/>
          </a:xfrm>
          <a:custGeom>
            <a:avLst/>
            <a:gdLst>
              <a:gd name="connsiteX0" fmla="*/ 0 w 839031"/>
              <a:gd name="connsiteY0" fmla="*/ 696686 h 763724"/>
              <a:gd name="connsiteX1" fmla="*/ 261257 w 839031"/>
              <a:gd name="connsiteY1" fmla="*/ 0 h 763724"/>
              <a:gd name="connsiteX2" fmla="*/ 783771 w 839031"/>
              <a:gd name="connsiteY2" fmla="*/ 696686 h 763724"/>
              <a:gd name="connsiteX3" fmla="*/ 798285 w 839031"/>
              <a:gd name="connsiteY3" fmla="*/ 696686 h 763724"/>
              <a:gd name="connsiteX0" fmla="*/ 0 w 787890"/>
              <a:gd name="connsiteY0" fmla="*/ 696686 h 915548"/>
              <a:gd name="connsiteX1" fmla="*/ 261257 w 787890"/>
              <a:gd name="connsiteY1" fmla="*/ 0 h 915548"/>
              <a:gd name="connsiteX2" fmla="*/ 783771 w 787890"/>
              <a:gd name="connsiteY2" fmla="*/ 696686 h 915548"/>
              <a:gd name="connsiteX3" fmla="*/ 507999 w 787890"/>
              <a:gd name="connsiteY3" fmla="*/ 899886 h 915548"/>
              <a:gd name="connsiteX0" fmla="*/ 0 w 783771"/>
              <a:gd name="connsiteY0" fmla="*/ 696686 h 696686"/>
              <a:gd name="connsiteX1" fmla="*/ 261257 w 783771"/>
              <a:gd name="connsiteY1" fmla="*/ 0 h 696686"/>
              <a:gd name="connsiteX2" fmla="*/ 783771 w 783771"/>
              <a:gd name="connsiteY2" fmla="*/ 696686 h 696686"/>
              <a:gd name="connsiteX0" fmla="*/ 0 w 783771"/>
              <a:gd name="connsiteY0" fmla="*/ 682171 h 682171"/>
              <a:gd name="connsiteX1" fmla="*/ 420915 w 783771"/>
              <a:gd name="connsiteY1" fmla="*/ 0 h 682171"/>
              <a:gd name="connsiteX2" fmla="*/ 783771 w 783771"/>
              <a:gd name="connsiteY2" fmla="*/ 682171 h 682171"/>
              <a:gd name="connsiteX0" fmla="*/ 0 w 783771"/>
              <a:gd name="connsiteY0" fmla="*/ 667656 h 667656"/>
              <a:gd name="connsiteX1" fmla="*/ 362857 w 783771"/>
              <a:gd name="connsiteY1" fmla="*/ 0 h 667656"/>
              <a:gd name="connsiteX2" fmla="*/ 783771 w 783771"/>
              <a:gd name="connsiteY2" fmla="*/ 667656 h 667656"/>
              <a:gd name="connsiteX0" fmla="*/ 0 w 783771"/>
              <a:gd name="connsiteY0" fmla="*/ 595085 h 595085"/>
              <a:gd name="connsiteX1" fmla="*/ 391886 w 783771"/>
              <a:gd name="connsiteY1" fmla="*/ 0 h 595085"/>
              <a:gd name="connsiteX2" fmla="*/ 783771 w 783771"/>
              <a:gd name="connsiteY2" fmla="*/ 595085 h 595085"/>
              <a:gd name="connsiteX0" fmla="*/ 0 w 758371"/>
              <a:gd name="connsiteY0" fmla="*/ 595116 h 595116"/>
              <a:gd name="connsiteX1" fmla="*/ 391886 w 758371"/>
              <a:gd name="connsiteY1" fmla="*/ 31 h 595116"/>
              <a:gd name="connsiteX2" fmla="*/ 758371 w 758371"/>
              <a:gd name="connsiteY2" fmla="*/ 569716 h 595116"/>
            </a:gdLst>
            <a:ahLst/>
            <a:cxnLst>
              <a:cxn ang="0">
                <a:pos x="connsiteX0" y="connsiteY0"/>
              </a:cxn>
              <a:cxn ang="0">
                <a:pos x="connsiteX1" y="connsiteY1"/>
              </a:cxn>
              <a:cxn ang="0">
                <a:pos x="connsiteX2" y="connsiteY2"/>
              </a:cxn>
            </a:cxnLst>
            <a:rect l="l" t="t" r="r" b="b"/>
            <a:pathLst>
              <a:path w="758371" h="595116">
                <a:moveTo>
                  <a:pt x="0" y="595116"/>
                </a:moveTo>
                <a:cubicBezTo>
                  <a:pt x="65314" y="246773"/>
                  <a:pt x="265491" y="4264"/>
                  <a:pt x="391886" y="31"/>
                </a:cubicBezTo>
                <a:cubicBezTo>
                  <a:pt x="518281" y="-4202"/>
                  <a:pt x="717247" y="419735"/>
                  <a:pt x="758371" y="569716"/>
                </a:cubicBezTo>
              </a:path>
            </a:pathLst>
          </a:custGeom>
          <a:noFill/>
          <a:ln w="2222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Gewinkelte Verbindung 12"/>
          <p:cNvCxnSpPr/>
          <p:nvPr/>
        </p:nvCxnSpPr>
        <p:spPr>
          <a:xfrm>
            <a:off x="7576972" y="1434964"/>
            <a:ext cx="1975490" cy="1092998"/>
          </a:xfrm>
          <a:prstGeom prst="bentConnector3">
            <a:avLst>
              <a:gd name="adj1" fmla="val -8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a:xfrm>
            <a:off x="7576972" y="2616471"/>
            <a:ext cx="1975490" cy="540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Predictable bursting</a:t>
            </a:r>
          </a:p>
        </p:txBody>
      </p:sp>
      <p:sp>
        <p:nvSpPr>
          <p:cNvPr id="46" name="Freihandform 45"/>
          <p:cNvSpPr/>
          <p:nvPr/>
        </p:nvSpPr>
        <p:spPr>
          <a:xfrm>
            <a:off x="7576970" y="1598923"/>
            <a:ext cx="1625600" cy="537036"/>
          </a:xfrm>
          <a:custGeom>
            <a:avLst/>
            <a:gdLst>
              <a:gd name="connsiteX0" fmla="*/ 0 w 1690378"/>
              <a:gd name="connsiteY0" fmla="*/ 493486 h 493486"/>
              <a:gd name="connsiteX1" fmla="*/ 348342 w 1690378"/>
              <a:gd name="connsiteY1" fmla="*/ 101600 h 493486"/>
              <a:gd name="connsiteX2" fmla="*/ 682171 w 1690378"/>
              <a:gd name="connsiteY2" fmla="*/ 464457 h 493486"/>
              <a:gd name="connsiteX3" fmla="*/ 1016000 w 1690378"/>
              <a:gd name="connsiteY3" fmla="*/ 0 h 493486"/>
              <a:gd name="connsiteX4" fmla="*/ 1364342 w 1690378"/>
              <a:gd name="connsiteY4" fmla="*/ 464457 h 493486"/>
              <a:gd name="connsiteX5" fmla="*/ 1669142 w 1690378"/>
              <a:gd name="connsiteY5" fmla="*/ 159657 h 493486"/>
              <a:gd name="connsiteX6" fmla="*/ 1640114 w 1690378"/>
              <a:gd name="connsiteY6" fmla="*/ 87086 h 493486"/>
              <a:gd name="connsiteX0" fmla="*/ 0 w 1669142"/>
              <a:gd name="connsiteY0" fmla="*/ 493486 h 493486"/>
              <a:gd name="connsiteX1" fmla="*/ 348342 w 1669142"/>
              <a:gd name="connsiteY1" fmla="*/ 101600 h 493486"/>
              <a:gd name="connsiteX2" fmla="*/ 682171 w 1669142"/>
              <a:gd name="connsiteY2" fmla="*/ 464457 h 493486"/>
              <a:gd name="connsiteX3" fmla="*/ 1016000 w 1669142"/>
              <a:gd name="connsiteY3" fmla="*/ 0 h 493486"/>
              <a:gd name="connsiteX4" fmla="*/ 1364342 w 1669142"/>
              <a:gd name="connsiteY4" fmla="*/ 464457 h 493486"/>
              <a:gd name="connsiteX5" fmla="*/ 1669142 w 1669142"/>
              <a:gd name="connsiteY5" fmla="*/ 159657 h 493486"/>
              <a:gd name="connsiteX0" fmla="*/ 0 w 1669142"/>
              <a:gd name="connsiteY0" fmla="*/ 493486 h 493486"/>
              <a:gd name="connsiteX1" fmla="*/ 348342 w 1669142"/>
              <a:gd name="connsiteY1" fmla="*/ 87086 h 493486"/>
              <a:gd name="connsiteX2" fmla="*/ 682171 w 1669142"/>
              <a:gd name="connsiteY2" fmla="*/ 464457 h 493486"/>
              <a:gd name="connsiteX3" fmla="*/ 1016000 w 1669142"/>
              <a:gd name="connsiteY3" fmla="*/ 0 h 493486"/>
              <a:gd name="connsiteX4" fmla="*/ 1364342 w 1669142"/>
              <a:gd name="connsiteY4" fmla="*/ 464457 h 493486"/>
              <a:gd name="connsiteX5" fmla="*/ 1669142 w 1669142"/>
              <a:gd name="connsiteY5" fmla="*/ 159657 h 493486"/>
              <a:gd name="connsiteX0" fmla="*/ 0 w 1669142"/>
              <a:gd name="connsiteY0" fmla="*/ 537063 h 537063"/>
              <a:gd name="connsiteX1" fmla="*/ 319313 w 1669142"/>
              <a:gd name="connsiteY1" fmla="*/ 34 h 537063"/>
              <a:gd name="connsiteX2" fmla="*/ 682171 w 1669142"/>
              <a:gd name="connsiteY2" fmla="*/ 508034 h 537063"/>
              <a:gd name="connsiteX3" fmla="*/ 1016000 w 1669142"/>
              <a:gd name="connsiteY3" fmla="*/ 43577 h 537063"/>
              <a:gd name="connsiteX4" fmla="*/ 1364342 w 1669142"/>
              <a:gd name="connsiteY4" fmla="*/ 508034 h 537063"/>
              <a:gd name="connsiteX5" fmla="*/ 1669142 w 1669142"/>
              <a:gd name="connsiteY5" fmla="*/ 203234 h 537063"/>
              <a:gd name="connsiteX0" fmla="*/ 0 w 1669142"/>
              <a:gd name="connsiteY0" fmla="*/ 551543 h 551543"/>
              <a:gd name="connsiteX1" fmla="*/ 319313 w 1669142"/>
              <a:gd name="connsiteY1" fmla="*/ 14514 h 551543"/>
              <a:gd name="connsiteX2" fmla="*/ 682171 w 1669142"/>
              <a:gd name="connsiteY2" fmla="*/ 522514 h 551543"/>
              <a:gd name="connsiteX3" fmla="*/ 1059542 w 1669142"/>
              <a:gd name="connsiteY3" fmla="*/ 0 h 551543"/>
              <a:gd name="connsiteX4" fmla="*/ 1364342 w 1669142"/>
              <a:gd name="connsiteY4" fmla="*/ 522514 h 551543"/>
              <a:gd name="connsiteX5" fmla="*/ 1669142 w 1669142"/>
              <a:gd name="connsiteY5" fmla="*/ 217714 h 551543"/>
              <a:gd name="connsiteX0" fmla="*/ 0 w 1727200"/>
              <a:gd name="connsiteY0" fmla="*/ 551543 h 551543"/>
              <a:gd name="connsiteX1" fmla="*/ 319313 w 1727200"/>
              <a:gd name="connsiteY1" fmla="*/ 14514 h 551543"/>
              <a:gd name="connsiteX2" fmla="*/ 682171 w 1727200"/>
              <a:gd name="connsiteY2" fmla="*/ 522514 h 551543"/>
              <a:gd name="connsiteX3" fmla="*/ 1059542 w 1727200"/>
              <a:gd name="connsiteY3" fmla="*/ 0 h 551543"/>
              <a:gd name="connsiteX4" fmla="*/ 1364342 w 1727200"/>
              <a:gd name="connsiteY4" fmla="*/ 522514 h 551543"/>
              <a:gd name="connsiteX5" fmla="*/ 1727200 w 1727200"/>
              <a:gd name="connsiteY5" fmla="*/ 203200 h 551543"/>
              <a:gd name="connsiteX0" fmla="*/ 0 w 1727200"/>
              <a:gd name="connsiteY0" fmla="*/ 566090 h 566090"/>
              <a:gd name="connsiteX1" fmla="*/ 290284 w 1727200"/>
              <a:gd name="connsiteY1" fmla="*/ 32 h 566090"/>
              <a:gd name="connsiteX2" fmla="*/ 682171 w 1727200"/>
              <a:gd name="connsiteY2" fmla="*/ 537061 h 566090"/>
              <a:gd name="connsiteX3" fmla="*/ 1059542 w 1727200"/>
              <a:gd name="connsiteY3" fmla="*/ 14547 h 566090"/>
              <a:gd name="connsiteX4" fmla="*/ 1364342 w 1727200"/>
              <a:gd name="connsiteY4" fmla="*/ 537061 h 566090"/>
              <a:gd name="connsiteX5" fmla="*/ 1727200 w 1727200"/>
              <a:gd name="connsiteY5" fmla="*/ 217747 h 566090"/>
              <a:gd name="connsiteX0" fmla="*/ 0 w 1669143"/>
              <a:gd name="connsiteY0" fmla="*/ 551553 h 551553"/>
              <a:gd name="connsiteX1" fmla="*/ 232227 w 1669143"/>
              <a:gd name="connsiteY1" fmla="*/ 9 h 551553"/>
              <a:gd name="connsiteX2" fmla="*/ 624114 w 1669143"/>
              <a:gd name="connsiteY2" fmla="*/ 537038 h 551553"/>
              <a:gd name="connsiteX3" fmla="*/ 1001485 w 1669143"/>
              <a:gd name="connsiteY3" fmla="*/ 14524 h 551553"/>
              <a:gd name="connsiteX4" fmla="*/ 1306285 w 1669143"/>
              <a:gd name="connsiteY4" fmla="*/ 537038 h 551553"/>
              <a:gd name="connsiteX5" fmla="*/ 1669143 w 1669143"/>
              <a:gd name="connsiteY5" fmla="*/ 217724 h 551553"/>
              <a:gd name="connsiteX0" fmla="*/ 0 w 1669143"/>
              <a:gd name="connsiteY0" fmla="*/ 551553 h 551553"/>
              <a:gd name="connsiteX1" fmla="*/ 232227 w 1669143"/>
              <a:gd name="connsiteY1" fmla="*/ 9 h 551553"/>
              <a:gd name="connsiteX2" fmla="*/ 624114 w 1669143"/>
              <a:gd name="connsiteY2" fmla="*/ 537038 h 551553"/>
              <a:gd name="connsiteX3" fmla="*/ 1001485 w 1669143"/>
              <a:gd name="connsiteY3" fmla="*/ 14524 h 551553"/>
              <a:gd name="connsiteX4" fmla="*/ 1306285 w 1669143"/>
              <a:gd name="connsiteY4" fmla="*/ 537038 h 551553"/>
              <a:gd name="connsiteX5" fmla="*/ 1669143 w 1669143"/>
              <a:gd name="connsiteY5" fmla="*/ 217724 h 551553"/>
              <a:gd name="connsiteX0" fmla="*/ 0 w 1669143"/>
              <a:gd name="connsiteY0" fmla="*/ 551553 h 551553"/>
              <a:gd name="connsiteX1" fmla="*/ 319312 w 1669143"/>
              <a:gd name="connsiteY1" fmla="*/ 9 h 551553"/>
              <a:gd name="connsiteX2" fmla="*/ 624114 w 1669143"/>
              <a:gd name="connsiteY2" fmla="*/ 537038 h 551553"/>
              <a:gd name="connsiteX3" fmla="*/ 1001485 w 1669143"/>
              <a:gd name="connsiteY3" fmla="*/ 14524 h 551553"/>
              <a:gd name="connsiteX4" fmla="*/ 1306285 w 1669143"/>
              <a:gd name="connsiteY4" fmla="*/ 537038 h 551553"/>
              <a:gd name="connsiteX5" fmla="*/ 1669143 w 1669143"/>
              <a:gd name="connsiteY5" fmla="*/ 217724 h 551553"/>
              <a:gd name="connsiteX0" fmla="*/ 0 w 1669143"/>
              <a:gd name="connsiteY0" fmla="*/ 537038 h 537038"/>
              <a:gd name="connsiteX1" fmla="*/ 290283 w 1669143"/>
              <a:gd name="connsiteY1" fmla="*/ 9 h 537038"/>
              <a:gd name="connsiteX2" fmla="*/ 624114 w 1669143"/>
              <a:gd name="connsiteY2" fmla="*/ 522523 h 537038"/>
              <a:gd name="connsiteX3" fmla="*/ 1001485 w 1669143"/>
              <a:gd name="connsiteY3" fmla="*/ 9 h 537038"/>
              <a:gd name="connsiteX4" fmla="*/ 1306285 w 1669143"/>
              <a:gd name="connsiteY4" fmla="*/ 522523 h 537038"/>
              <a:gd name="connsiteX5" fmla="*/ 1669143 w 1669143"/>
              <a:gd name="connsiteY5" fmla="*/ 203209 h 537038"/>
              <a:gd name="connsiteX0" fmla="*/ 0 w 1669143"/>
              <a:gd name="connsiteY0" fmla="*/ 537038 h 537038"/>
              <a:gd name="connsiteX1" fmla="*/ 290283 w 1669143"/>
              <a:gd name="connsiteY1" fmla="*/ 9 h 537038"/>
              <a:gd name="connsiteX2" fmla="*/ 682171 w 1669143"/>
              <a:gd name="connsiteY2" fmla="*/ 537037 h 537038"/>
              <a:gd name="connsiteX3" fmla="*/ 1001485 w 1669143"/>
              <a:gd name="connsiteY3" fmla="*/ 9 h 537038"/>
              <a:gd name="connsiteX4" fmla="*/ 1306285 w 1669143"/>
              <a:gd name="connsiteY4" fmla="*/ 522523 h 537038"/>
              <a:gd name="connsiteX5" fmla="*/ 1669143 w 1669143"/>
              <a:gd name="connsiteY5" fmla="*/ 203209 h 537038"/>
              <a:gd name="connsiteX0" fmla="*/ 0 w 1596571"/>
              <a:gd name="connsiteY0" fmla="*/ 537038 h 537038"/>
              <a:gd name="connsiteX1" fmla="*/ 290283 w 1596571"/>
              <a:gd name="connsiteY1" fmla="*/ 9 h 537038"/>
              <a:gd name="connsiteX2" fmla="*/ 682171 w 1596571"/>
              <a:gd name="connsiteY2" fmla="*/ 537037 h 537038"/>
              <a:gd name="connsiteX3" fmla="*/ 1001485 w 1596571"/>
              <a:gd name="connsiteY3" fmla="*/ 9 h 537038"/>
              <a:gd name="connsiteX4" fmla="*/ 1306285 w 1596571"/>
              <a:gd name="connsiteY4" fmla="*/ 522523 h 537038"/>
              <a:gd name="connsiteX5" fmla="*/ 1596571 w 1596571"/>
              <a:gd name="connsiteY5" fmla="*/ 203209 h 537038"/>
              <a:gd name="connsiteX0" fmla="*/ 0 w 1524000"/>
              <a:gd name="connsiteY0" fmla="*/ 537038 h 537038"/>
              <a:gd name="connsiteX1" fmla="*/ 290283 w 1524000"/>
              <a:gd name="connsiteY1" fmla="*/ 9 h 537038"/>
              <a:gd name="connsiteX2" fmla="*/ 682171 w 1524000"/>
              <a:gd name="connsiteY2" fmla="*/ 537037 h 537038"/>
              <a:gd name="connsiteX3" fmla="*/ 1001485 w 1524000"/>
              <a:gd name="connsiteY3" fmla="*/ 9 h 537038"/>
              <a:gd name="connsiteX4" fmla="*/ 1306285 w 1524000"/>
              <a:gd name="connsiteY4" fmla="*/ 522523 h 537038"/>
              <a:gd name="connsiteX5" fmla="*/ 1524000 w 1524000"/>
              <a:gd name="connsiteY5" fmla="*/ 217723 h 537038"/>
              <a:gd name="connsiteX0" fmla="*/ 0 w 1524000"/>
              <a:gd name="connsiteY0" fmla="*/ 566066 h 566097"/>
              <a:gd name="connsiteX1" fmla="*/ 290283 w 1524000"/>
              <a:gd name="connsiteY1" fmla="*/ 29037 h 566097"/>
              <a:gd name="connsiteX2" fmla="*/ 682171 w 1524000"/>
              <a:gd name="connsiteY2" fmla="*/ 566065 h 566097"/>
              <a:gd name="connsiteX3" fmla="*/ 1103085 w 1524000"/>
              <a:gd name="connsiteY3" fmla="*/ 8 h 566097"/>
              <a:gd name="connsiteX4" fmla="*/ 1306285 w 1524000"/>
              <a:gd name="connsiteY4" fmla="*/ 551551 h 566097"/>
              <a:gd name="connsiteX5" fmla="*/ 1524000 w 1524000"/>
              <a:gd name="connsiteY5" fmla="*/ 246751 h 566097"/>
              <a:gd name="connsiteX0" fmla="*/ 0 w 1524000"/>
              <a:gd name="connsiteY0" fmla="*/ 537038 h 537038"/>
              <a:gd name="connsiteX1" fmla="*/ 290283 w 1524000"/>
              <a:gd name="connsiteY1" fmla="*/ 9 h 537038"/>
              <a:gd name="connsiteX2" fmla="*/ 682171 w 1524000"/>
              <a:gd name="connsiteY2" fmla="*/ 537037 h 537038"/>
              <a:gd name="connsiteX3" fmla="*/ 1146628 w 1524000"/>
              <a:gd name="connsiteY3" fmla="*/ 9 h 537038"/>
              <a:gd name="connsiteX4" fmla="*/ 1306285 w 1524000"/>
              <a:gd name="connsiteY4" fmla="*/ 522523 h 537038"/>
              <a:gd name="connsiteX5" fmla="*/ 1524000 w 1524000"/>
              <a:gd name="connsiteY5" fmla="*/ 217723 h 537038"/>
              <a:gd name="connsiteX0" fmla="*/ 0 w 1524000"/>
              <a:gd name="connsiteY0" fmla="*/ 537065 h 537065"/>
              <a:gd name="connsiteX1" fmla="*/ 290283 w 1524000"/>
              <a:gd name="connsiteY1" fmla="*/ 36 h 537065"/>
              <a:gd name="connsiteX2" fmla="*/ 682171 w 1524000"/>
              <a:gd name="connsiteY2" fmla="*/ 537064 h 537065"/>
              <a:gd name="connsiteX3" fmla="*/ 1146628 w 1524000"/>
              <a:gd name="connsiteY3" fmla="*/ 36 h 537065"/>
              <a:gd name="connsiteX4" fmla="*/ 1407885 w 1524000"/>
              <a:gd name="connsiteY4" fmla="*/ 508035 h 537065"/>
              <a:gd name="connsiteX5" fmla="*/ 1524000 w 1524000"/>
              <a:gd name="connsiteY5" fmla="*/ 217750 h 537065"/>
              <a:gd name="connsiteX0" fmla="*/ 0 w 1524000"/>
              <a:gd name="connsiteY0" fmla="*/ 537029 h 537036"/>
              <a:gd name="connsiteX1" fmla="*/ 290283 w 1524000"/>
              <a:gd name="connsiteY1" fmla="*/ 0 h 537036"/>
              <a:gd name="connsiteX2" fmla="*/ 682171 w 1524000"/>
              <a:gd name="connsiteY2" fmla="*/ 537028 h 537036"/>
              <a:gd name="connsiteX3" fmla="*/ 1059543 w 1524000"/>
              <a:gd name="connsiteY3" fmla="*/ 14514 h 537036"/>
              <a:gd name="connsiteX4" fmla="*/ 1407885 w 1524000"/>
              <a:gd name="connsiteY4" fmla="*/ 507999 h 537036"/>
              <a:gd name="connsiteX5" fmla="*/ 1524000 w 1524000"/>
              <a:gd name="connsiteY5" fmla="*/ 217714 h 537036"/>
              <a:gd name="connsiteX0" fmla="*/ 0 w 1625600"/>
              <a:gd name="connsiteY0" fmla="*/ 537029 h 537036"/>
              <a:gd name="connsiteX1" fmla="*/ 290283 w 1625600"/>
              <a:gd name="connsiteY1" fmla="*/ 0 h 537036"/>
              <a:gd name="connsiteX2" fmla="*/ 682171 w 1625600"/>
              <a:gd name="connsiteY2" fmla="*/ 537028 h 537036"/>
              <a:gd name="connsiteX3" fmla="*/ 1059543 w 1625600"/>
              <a:gd name="connsiteY3" fmla="*/ 14514 h 537036"/>
              <a:gd name="connsiteX4" fmla="*/ 1407885 w 1625600"/>
              <a:gd name="connsiteY4" fmla="*/ 507999 h 537036"/>
              <a:gd name="connsiteX5" fmla="*/ 1625600 w 1625600"/>
              <a:gd name="connsiteY5" fmla="*/ 232228 h 537036"/>
              <a:gd name="connsiteX0" fmla="*/ 0 w 1625600"/>
              <a:gd name="connsiteY0" fmla="*/ 537029 h 537036"/>
              <a:gd name="connsiteX1" fmla="*/ 290283 w 1625600"/>
              <a:gd name="connsiteY1" fmla="*/ 0 h 537036"/>
              <a:gd name="connsiteX2" fmla="*/ 682171 w 1625600"/>
              <a:gd name="connsiteY2" fmla="*/ 537028 h 537036"/>
              <a:gd name="connsiteX3" fmla="*/ 1059543 w 1625600"/>
              <a:gd name="connsiteY3" fmla="*/ 14514 h 537036"/>
              <a:gd name="connsiteX4" fmla="*/ 1407885 w 1625600"/>
              <a:gd name="connsiteY4" fmla="*/ 522513 h 537036"/>
              <a:gd name="connsiteX5" fmla="*/ 1625600 w 1625600"/>
              <a:gd name="connsiteY5" fmla="*/ 232228 h 53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 h="537036">
                <a:moveTo>
                  <a:pt x="0" y="537029"/>
                </a:moveTo>
                <a:cubicBezTo>
                  <a:pt x="88294" y="256419"/>
                  <a:pt x="176588" y="0"/>
                  <a:pt x="290283" y="0"/>
                </a:cubicBezTo>
                <a:cubicBezTo>
                  <a:pt x="403978" y="0"/>
                  <a:pt x="553961" y="534609"/>
                  <a:pt x="682171" y="537028"/>
                </a:cubicBezTo>
                <a:cubicBezTo>
                  <a:pt x="810381" y="539447"/>
                  <a:pt x="938591" y="16933"/>
                  <a:pt x="1059543" y="14514"/>
                </a:cubicBezTo>
                <a:cubicBezTo>
                  <a:pt x="1180495" y="12095"/>
                  <a:pt x="1313542" y="486227"/>
                  <a:pt x="1407885" y="522513"/>
                </a:cubicBezTo>
                <a:cubicBezTo>
                  <a:pt x="1502228" y="558799"/>
                  <a:pt x="1579638" y="295123"/>
                  <a:pt x="1625600" y="232228"/>
                </a:cubicBezTo>
              </a:path>
            </a:pathLst>
          </a:custGeom>
          <a:noFill/>
          <a:ln w="2222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Gewinkelte Verbindung 13"/>
          <p:cNvCxnSpPr/>
          <p:nvPr/>
        </p:nvCxnSpPr>
        <p:spPr>
          <a:xfrm>
            <a:off x="9840988" y="1434964"/>
            <a:ext cx="1975490" cy="1092998"/>
          </a:xfrm>
          <a:prstGeom prst="bentConnector3">
            <a:avLst>
              <a:gd name="adj1" fmla="val -8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hteck 16"/>
          <p:cNvSpPr/>
          <p:nvPr/>
        </p:nvSpPr>
        <p:spPr>
          <a:xfrm>
            <a:off x="9840988" y="2616471"/>
            <a:ext cx="1975490" cy="540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24/7 Steady</a:t>
            </a:r>
          </a:p>
        </p:txBody>
      </p:sp>
      <p:cxnSp>
        <p:nvCxnSpPr>
          <p:cNvPr id="48" name="Gerade Verbindung mit Pfeil 47"/>
          <p:cNvCxnSpPr/>
          <p:nvPr/>
        </p:nvCxnSpPr>
        <p:spPr>
          <a:xfrm>
            <a:off x="9840988" y="1892572"/>
            <a:ext cx="1975490"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feld 114"/>
          <p:cNvSpPr txBox="1"/>
          <p:nvPr/>
        </p:nvSpPr>
        <p:spPr>
          <a:xfrm>
            <a:off x="877401" y="5509365"/>
            <a:ext cx="1100558" cy="646331"/>
          </a:xfrm>
          <a:prstGeom prst="rect">
            <a:avLst/>
          </a:prstGeom>
          <a:noFill/>
        </p:spPr>
        <p:txBody>
          <a:bodyPr wrap="none" rtlCol="0">
            <a:spAutoFit/>
          </a:bodyPr>
          <a:lstStyle/>
          <a:p>
            <a:r>
              <a:rPr lang="en-US" b="1" dirty="0"/>
              <a:t>Typical IT </a:t>
            </a:r>
            <a:br>
              <a:rPr lang="en-US" b="1" dirty="0"/>
            </a:br>
            <a:r>
              <a:rPr lang="en-US" b="1" dirty="0"/>
              <a:t>portfolio:</a:t>
            </a:r>
          </a:p>
        </p:txBody>
      </p:sp>
      <p:sp>
        <p:nvSpPr>
          <p:cNvPr id="117" name="Rectangle 196"/>
          <p:cNvSpPr/>
          <p:nvPr/>
        </p:nvSpPr>
        <p:spPr bwMode="auto">
          <a:xfrm>
            <a:off x="2302202" y="5517111"/>
            <a:ext cx="2654445" cy="630001"/>
          </a:xfrm>
          <a:prstGeom prst="rect">
            <a:avLst/>
          </a:prstGeom>
          <a:solidFill>
            <a:schemeClr val="accent5"/>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algn="ctr"/>
            <a:r>
              <a:rPr lang="en-US" sz="1400" dirty="0"/>
              <a:t>On and off </a:t>
            </a:r>
          </a:p>
          <a:p>
            <a:pPr algn="ctr"/>
            <a:r>
              <a:rPr lang="en-US" sz="1400" dirty="0"/>
              <a:t>(30%)</a:t>
            </a:r>
          </a:p>
        </p:txBody>
      </p:sp>
      <p:sp>
        <p:nvSpPr>
          <p:cNvPr id="118" name="Rectangle 197"/>
          <p:cNvSpPr/>
          <p:nvPr/>
        </p:nvSpPr>
        <p:spPr bwMode="auto">
          <a:xfrm>
            <a:off x="4956647" y="5517968"/>
            <a:ext cx="1564725" cy="630001"/>
          </a:xfrm>
          <a:prstGeom prst="rect">
            <a:avLst/>
          </a:prstGeom>
          <a:solidFill>
            <a:schemeClr val="accent4"/>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algn="ctr"/>
            <a:r>
              <a:rPr lang="en-US" sz="1400" dirty="0"/>
              <a:t>Growing fast </a:t>
            </a:r>
          </a:p>
          <a:p>
            <a:pPr algn="ctr"/>
            <a:r>
              <a:rPr lang="en-US" sz="1400" dirty="0"/>
              <a:t>(15%)</a:t>
            </a:r>
          </a:p>
        </p:txBody>
      </p:sp>
      <p:sp>
        <p:nvSpPr>
          <p:cNvPr id="119" name="Rectangle 198"/>
          <p:cNvSpPr/>
          <p:nvPr/>
        </p:nvSpPr>
        <p:spPr bwMode="auto">
          <a:xfrm>
            <a:off x="6493804" y="5517110"/>
            <a:ext cx="2190077" cy="630001"/>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1400" dirty="0">
                <a:solidFill>
                  <a:schemeClr val="bg1"/>
                </a:solidFill>
              </a:rPr>
              <a:t>Unpredictable bursting</a:t>
            </a:r>
          </a:p>
          <a:p>
            <a:pPr algn="ctr"/>
            <a:r>
              <a:rPr lang="en-US" sz="1400" dirty="0">
                <a:solidFill>
                  <a:schemeClr val="bg1"/>
                </a:solidFill>
              </a:rPr>
              <a:t>(25%)</a:t>
            </a:r>
          </a:p>
        </p:txBody>
      </p:sp>
      <p:sp>
        <p:nvSpPr>
          <p:cNvPr id="120" name="Rectangle 199"/>
          <p:cNvSpPr/>
          <p:nvPr/>
        </p:nvSpPr>
        <p:spPr bwMode="auto">
          <a:xfrm>
            <a:off x="8683881" y="5517110"/>
            <a:ext cx="1657463" cy="630001"/>
          </a:xfrm>
          <a:prstGeom prst="rect">
            <a:avLst/>
          </a:prstGeom>
          <a:solidFill>
            <a:schemeClr val="accent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algn="ctr"/>
            <a:r>
              <a:rPr lang="en-US" sz="1400" dirty="0">
                <a:solidFill>
                  <a:schemeClr val="accent1"/>
                </a:solidFill>
              </a:rPr>
              <a:t>Predictable bursting</a:t>
            </a:r>
          </a:p>
          <a:p>
            <a:pPr algn="ctr"/>
            <a:r>
              <a:rPr lang="en-US" sz="1400" dirty="0">
                <a:solidFill>
                  <a:schemeClr val="accent1"/>
                </a:solidFill>
              </a:rPr>
              <a:t>(20%)</a:t>
            </a:r>
          </a:p>
        </p:txBody>
      </p:sp>
      <p:sp>
        <p:nvSpPr>
          <p:cNvPr id="121" name="Rectangle 200"/>
          <p:cNvSpPr/>
          <p:nvPr/>
        </p:nvSpPr>
        <p:spPr bwMode="auto">
          <a:xfrm>
            <a:off x="10341343" y="5517110"/>
            <a:ext cx="976076" cy="630001"/>
          </a:xfrm>
          <a:prstGeom prst="rect">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algn="ctr"/>
            <a:r>
              <a:rPr lang="en-US" sz="1400" dirty="0"/>
              <a:t>24/7 Steady</a:t>
            </a:r>
          </a:p>
          <a:p>
            <a:pPr algn="ctr"/>
            <a:r>
              <a:rPr lang="en-US" sz="1400" dirty="0"/>
              <a:t>(10%)</a:t>
            </a:r>
          </a:p>
        </p:txBody>
      </p:sp>
      <p:sp>
        <p:nvSpPr>
          <p:cNvPr id="110" name="Freihandform 109"/>
          <p:cNvSpPr/>
          <p:nvPr/>
        </p:nvSpPr>
        <p:spPr>
          <a:xfrm>
            <a:off x="6362908" y="3606338"/>
            <a:ext cx="4171950" cy="1000659"/>
          </a:xfrm>
          <a:custGeom>
            <a:avLst/>
            <a:gdLst>
              <a:gd name="connsiteX0" fmla="*/ 283537 w 4771447"/>
              <a:gd name="connsiteY0" fmla="*/ 1011358 h 1059530"/>
              <a:gd name="connsiteX1" fmla="*/ 435937 w 4771447"/>
              <a:gd name="connsiteY1" fmla="*/ 849433 h 1059530"/>
              <a:gd name="connsiteX2" fmla="*/ 607387 w 4771447"/>
              <a:gd name="connsiteY2" fmla="*/ 982783 h 1059530"/>
              <a:gd name="connsiteX3" fmla="*/ 750262 w 4771447"/>
              <a:gd name="connsiteY3" fmla="*/ 916108 h 1059530"/>
              <a:gd name="connsiteX4" fmla="*/ 978862 w 4771447"/>
              <a:gd name="connsiteY4" fmla="*/ 1020883 h 1059530"/>
              <a:gd name="connsiteX5" fmla="*/ 1131262 w 4771447"/>
              <a:gd name="connsiteY5" fmla="*/ 878008 h 1059530"/>
              <a:gd name="connsiteX6" fmla="*/ 1321762 w 4771447"/>
              <a:gd name="connsiteY6" fmla="*/ 982783 h 1059530"/>
              <a:gd name="connsiteX7" fmla="*/ 1559887 w 4771447"/>
              <a:gd name="connsiteY7" fmla="*/ 858958 h 1059530"/>
              <a:gd name="connsiteX8" fmla="*/ 1759912 w 4771447"/>
              <a:gd name="connsiteY8" fmla="*/ 1001833 h 1059530"/>
              <a:gd name="connsiteX9" fmla="*/ 1969462 w 4771447"/>
              <a:gd name="connsiteY9" fmla="*/ 878008 h 1059530"/>
              <a:gd name="connsiteX10" fmla="*/ 2121862 w 4771447"/>
              <a:gd name="connsiteY10" fmla="*/ 1030408 h 1059530"/>
              <a:gd name="connsiteX11" fmla="*/ 2340937 w 4771447"/>
              <a:gd name="connsiteY11" fmla="*/ 935158 h 1059530"/>
              <a:gd name="connsiteX12" fmla="*/ 2483812 w 4771447"/>
              <a:gd name="connsiteY12" fmla="*/ 1058983 h 1059530"/>
              <a:gd name="connsiteX13" fmla="*/ 2674312 w 4771447"/>
              <a:gd name="connsiteY13" fmla="*/ 982783 h 1059530"/>
              <a:gd name="connsiteX14" fmla="*/ 2817187 w 4771447"/>
              <a:gd name="connsiteY14" fmla="*/ 1039933 h 1059530"/>
              <a:gd name="connsiteX15" fmla="*/ 2979112 w 4771447"/>
              <a:gd name="connsiteY15" fmla="*/ 916108 h 1059530"/>
              <a:gd name="connsiteX16" fmla="*/ 3188662 w 4771447"/>
              <a:gd name="connsiteY16" fmla="*/ 1020883 h 1059530"/>
              <a:gd name="connsiteX17" fmla="*/ 3388687 w 4771447"/>
              <a:gd name="connsiteY17" fmla="*/ 839908 h 1059530"/>
              <a:gd name="connsiteX18" fmla="*/ 3522037 w 4771447"/>
              <a:gd name="connsiteY18" fmla="*/ 935158 h 1059530"/>
              <a:gd name="connsiteX19" fmla="*/ 3722062 w 4771447"/>
              <a:gd name="connsiteY19" fmla="*/ 792283 h 1059530"/>
              <a:gd name="connsiteX20" fmla="*/ 3903037 w 4771447"/>
              <a:gd name="connsiteY20" fmla="*/ 925633 h 1059530"/>
              <a:gd name="connsiteX21" fmla="*/ 4141162 w 4771447"/>
              <a:gd name="connsiteY21" fmla="*/ 725608 h 1059530"/>
              <a:gd name="connsiteX22" fmla="*/ 4198312 w 4771447"/>
              <a:gd name="connsiteY22" fmla="*/ 801808 h 1059530"/>
              <a:gd name="connsiteX23" fmla="*/ 4455487 w 4771447"/>
              <a:gd name="connsiteY23" fmla="*/ 173158 h 1059530"/>
              <a:gd name="connsiteX24" fmla="*/ 4455487 w 4771447"/>
              <a:gd name="connsiteY24" fmla="*/ 58858 h 1059530"/>
              <a:gd name="connsiteX25" fmla="*/ 321637 w 4771447"/>
              <a:gd name="connsiteY25" fmla="*/ 77908 h 1059530"/>
              <a:gd name="connsiteX26" fmla="*/ 283537 w 4771447"/>
              <a:gd name="connsiteY26" fmla="*/ 1011358 h 1059530"/>
              <a:gd name="connsiteX0" fmla="*/ 0 w 4487910"/>
              <a:gd name="connsiteY0" fmla="*/ 1011358 h 1059530"/>
              <a:gd name="connsiteX1" fmla="*/ 152400 w 4487910"/>
              <a:gd name="connsiteY1" fmla="*/ 849433 h 1059530"/>
              <a:gd name="connsiteX2" fmla="*/ 323850 w 4487910"/>
              <a:gd name="connsiteY2" fmla="*/ 982783 h 1059530"/>
              <a:gd name="connsiteX3" fmla="*/ 466725 w 4487910"/>
              <a:gd name="connsiteY3" fmla="*/ 916108 h 1059530"/>
              <a:gd name="connsiteX4" fmla="*/ 695325 w 4487910"/>
              <a:gd name="connsiteY4" fmla="*/ 1020883 h 1059530"/>
              <a:gd name="connsiteX5" fmla="*/ 847725 w 4487910"/>
              <a:gd name="connsiteY5" fmla="*/ 878008 h 1059530"/>
              <a:gd name="connsiteX6" fmla="*/ 1038225 w 4487910"/>
              <a:gd name="connsiteY6" fmla="*/ 982783 h 1059530"/>
              <a:gd name="connsiteX7" fmla="*/ 1276350 w 4487910"/>
              <a:gd name="connsiteY7" fmla="*/ 858958 h 1059530"/>
              <a:gd name="connsiteX8" fmla="*/ 1476375 w 4487910"/>
              <a:gd name="connsiteY8" fmla="*/ 1001833 h 1059530"/>
              <a:gd name="connsiteX9" fmla="*/ 1685925 w 4487910"/>
              <a:gd name="connsiteY9" fmla="*/ 878008 h 1059530"/>
              <a:gd name="connsiteX10" fmla="*/ 1838325 w 4487910"/>
              <a:gd name="connsiteY10" fmla="*/ 1030408 h 1059530"/>
              <a:gd name="connsiteX11" fmla="*/ 2057400 w 4487910"/>
              <a:gd name="connsiteY11" fmla="*/ 935158 h 1059530"/>
              <a:gd name="connsiteX12" fmla="*/ 2200275 w 4487910"/>
              <a:gd name="connsiteY12" fmla="*/ 1058983 h 1059530"/>
              <a:gd name="connsiteX13" fmla="*/ 2390775 w 4487910"/>
              <a:gd name="connsiteY13" fmla="*/ 982783 h 1059530"/>
              <a:gd name="connsiteX14" fmla="*/ 2533650 w 4487910"/>
              <a:gd name="connsiteY14" fmla="*/ 1039933 h 1059530"/>
              <a:gd name="connsiteX15" fmla="*/ 2695575 w 4487910"/>
              <a:gd name="connsiteY15" fmla="*/ 916108 h 1059530"/>
              <a:gd name="connsiteX16" fmla="*/ 2905125 w 4487910"/>
              <a:gd name="connsiteY16" fmla="*/ 1020883 h 1059530"/>
              <a:gd name="connsiteX17" fmla="*/ 3105150 w 4487910"/>
              <a:gd name="connsiteY17" fmla="*/ 839908 h 1059530"/>
              <a:gd name="connsiteX18" fmla="*/ 3238500 w 4487910"/>
              <a:gd name="connsiteY18" fmla="*/ 935158 h 1059530"/>
              <a:gd name="connsiteX19" fmla="*/ 3438525 w 4487910"/>
              <a:gd name="connsiteY19" fmla="*/ 792283 h 1059530"/>
              <a:gd name="connsiteX20" fmla="*/ 3619500 w 4487910"/>
              <a:gd name="connsiteY20" fmla="*/ 925633 h 1059530"/>
              <a:gd name="connsiteX21" fmla="*/ 3857625 w 4487910"/>
              <a:gd name="connsiteY21" fmla="*/ 725608 h 1059530"/>
              <a:gd name="connsiteX22" fmla="*/ 3914775 w 4487910"/>
              <a:gd name="connsiteY22" fmla="*/ 801808 h 1059530"/>
              <a:gd name="connsiteX23" fmla="*/ 4171950 w 4487910"/>
              <a:gd name="connsiteY23" fmla="*/ 173158 h 1059530"/>
              <a:gd name="connsiteX24" fmla="*/ 4171950 w 4487910"/>
              <a:gd name="connsiteY24" fmla="*/ 58858 h 1059530"/>
              <a:gd name="connsiteX25" fmla="*/ 38100 w 4487910"/>
              <a:gd name="connsiteY25" fmla="*/ 77908 h 1059530"/>
              <a:gd name="connsiteX26" fmla="*/ 0 w 4487910"/>
              <a:gd name="connsiteY26" fmla="*/ 1011358 h 1059530"/>
              <a:gd name="connsiteX0" fmla="*/ 0 w 4487910"/>
              <a:gd name="connsiteY0" fmla="*/ 952500 h 1000672"/>
              <a:gd name="connsiteX1" fmla="*/ 152400 w 4487910"/>
              <a:gd name="connsiteY1" fmla="*/ 790575 h 1000672"/>
              <a:gd name="connsiteX2" fmla="*/ 323850 w 4487910"/>
              <a:gd name="connsiteY2" fmla="*/ 923925 h 1000672"/>
              <a:gd name="connsiteX3" fmla="*/ 466725 w 4487910"/>
              <a:gd name="connsiteY3" fmla="*/ 857250 h 1000672"/>
              <a:gd name="connsiteX4" fmla="*/ 695325 w 4487910"/>
              <a:gd name="connsiteY4" fmla="*/ 962025 h 1000672"/>
              <a:gd name="connsiteX5" fmla="*/ 847725 w 4487910"/>
              <a:gd name="connsiteY5" fmla="*/ 819150 h 1000672"/>
              <a:gd name="connsiteX6" fmla="*/ 1038225 w 4487910"/>
              <a:gd name="connsiteY6" fmla="*/ 923925 h 1000672"/>
              <a:gd name="connsiteX7" fmla="*/ 1276350 w 4487910"/>
              <a:gd name="connsiteY7" fmla="*/ 800100 h 1000672"/>
              <a:gd name="connsiteX8" fmla="*/ 1476375 w 4487910"/>
              <a:gd name="connsiteY8" fmla="*/ 942975 h 1000672"/>
              <a:gd name="connsiteX9" fmla="*/ 1685925 w 4487910"/>
              <a:gd name="connsiteY9" fmla="*/ 819150 h 1000672"/>
              <a:gd name="connsiteX10" fmla="*/ 1838325 w 4487910"/>
              <a:gd name="connsiteY10" fmla="*/ 971550 h 1000672"/>
              <a:gd name="connsiteX11" fmla="*/ 2057400 w 4487910"/>
              <a:gd name="connsiteY11" fmla="*/ 876300 h 1000672"/>
              <a:gd name="connsiteX12" fmla="*/ 2200275 w 4487910"/>
              <a:gd name="connsiteY12" fmla="*/ 1000125 h 1000672"/>
              <a:gd name="connsiteX13" fmla="*/ 2390775 w 4487910"/>
              <a:gd name="connsiteY13" fmla="*/ 923925 h 1000672"/>
              <a:gd name="connsiteX14" fmla="*/ 2533650 w 4487910"/>
              <a:gd name="connsiteY14" fmla="*/ 981075 h 1000672"/>
              <a:gd name="connsiteX15" fmla="*/ 2695575 w 4487910"/>
              <a:gd name="connsiteY15" fmla="*/ 857250 h 1000672"/>
              <a:gd name="connsiteX16" fmla="*/ 2905125 w 4487910"/>
              <a:gd name="connsiteY16" fmla="*/ 962025 h 1000672"/>
              <a:gd name="connsiteX17" fmla="*/ 3105150 w 4487910"/>
              <a:gd name="connsiteY17" fmla="*/ 781050 h 1000672"/>
              <a:gd name="connsiteX18" fmla="*/ 3238500 w 4487910"/>
              <a:gd name="connsiteY18" fmla="*/ 876300 h 1000672"/>
              <a:gd name="connsiteX19" fmla="*/ 3438525 w 4487910"/>
              <a:gd name="connsiteY19" fmla="*/ 733425 h 1000672"/>
              <a:gd name="connsiteX20" fmla="*/ 3619500 w 4487910"/>
              <a:gd name="connsiteY20" fmla="*/ 866775 h 1000672"/>
              <a:gd name="connsiteX21" fmla="*/ 3857625 w 4487910"/>
              <a:gd name="connsiteY21" fmla="*/ 666750 h 1000672"/>
              <a:gd name="connsiteX22" fmla="*/ 3914775 w 4487910"/>
              <a:gd name="connsiteY22" fmla="*/ 742950 h 1000672"/>
              <a:gd name="connsiteX23" fmla="*/ 4171950 w 4487910"/>
              <a:gd name="connsiteY23" fmla="*/ 114300 h 1000672"/>
              <a:gd name="connsiteX24" fmla="*/ 4171950 w 4487910"/>
              <a:gd name="connsiteY24" fmla="*/ 0 h 1000672"/>
              <a:gd name="connsiteX25" fmla="*/ 38100 w 4487910"/>
              <a:gd name="connsiteY25" fmla="*/ 19050 h 1000672"/>
              <a:gd name="connsiteX26" fmla="*/ 0 w 4487910"/>
              <a:gd name="connsiteY26" fmla="*/ 952500 h 1000672"/>
              <a:gd name="connsiteX0" fmla="*/ 0 w 4487910"/>
              <a:gd name="connsiteY0" fmla="*/ 952500 h 1000672"/>
              <a:gd name="connsiteX1" fmla="*/ 152400 w 4487910"/>
              <a:gd name="connsiteY1" fmla="*/ 790575 h 1000672"/>
              <a:gd name="connsiteX2" fmla="*/ 323850 w 4487910"/>
              <a:gd name="connsiteY2" fmla="*/ 923925 h 1000672"/>
              <a:gd name="connsiteX3" fmla="*/ 466725 w 4487910"/>
              <a:gd name="connsiteY3" fmla="*/ 857250 h 1000672"/>
              <a:gd name="connsiteX4" fmla="*/ 695325 w 4487910"/>
              <a:gd name="connsiteY4" fmla="*/ 962025 h 1000672"/>
              <a:gd name="connsiteX5" fmla="*/ 847725 w 4487910"/>
              <a:gd name="connsiteY5" fmla="*/ 819150 h 1000672"/>
              <a:gd name="connsiteX6" fmla="*/ 1038225 w 4487910"/>
              <a:gd name="connsiteY6" fmla="*/ 923925 h 1000672"/>
              <a:gd name="connsiteX7" fmla="*/ 1276350 w 4487910"/>
              <a:gd name="connsiteY7" fmla="*/ 800100 h 1000672"/>
              <a:gd name="connsiteX8" fmla="*/ 1476375 w 4487910"/>
              <a:gd name="connsiteY8" fmla="*/ 942975 h 1000672"/>
              <a:gd name="connsiteX9" fmla="*/ 1685925 w 4487910"/>
              <a:gd name="connsiteY9" fmla="*/ 819150 h 1000672"/>
              <a:gd name="connsiteX10" fmla="*/ 1838325 w 4487910"/>
              <a:gd name="connsiteY10" fmla="*/ 971550 h 1000672"/>
              <a:gd name="connsiteX11" fmla="*/ 2057400 w 4487910"/>
              <a:gd name="connsiteY11" fmla="*/ 876300 h 1000672"/>
              <a:gd name="connsiteX12" fmla="*/ 2200275 w 4487910"/>
              <a:gd name="connsiteY12" fmla="*/ 1000125 h 1000672"/>
              <a:gd name="connsiteX13" fmla="*/ 2390775 w 4487910"/>
              <a:gd name="connsiteY13" fmla="*/ 923925 h 1000672"/>
              <a:gd name="connsiteX14" fmla="*/ 2533650 w 4487910"/>
              <a:gd name="connsiteY14" fmla="*/ 981075 h 1000672"/>
              <a:gd name="connsiteX15" fmla="*/ 2695575 w 4487910"/>
              <a:gd name="connsiteY15" fmla="*/ 857250 h 1000672"/>
              <a:gd name="connsiteX16" fmla="*/ 2905125 w 4487910"/>
              <a:gd name="connsiteY16" fmla="*/ 962025 h 1000672"/>
              <a:gd name="connsiteX17" fmla="*/ 3105150 w 4487910"/>
              <a:gd name="connsiteY17" fmla="*/ 781050 h 1000672"/>
              <a:gd name="connsiteX18" fmla="*/ 3238500 w 4487910"/>
              <a:gd name="connsiteY18" fmla="*/ 876300 h 1000672"/>
              <a:gd name="connsiteX19" fmla="*/ 3438525 w 4487910"/>
              <a:gd name="connsiteY19" fmla="*/ 733425 h 1000672"/>
              <a:gd name="connsiteX20" fmla="*/ 3619500 w 4487910"/>
              <a:gd name="connsiteY20" fmla="*/ 866775 h 1000672"/>
              <a:gd name="connsiteX21" fmla="*/ 3857625 w 4487910"/>
              <a:gd name="connsiteY21" fmla="*/ 666750 h 1000672"/>
              <a:gd name="connsiteX22" fmla="*/ 3914775 w 4487910"/>
              <a:gd name="connsiteY22" fmla="*/ 742950 h 1000672"/>
              <a:gd name="connsiteX23" fmla="*/ 4171950 w 4487910"/>
              <a:gd name="connsiteY23" fmla="*/ 114300 h 1000672"/>
              <a:gd name="connsiteX24" fmla="*/ 4171950 w 4487910"/>
              <a:gd name="connsiteY24" fmla="*/ 0 h 1000672"/>
              <a:gd name="connsiteX25" fmla="*/ 38100 w 4487910"/>
              <a:gd name="connsiteY25" fmla="*/ 19050 h 1000672"/>
              <a:gd name="connsiteX26" fmla="*/ 0 w 4487910"/>
              <a:gd name="connsiteY26" fmla="*/ 952500 h 1000672"/>
              <a:gd name="connsiteX0" fmla="*/ 0 w 4171950"/>
              <a:gd name="connsiteY0" fmla="*/ 952500 h 1000672"/>
              <a:gd name="connsiteX1" fmla="*/ 152400 w 4171950"/>
              <a:gd name="connsiteY1" fmla="*/ 790575 h 1000672"/>
              <a:gd name="connsiteX2" fmla="*/ 323850 w 4171950"/>
              <a:gd name="connsiteY2" fmla="*/ 923925 h 1000672"/>
              <a:gd name="connsiteX3" fmla="*/ 466725 w 4171950"/>
              <a:gd name="connsiteY3" fmla="*/ 857250 h 1000672"/>
              <a:gd name="connsiteX4" fmla="*/ 695325 w 4171950"/>
              <a:gd name="connsiteY4" fmla="*/ 962025 h 1000672"/>
              <a:gd name="connsiteX5" fmla="*/ 847725 w 4171950"/>
              <a:gd name="connsiteY5" fmla="*/ 819150 h 1000672"/>
              <a:gd name="connsiteX6" fmla="*/ 1038225 w 4171950"/>
              <a:gd name="connsiteY6" fmla="*/ 923925 h 1000672"/>
              <a:gd name="connsiteX7" fmla="*/ 1276350 w 4171950"/>
              <a:gd name="connsiteY7" fmla="*/ 800100 h 1000672"/>
              <a:gd name="connsiteX8" fmla="*/ 1476375 w 4171950"/>
              <a:gd name="connsiteY8" fmla="*/ 942975 h 1000672"/>
              <a:gd name="connsiteX9" fmla="*/ 1685925 w 4171950"/>
              <a:gd name="connsiteY9" fmla="*/ 819150 h 1000672"/>
              <a:gd name="connsiteX10" fmla="*/ 1838325 w 4171950"/>
              <a:gd name="connsiteY10" fmla="*/ 971550 h 1000672"/>
              <a:gd name="connsiteX11" fmla="*/ 2057400 w 4171950"/>
              <a:gd name="connsiteY11" fmla="*/ 876300 h 1000672"/>
              <a:gd name="connsiteX12" fmla="*/ 2200275 w 4171950"/>
              <a:gd name="connsiteY12" fmla="*/ 1000125 h 1000672"/>
              <a:gd name="connsiteX13" fmla="*/ 2390775 w 4171950"/>
              <a:gd name="connsiteY13" fmla="*/ 923925 h 1000672"/>
              <a:gd name="connsiteX14" fmla="*/ 2533650 w 4171950"/>
              <a:gd name="connsiteY14" fmla="*/ 981075 h 1000672"/>
              <a:gd name="connsiteX15" fmla="*/ 2695575 w 4171950"/>
              <a:gd name="connsiteY15" fmla="*/ 857250 h 1000672"/>
              <a:gd name="connsiteX16" fmla="*/ 2905125 w 4171950"/>
              <a:gd name="connsiteY16" fmla="*/ 962025 h 1000672"/>
              <a:gd name="connsiteX17" fmla="*/ 3105150 w 4171950"/>
              <a:gd name="connsiteY17" fmla="*/ 781050 h 1000672"/>
              <a:gd name="connsiteX18" fmla="*/ 3238500 w 4171950"/>
              <a:gd name="connsiteY18" fmla="*/ 876300 h 1000672"/>
              <a:gd name="connsiteX19" fmla="*/ 3438525 w 4171950"/>
              <a:gd name="connsiteY19" fmla="*/ 733425 h 1000672"/>
              <a:gd name="connsiteX20" fmla="*/ 3619500 w 4171950"/>
              <a:gd name="connsiteY20" fmla="*/ 866775 h 1000672"/>
              <a:gd name="connsiteX21" fmla="*/ 3857625 w 4171950"/>
              <a:gd name="connsiteY21" fmla="*/ 666750 h 1000672"/>
              <a:gd name="connsiteX22" fmla="*/ 3914775 w 4171950"/>
              <a:gd name="connsiteY22" fmla="*/ 742950 h 1000672"/>
              <a:gd name="connsiteX23" fmla="*/ 4171950 w 4171950"/>
              <a:gd name="connsiteY23" fmla="*/ 114300 h 1000672"/>
              <a:gd name="connsiteX24" fmla="*/ 4171950 w 4171950"/>
              <a:gd name="connsiteY24" fmla="*/ 0 h 1000672"/>
              <a:gd name="connsiteX25" fmla="*/ 38100 w 4171950"/>
              <a:gd name="connsiteY25" fmla="*/ 19050 h 1000672"/>
              <a:gd name="connsiteX26" fmla="*/ 0 w 4171950"/>
              <a:gd name="connsiteY26" fmla="*/ 952500 h 1000672"/>
              <a:gd name="connsiteX0" fmla="*/ 9765 w 4181715"/>
              <a:gd name="connsiteY0" fmla="*/ 952500 h 1000672"/>
              <a:gd name="connsiteX1" fmla="*/ 162165 w 4181715"/>
              <a:gd name="connsiteY1" fmla="*/ 790575 h 1000672"/>
              <a:gd name="connsiteX2" fmla="*/ 333615 w 4181715"/>
              <a:gd name="connsiteY2" fmla="*/ 923925 h 1000672"/>
              <a:gd name="connsiteX3" fmla="*/ 476490 w 4181715"/>
              <a:gd name="connsiteY3" fmla="*/ 857250 h 1000672"/>
              <a:gd name="connsiteX4" fmla="*/ 705090 w 4181715"/>
              <a:gd name="connsiteY4" fmla="*/ 962025 h 1000672"/>
              <a:gd name="connsiteX5" fmla="*/ 857490 w 4181715"/>
              <a:gd name="connsiteY5" fmla="*/ 819150 h 1000672"/>
              <a:gd name="connsiteX6" fmla="*/ 1047990 w 4181715"/>
              <a:gd name="connsiteY6" fmla="*/ 923925 h 1000672"/>
              <a:gd name="connsiteX7" fmla="*/ 1286115 w 4181715"/>
              <a:gd name="connsiteY7" fmla="*/ 800100 h 1000672"/>
              <a:gd name="connsiteX8" fmla="*/ 1486140 w 4181715"/>
              <a:gd name="connsiteY8" fmla="*/ 942975 h 1000672"/>
              <a:gd name="connsiteX9" fmla="*/ 1695690 w 4181715"/>
              <a:gd name="connsiteY9" fmla="*/ 819150 h 1000672"/>
              <a:gd name="connsiteX10" fmla="*/ 1848090 w 4181715"/>
              <a:gd name="connsiteY10" fmla="*/ 971550 h 1000672"/>
              <a:gd name="connsiteX11" fmla="*/ 2067165 w 4181715"/>
              <a:gd name="connsiteY11" fmla="*/ 876300 h 1000672"/>
              <a:gd name="connsiteX12" fmla="*/ 2210040 w 4181715"/>
              <a:gd name="connsiteY12" fmla="*/ 1000125 h 1000672"/>
              <a:gd name="connsiteX13" fmla="*/ 2400540 w 4181715"/>
              <a:gd name="connsiteY13" fmla="*/ 923925 h 1000672"/>
              <a:gd name="connsiteX14" fmla="*/ 2543415 w 4181715"/>
              <a:gd name="connsiteY14" fmla="*/ 981075 h 1000672"/>
              <a:gd name="connsiteX15" fmla="*/ 2705340 w 4181715"/>
              <a:gd name="connsiteY15" fmla="*/ 857250 h 1000672"/>
              <a:gd name="connsiteX16" fmla="*/ 2914890 w 4181715"/>
              <a:gd name="connsiteY16" fmla="*/ 962025 h 1000672"/>
              <a:gd name="connsiteX17" fmla="*/ 3114915 w 4181715"/>
              <a:gd name="connsiteY17" fmla="*/ 781050 h 1000672"/>
              <a:gd name="connsiteX18" fmla="*/ 3248265 w 4181715"/>
              <a:gd name="connsiteY18" fmla="*/ 876300 h 1000672"/>
              <a:gd name="connsiteX19" fmla="*/ 3448290 w 4181715"/>
              <a:gd name="connsiteY19" fmla="*/ 733425 h 1000672"/>
              <a:gd name="connsiteX20" fmla="*/ 3629265 w 4181715"/>
              <a:gd name="connsiteY20" fmla="*/ 866775 h 1000672"/>
              <a:gd name="connsiteX21" fmla="*/ 3867390 w 4181715"/>
              <a:gd name="connsiteY21" fmla="*/ 666750 h 1000672"/>
              <a:gd name="connsiteX22" fmla="*/ 3924540 w 4181715"/>
              <a:gd name="connsiteY22" fmla="*/ 742950 h 1000672"/>
              <a:gd name="connsiteX23" fmla="*/ 4181715 w 4181715"/>
              <a:gd name="connsiteY23" fmla="*/ 114300 h 1000672"/>
              <a:gd name="connsiteX24" fmla="*/ 4181715 w 4181715"/>
              <a:gd name="connsiteY24" fmla="*/ 0 h 1000672"/>
              <a:gd name="connsiteX25" fmla="*/ 16115 w 4181715"/>
              <a:gd name="connsiteY25" fmla="*/ 6350 h 1000672"/>
              <a:gd name="connsiteX26" fmla="*/ 9765 w 4181715"/>
              <a:gd name="connsiteY26" fmla="*/ 952500 h 1000672"/>
              <a:gd name="connsiteX0" fmla="*/ 12564 w 4184514"/>
              <a:gd name="connsiteY0" fmla="*/ 952500 h 1000672"/>
              <a:gd name="connsiteX1" fmla="*/ 203064 w 4184514"/>
              <a:gd name="connsiteY1" fmla="*/ 809625 h 1000672"/>
              <a:gd name="connsiteX2" fmla="*/ 336414 w 4184514"/>
              <a:gd name="connsiteY2" fmla="*/ 923925 h 1000672"/>
              <a:gd name="connsiteX3" fmla="*/ 479289 w 4184514"/>
              <a:gd name="connsiteY3" fmla="*/ 857250 h 1000672"/>
              <a:gd name="connsiteX4" fmla="*/ 707889 w 4184514"/>
              <a:gd name="connsiteY4" fmla="*/ 962025 h 1000672"/>
              <a:gd name="connsiteX5" fmla="*/ 860289 w 4184514"/>
              <a:gd name="connsiteY5" fmla="*/ 819150 h 1000672"/>
              <a:gd name="connsiteX6" fmla="*/ 1050789 w 4184514"/>
              <a:gd name="connsiteY6" fmla="*/ 923925 h 1000672"/>
              <a:gd name="connsiteX7" fmla="*/ 1288914 w 4184514"/>
              <a:gd name="connsiteY7" fmla="*/ 800100 h 1000672"/>
              <a:gd name="connsiteX8" fmla="*/ 1488939 w 4184514"/>
              <a:gd name="connsiteY8" fmla="*/ 942975 h 1000672"/>
              <a:gd name="connsiteX9" fmla="*/ 1698489 w 4184514"/>
              <a:gd name="connsiteY9" fmla="*/ 819150 h 1000672"/>
              <a:gd name="connsiteX10" fmla="*/ 1850889 w 4184514"/>
              <a:gd name="connsiteY10" fmla="*/ 971550 h 1000672"/>
              <a:gd name="connsiteX11" fmla="*/ 2069964 w 4184514"/>
              <a:gd name="connsiteY11" fmla="*/ 876300 h 1000672"/>
              <a:gd name="connsiteX12" fmla="*/ 2212839 w 4184514"/>
              <a:gd name="connsiteY12" fmla="*/ 1000125 h 1000672"/>
              <a:gd name="connsiteX13" fmla="*/ 2403339 w 4184514"/>
              <a:gd name="connsiteY13" fmla="*/ 923925 h 1000672"/>
              <a:gd name="connsiteX14" fmla="*/ 2546214 w 4184514"/>
              <a:gd name="connsiteY14" fmla="*/ 981075 h 1000672"/>
              <a:gd name="connsiteX15" fmla="*/ 2708139 w 4184514"/>
              <a:gd name="connsiteY15" fmla="*/ 857250 h 1000672"/>
              <a:gd name="connsiteX16" fmla="*/ 2917689 w 4184514"/>
              <a:gd name="connsiteY16" fmla="*/ 962025 h 1000672"/>
              <a:gd name="connsiteX17" fmla="*/ 3117714 w 4184514"/>
              <a:gd name="connsiteY17" fmla="*/ 781050 h 1000672"/>
              <a:gd name="connsiteX18" fmla="*/ 3251064 w 4184514"/>
              <a:gd name="connsiteY18" fmla="*/ 876300 h 1000672"/>
              <a:gd name="connsiteX19" fmla="*/ 3451089 w 4184514"/>
              <a:gd name="connsiteY19" fmla="*/ 733425 h 1000672"/>
              <a:gd name="connsiteX20" fmla="*/ 3632064 w 4184514"/>
              <a:gd name="connsiteY20" fmla="*/ 866775 h 1000672"/>
              <a:gd name="connsiteX21" fmla="*/ 3870189 w 4184514"/>
              <a:gd name="connsiteY21" fmla="*/ 666750 h 1000672"/>
              <a:gd name="connsiteX22" fmla="*/ 3927339 w 4184514"/>
              <a:gd name="connsiteY22" fmla="*/ 742950 h 1000672"/>
              <a:gd name="connsiteX23" fmla="*/ 4184514 w 4184514"/>
              <a:gd name="connsiteY23" fmla="*/ 114300 h 1000672"/>
              <a:gd name="connsiteX24" fmla="*/ 4184514 w 4184514"/>
              <a:gd name="connsiteY24" fmla="*/ 0 h 1000672"/>
              <a:gd name="connsiteX25" fmla="*/ 18914 w 4184514"/>
              <a:gd name="connsiteY25" fmla="*/ 6350 h 1000672"/>
              <a:gd name="connsiteX26" fmla="*/ 12564 w 4184514"/>
              <a:gd name="connsiteY26" fmla="*/ 952500 h 1000672"/>
              <a:gd name="connsiteX0" fmla="*/ 12564 w 4184514"/>
              <a:gd name="connsiteY0" fmla="*/ 952500 h 1000672"/>
              <a:gd name="connsiteX1" fmla="*/ 203064 w 4184514"/>
              <a:gd name="connsiteY1" fmla="*/ 809625 h 1000672"/>
              <a:gd name="connsiteX2" fmla="*/ 336414 w 4184514"/>
              <a:gd name="connsiteY2" fmla="*/ 923925 h 1000672"/>
              <a:gd name="connsiteX3" fmla="*/ 479289 w 4184514"/>
              <a:gd name="connsiteY3" fmla="*/ 857250 h 1000672"/>
              <a:gd name="connsiteX4" fmla="*/ 707889 w 4184514"/>
              <a:gd name="connsiteY4" fmla="*/ 962025 h 1000672"/>
              <a:gd name="connsiteX5" fmla="*/ 860289 w 4184514"/>
              <a:gd name="connsiteY5" fmla="*/ 819150 h 1000672"/>
              <a:gd name="connsiteX6" fmla="*/ 1050789 w 4184514"/>
              <a:gd name="connsiteY6" fmla="*/ 923925 h 1000672"/>
              <a:gd name="connsiteX7" fmla="*/ 1288914 w 4184514"/>
              <a:gd name="connsiteY7" fmla="*/ 800100 h 1000672"/>
              <a:gd name="connsiteX8" fmla="*/ 1488939 w 4184514"/>
              <a:gd name="connsiteY8" fmla="*/ 942975 h 1000672"/>
              <a:gd name="connsiteX9" fmla="*/ 1698489 w 4184514"/>
              <a:gd name="connsiteY9" fmla="*/ 819150 h 1000672"/>
              <a:gd name="connsiteX10" fmla="*/ 1850889 w 4184514"/>
              <a:gd name="connsiteY10" fmla="*/ 971550 h 1000672"/>
              <a:gd name="connsiteX11" fmla="*/ 2069964 w 4184514"/>
              <a:gd name="connsiteY11" fmla="*/ 876300 h 1000672"/>
              <a:gd name="connsiteX12" fmla="*/ 2212839 w 4184514"/>
              <a:gd name="connsiteY12" fmla="*/ 1000125 h 1000672"/>
              <a:gd name="connsiteX13" fmla="*/ 2403339 w 4184514"/>
              <a:gd name="connsiteY13" fmla="*/ 923925 h 1000672"/>
              <a:gd name="connsiteX14" fmla="*/ 2546214 w 4184514"/>
              <a:gd name="connsiteY14" fmla="*/ 981075 h 1000672"/>
              <a:gd name="connsiteX15" fmla="*/ 2708139 w 4184514"/>
              <a:gd name="connsiteY15" fmla="*/ 857250 h 1000672"/>
              <a:gd name="connsiteX16" fmla="*/ 2917689 w 4184514"/>
              <a:gd name="connsiteY16" fmla="*/ 962025 h 1000672"/>
              <a:gd name="connsiteX17" fmla="*/ 3117714 w 4184514"/>
              <a:gd name="connsiteY17" fmla="*/ 781050 h 1000672"/>
              <a:gd name="connsiteX18" fmla="*/ 3251064 w 4184514"/>
              <a:gd name="connsiteY18" fmla="*/ 876300 h 1000672"/>
              <a:gd name="connsiteX19" fmla="*/ 3451089 w 4184514"/>
              <a:gd name="connsiteY19" fmla="*/ 733425 h 1000672"/>
              <a:gd name="connsiteX20" fmla="*/ 3632064 w 4184514"/>
              <a:gd name="connsiteY20" fmla="*/ 866775 h 1000672"/>
              <a:gd name="connsiteX21" fmla="*/ 3870189 w 4184514"/>
              <a:gd name="connsiteY21" fmla="*/ 666750 h 1000672"/>
              <a:gd name="connsiteX22" fmla="*/ 3927339 w 4184514"/>
              <a:gd name="connsiteY22" fmla="*/ 742950 h 1000672"/>
              <a:gd name="connsiteX23" fmla="*/ 4184514 w 4184514"/>
              <a:gd name="connsiteY23" fmla="*/ 114300 h 1000672"/>
              <a:gd name="connsiteX24" fmla="*/ 4184514 w 4184514"/>
              <a:gd name="connsiteY24" fmla="*/ 0 h 1000672"/>
              <a:gd name="connsiteX25" fmla="*/ 18914 w 4184514"/>
              <a:gd name="connsiteY25" fmla="*/ 6350 h 1000672"/>
              <a:gd name="connsiteX26" fmla="*/ 12564 w 4184514"/>
              <a:gd name="connsiteY26" fmla="*/ 952500 h 1000672"/>
              <a:gd name="connsiteX0" fmla="*/ 12564 w 4184514"/>
              <a:gd name="connsiteY0" fmla="*/ 952500 h 1000672"/>
              <a:gd name="connsiteX1" fmla="*/ 203064 w 4184514"/>
              <a:gd name="connsiteY1" fmla="*/ 809625 h 1000672"/>
              <a:gd name="connsiteX2" fmla="*/ 336414 w 4184514"/>
              <a:gd name="connsiteY2" fmla="*/ 923925 h 1000672"/>
              <a:gd name="connsiteX3" fmla="*/ 479289 w 4184514"/>
              <a:gd name="connsiteY3" fmla="*/ 857250 h 1000672"/>
              <a:gd name="connsiteX4" fmla="*/ 707889 w 4184514"/>
              <a:gd name="connsiteY4" fmla="*/ 962025 h 1000672"/>
              <a:gd name="connsiteX5" fmla="*/ 892039 w 4184514"/>
              <a:gd name="connsiteY5" fmla="*/ 844550 h 1000672"/>
              <a:gd name="connsiteX6" fmla="*/ 1050789 w 4184514"/>
              <a:gd name="connsiteY6" fmla="*/ 923925 h 1000672"/>
              <a:gd name="connsiteX7" fmla="*/ 1288914 w 4184514"/>
              <a:gd name="connsiteY7" fmla="*/ 800100 h 1000672"/>
              <a:gd name="connsiteX8" fmla="*/ 1488939 w 4184514"/>
              <a:gd name="connsiteY8" fmla="*/ 942975 h 1000672"/>
              <a:gd name="connsiteX9" fmla="*/ 1698489 w 4184514"/>
              <a:gd name="connsiteY9" fmla="*/ 819150 h 1000672"/>
              <a:gd name="connsiteX10" fmla="*/ 1850889 w 4184514"/>
              <a:gd name="connsiteY10" fmla="*/ 971550 h 1000672"/>
              <a:gd name="connsiteX11" fmla="*/ 2069964 w 4184514"/>
              <a:gd name="connsiteY11" fmla="*/ 876300 h 1000672"/>
              <a:gd name="connsiteX12" fmla="*/ 2212839 w 4184514"/>
              <a:gd name="connsiteY12" fmla="*/ 1000125 h 1000672"/>
              <a:gd name="connsiteX13" fmla="*/ 2403339 w 4184514"/>
              <a:gd name="connsiteY13" fmla="*/ 923925 h 1000672"/>
              <a:gd name="connsiteX14" fmla="*/ 2546214 w 4184514"/>
              <a:gd name="connsiteY14" fmla="*/ 981075 h 1000672"/>
              <a:gd name="connsiteX15" fmla="*/ 2708139 w 4184514"/>
              <a:gd name="connsiteY15" fmla="*/ 857250 h 1000672"/>
              <a:gd name="connsiteX16" fmla="*/ 2917689 w 4184514"/>
              <a:gd name="connsiteY16" fmla="*/ 962025 h 1000672"/>
              <a:gd name="connsiteX17" fmla="*/ 3117714 w 4184514"/>
              <a:gd name="connsiteY17" fmla="*/ 781050 h 1000672"/>
              <a:gd name="connsiteX18" fmla="*/ 3251064 w 4184514"/>
              <a:gd name="connsiteY18" fmla="*/ 876300 h 1000672"/>
              <a:gd name="connsiteX19" fmla="*/ 3451089 w 4184514"/>
              <a:gd name="connsiteY19" fmla="*/ 733425 h 1000672"/>
              <a:gd name="connsiteX20" fmla="*/ 3632064 w 4184514"/>
              <a:gd name="connsiteY20" fmla="*/ 866775 h 1000672"/>
              <a:gd name="connsiteX21" fmla="*/ 3870189 w 4184514"/>
              <a:gd name="connsiteY21" fmla="*/ 666750 h 1000672"/>
              <a:gd name="connsiteX22" fmla="*/ 3927339 w 4184514"/>
              <a:gd name="connsiteY22" fmla="*/ 742950 h 1000672"/>
              <a:gd name="connsiteX23" fmla="*/ 4184514 w 4184514"/>
              <a:gd name="connsiteY23" fmla="*/ 114300 h 1000672"/>
              <a:gd name="connsiteX24" fmla="*/ 4184514 w 4184514"/>
              <a:gd name="connsiteY24" fmla="*/ 0 h 1000672"/>
              <a:gd name="connsiteX25" fmla="*/ 18914 w 4184514"/>
              <a:gd name="connsiteY25" fmla="*/ 6350 h 1000672"/>
              <a:gd name="connsiteX26" fmla="*/ 12564 w 4184514"/>
              <a:gd name="connsiteY26" fmla="*/ 952500 h 1000672"/>
              <a:gd name="connsiteX0" fmla="*/ 12564 w 4184514"/>
              <a:gd name="connsiteY0" fmla="*/ 952500 h 1000672"/>
              <a:gd name="connsiteX1" fmla="*/ 203064 w 4184514"/>
              <a:gd name="connsiteY1" fmla="*/ 809625 h 1000672"/>
              <a:gd name="connsiteX2" fmla="*/ 336414 w 4184514"/>
              <a:gd name="connsiteY2" fmla="*/ 923925 h 1000672"/>
              <a:gd name="connsiteX3" fmla="*/ 479289 w 4184514"/>
              <a:gd name="connsiteY3" fmla="*/ 857250 h 1000672"/>
              <a:gd name="connsiteX4" fmla="*/ 707889 w 4184514"/>
              <a:gd name="connsiteY4" fmla="*/ 962025 h 1000672"/>
              <a:gd name="connsiteX5" fmla="*/ 892039 w 4184514"/>
              <a:gd name="connsiteY5" fmla="*/ 844550 h 1000672"/>
              <a:gd name="connsiteX6" fmla="*/ 1050789 w 4184514"/>
              <a:gd name="connsiteY6" fmla="*/ 923925 h 1000672"/>
              <a:gd name="connsiteX7" fmla="*/ 1288914 w 4184514"/>
              <a:gd name="connsiteY7" fmla="*/ 819150 h 1000672"/>
              <a:gd name="connsiteX8" fmla="*/ 1488939 w 4184514"/>
              <a:gd name="connsiteY8" fmla="*/ 942975 h 1000672"/>
              <a:gd name="connsiteX9" fmla="*/ 1698489 w 4184514"/>
              <a:gd name="connsiteY9" fmla="*/ 819150 h 1000672"/>
              <a:gd name="connsiteX10" fmla="*/ 1850889 w 4184514"/>
              <a:gd name="connsiteY10" fmla="*/ 971550 h 1000672"/>
              <a:gd name="connsiteX11" fmla="*/ 2069964 w 4184514"/>
              <a:gd name="connsiteY11" fmla="*/ 876300 h 1000672"/>
              <a:gd name="connsiteX12" fmla="*/ 2212839 w 4184514"/>
              <a:gd name="connsiteY12" fmla="*/ 1000125 h 1000672"/>
              <a:gd name="connsiteX13" fmla="*/ 2403339 w 4184514"/>
              <a:gd name="connsiteY13" fmla="*/ 923925 h 1000672"/>
              <a:gd name="connsiteX14" fmla="*/ 2546214 w 4184514"/>
              <a:gd name="connsiteY14" fmla="*/ 981075 h 1000672"/>
              <a:gd name="connsiteX15" fmla="*/ 2708139 w 4184514"/>
              <a:gd name="connsiteY15" fmla="*/ 857250 h 1000672"/>
              <a:gd name="connsiteX16" fmla="*/ 2917689 w 4184514"/>
              <a:gd name="connsiteY16" fmla="*/ 962025 h 1000672"/>
              <a:gd name="connsiteX17" fmla="*/ 3117714 w 4184514"/>
              <a:gd name="connsiteY17" fmla="*/ 781050 h 1000672"/>
              <a:gd name="connsiteX18" fmla="*/ 3251064 w 4184514"/>
              <a:gd name="connsiteY18" fmla="*/ 876300 h 1000672"/>
              <a:gd name="connsiteX19" fmla="*/ 3451089 w 4184514"/>
              <a:gd name="connsiteY19" fmla="*/ 733425 h 1000672"/>
              <a:gd name="connsiteX20" fmla="*/ 3632064 w 4184514"/>
              <a:gd name="connsiteY20" fmla="*/ 866775 h 1000672"/>
              <a:gd name="connsiteX21" fmla="*/ 3870189 w 4184514"/>
              <a:gd name="connsiteY21" fmla="*/ 666750 h 1000672"/>
              <a:gd name="connsiteX22" fmla="*/ 3927339 w 4184514"/>
              <a:gd name="connsiteY22" fmla="*/ 742950 h 1000672"/>
              <a:gd name="connsiteX23" fmla="*/ 4184514 w 4184514"/>
              <a:gd name="connsiteY23" fmla="*/ 114300 h 1000672"/>
              <a:gd name="connsiteX24" fmla="*/ 4184514 w 4184514"/>
              <a:gd name="connsiteY24" fmla="*/ 0 h 1000672"/>
              <a:gd name="connsiteX25" fmla="*/ 18914 w 4184514"/>
              <a:gd name="connsiteY25" fmla="*/ 6350 h 1000672"/>
              <a:gd name="connsiteX26" fmla="*/ 12564 w 4184514"/>
              <a:gd name="connsiteY26" fmla="*/ 952500 h 1000672"/>
              <a:gd name="connsiteX0" fmla="*/ 12564 w 4184514"/>
              <a:gd name="connsiteY0" fmla="*/ 952500 h 1000672"/>
              <a:gd name="connsiteX1" fmla="*/ 203064 w 4184514"/>
              <a:gd name="connsiteY1" fmla="*/ 809625 h 1000672"/>
              <a:gd name="connsiteX2" fmla="*/ 336414 w 4184514"/>
              <a:gd name="connsiteY2" fmla="*/ 923925 h 1000672"/>
              <a:gd name="connsiteX3" fmla="*/ 479289 w 4184514"/>
              <a:gd name="connsiteY3" fmla="*/ 857250 h 1000672"/>
              <a:gd name="connsiteX4" fmla="*/ 707889 w 4184514"/>
              <a:gd name="connsiteY4" fmla="*/ 962025 h 1000672"/>
              <a:gd name="connsiteX5" fmla="*/ 892039 w 4184514"/>
              <a:gd name="connsiteY5" fmla="*/ 844550 h 1000672"/>
              <a:gd name="connsiteX6" fmla="*/ 1050789 w 4184514"/>
              <a:gd name="connsiteY6" fmla="*/ 923925 h 1000672"/>
              <a:gd name="connsiteX7" fmla="*/ 1288914 w 4184514"/>
              <a:gd name="connsiteY7" fmla="*/ 819150 h 1000672"/>
              <a:gd name="connsiteX8" fmla="*/ 1488939 w 4184514"/>
              <a:gd name="connsiteY8" fmla="*/ 942975 h 1000672"/>
              <a:gd name="connsiteX9" fmla="*/ 1698489 w 4184514"/>
              <a:gd name="connsiteY9" fmla="*/ 819150 h 1000672"/>
              <a:gd name="connsiteX10" fmla="*/ 1895339 w 4184514"/>
              <a:gd name="connsiteY10" fmla="*/ 971550 h 1000672"/>
              <a:gd name="connsiteX11" fmla="*/ 2069964 w 4184514"/>
              <a:gd name="connsiteY11" fmla="*/ 876300 h 1000672"/>
              <a:gd name="connsiteX12" fmla="*/ 2212839 w 4184514"/>
              <a:gd name="connsiteY12" fmla="*/ 1000125 h 1000672"/>
              <a:gd name="connsiteX13" fmla="*/ 2403339 w 4184514"/>
              <a:gd name="connsiteY13" fmla="*/ 923925 h 1000672"/>
              <a:gd name="connsiteX14" fmla="*/ 2546214 w 4184514"/>
              <a:gd name="connsiteY14" fmla="*/ 981075 h 1000672"/>
              <a:gd name="connsiteX15" fmla="*/ 2708139 w 4184514"/>
              <a:gd name="connsiteY15" fmla="*/ 857250 h 1000672"/>
              <a:gd name="connsiteX16" fmla="*/ 2917689 w 4184514"/>
              <a:gd name="connsiteY16" fmla="*/ 962025 h 1000672"/>
              <a:gd name="connsiteX17" fmla="*/ 3117714 w 4184514"/>
              <a:gd name="connsiteY17" fmla="*/ 781050 h 1000672"/>
              <a:gd name="connsiteX18" fmla="*/ 3251064 w 4184514"/>
              <a:gd name="connsiteY18" fmla="*/ 876300 h 1000672"/>
              <a:gd name="connsiteX19" fmla="*/ 3451089 w 4184514"/>
              <a:gd name="connsiteY19" fmla="*/ 733425 h 1000672"/>
              <a:gd name="connsiteX20" fmla="*/ 3632064 w 4184514"/>
              <a:gd name="connsiteY20" fmla="*/ 866775 h 1000672"/>
              <a:gd name="connsiteX21" fmla="*/ 3870189 w 4184514"/>
              <a:gd name="connsiteY21" fmla="*/ 666750 h 1000672"/>
              <a:gd name="connsiteX22" fmla="*/ 3927339 w 4184514"/>
              <a:gd name="connsiteY22" fmla="*/ 742950 h 1000672"/>
              <a:gd name="connsiteX23" fmla="*/ 4184514 w 4184514"/>
              <a:gd name="connsiteY23" fmla="*/ 114300 h 1000672"/>
              <a:gd name="connsiteX24" fmla="*/ 4184514 w 4184514"/>
              <a:gd name="connsiteY24" fmla="*/ 0 h 1000672"/>
              <a:gd name="connsiteX25" fmla="*/ 18914 w 4184514"/>
              <a:gd name="connsiteY25" fmla="*/ 6350 h 1000672"/>
              <a:gd name="connsiteX26" fmla="*/ 12564 w 4184514"/>
              <a:gd name="connsiteY26" fmla="*/ 952500 h 1000672"/>
              <a:gd name="connsiteX0" fmla="*/ 12564 w 4184514"/>
              <a:gd name="connsiteY0" fmla="*/ 952500 h 1000659"/>
              <a:gd name="connsiteX1" fmla="*/ 203064 w 4184514"/>
              <a:gd name="connsiteY1" fmla="*/ 809625 h 1000659"/>
              <a:gd name="connsiteX2" fmla="*/ 336414 w 4184514"/>
              <a:gd name="connsiteY2" fmla="*/ 923925 h 1000659"/>
              <a:gd name="connsiteX3" fmla="*/ 479289 w 4184514"/>
              <a:gd name="connsiteY3" fmla="*/ 857250 h 1000659"/>
              <a:gd name="connsiteX4" fmla="*/ 707889 w 4184514"/>
              <a:gd name="connsiteY4" fmla="*/ 962025 h 1000659"/>
              <a:gd name="connsiteX5" fmla="*/ 892039 w 4184514"/>
              <a:gd name="connsiteY5" fmla="*/ 844550 h 1000659"/>
              <a:gd name="connsiteX6" fmla="*/ 1050789 w 4184514"/>
              <a:gd name="connsiteY6" fmla="*/ 923925 h 1000659"/>
              <a:gd name="connsiteX7" fmla="*/ 1288914 w 4184514"/>
              <a:gd name="connsiteY7" fmla="*/ 819150 h 1000659"/>
              <a:gd name="connsiteX8" fmla="*/ 1488939 w 4184514"/>
              <a:gd name="connsiteY8" fmla="*/ 942975 h 1000659"/>
              <a:gd name="connsiteX9" fmla="*/ 1698489 w 4184514"/>
              <a:gd name="connsiteY9" fmla="*/ 819150 h 1000659"/>
              <a:gd name="connsiteX10" fmla="*/ 1895339 w 4184514"/>
              <a:gd name="connsiteY10" fmla="*/ 971550 h 1000659"/>
              <a:gd name="connsiteX11" fmla="*/ 2069964 w 4184514"/>
              <a:gd name="connsiteY11" fmla="*/ 876300 h 1000659"/>
              <a:gd name="connsiteX12" fmla="*/ 2212839 w 4184514"/>
              <a:gd name="connsiteY12" fmla="*/ 1000125 h 1000659"/>
              <a:gd name="connsiteX13" fmla="*/ 2403339 w 4184514"/>
              <a:gd name="connsiteY13" fmla="*/ 923925 h 1000659"/>
              <a:gd name="connsiteX14" fmla="*/ 2571614 w 4184514"/>
              <a:gd name="connsiteY14" fmla="*/ 993775 h 1000659"/>
              <a:gd name="connsiteX15" fmla="*/ 2708139 w 4184514"/>
              <a:gd name="connsiteY15" fmla="*/ 857250 h 1000659"/>
              <a:gd name="connsiteX16" fmla="*/ 2917689 w 4184514"/>
              <a:gd name="connsiteY16" fmla="*/ 962025 h 1000659"/>
              <a:gd name="connsiteX17" fmla="*/ 3117714 w 4184514"/>
              <a:gd name="connsiteY17" fmla="*/ 781050 h 1000659"/>
              <a:gd name="connsiteX18" fmla="*/ 3251064 w 4184514"/>
              <a:gd name="connsiteY18" fmla="*/ 876300 h 1000659"/>
              <a:gd name="connsiteX19" fmla="*/ 3451089 w 4184514"/>
              <a:gd name="connsiteY19" fmla="*/ 733425 h 1000659"/>
              <a:gd name="connsiteX20" fmla="*/ 3632064 w 4184514"/>
              <a:gd name="connsiteY20" fmla="*/ 866775 h 1000659"/>
              <a:gd name="connsiteX21" fmla="*/ 3870189 w 4184514"/>
              <a:gd name="connsiteY21" fmla="*/ 666750 h 1000659"/>
              <a:gd name="connsiteX22" fmla="*/ 3927339 w 4184514"/>
              <a:gd name="connsiteY22" fmla="*/ 742950 h 1000659"/>
              <a:gd name="connsiteX23" fmla="*/ 4184514 w 4184514"/>
              <a:gd name="connsiteY23" fmla="*/ 114300 h 1000659"/>
              <a:gd name="connsiteX24" fmla="*/ 4184514 w 4184514"/>
              <a:gd name="connsiteY24" fmla="*/ 0 h 1000659"/>
              <a:gd name="connsiteX25" fmla="*/ 18914 w 4184514"/>
              <a:gd name="connsiteY25" fmla="*/ 6350 h 1000659"/>
              <a:gd name="connsiteX26" fmla="*/ 12564 w 4184514"/>
              <a:gd name="connsiteY26" fmla="*/ 952500 h 1000659"/>
              <a:gd name="connsiteX0" fmla="*/ 0 w 4171950"/>
              <a:gd name="connsiteY0" fmla="*/ 952500 h 1000659"/>
              <a:gd name="connsiteX1" fmla="*/ 190500 w 4171950"/>
              <a:gd name="connsiteY1" fmla="*/ 809625 h 1000659"/>
              <a:gd name="connsiteX2" fmla="*/ 323850 w 4171950"/>
              <a:gd name="connsiteY2" fmla="*/ 923925 h 1000659"/>
              <a:gd name="connsiteX3" fmla="*/ 466725 w 4171950"/>
              <a:gd name="connsiteY3" fmla="*/ 857250 h 1000659"/>
              <a:gd name="connsiteX4" fmla="*/ 695325 w 4171950"/>
              <a:gd name="connsiteY4" fmla="*/ 962025 h 1000659"/>
              <a:gd name="connsiteX5" fmla="*/ 879475 w 4171950"/>
              <a:gd name="connsiteY5" fmla="*/ 844550 h 1000659"/>
              <a:gd name="connsiteX6" fmla="*/ 1038225 w 4171950"/>
              <a:gd name="connsiteY6" fmla="*/ 923925 h 1000659"/>
              <a:gd name="connsiteX7" fmla="*/ 1276350 w 4171950"/>
              <a:gd name="connsiteY7" fmla="*/ 819150 h 1000659"/>
              <a:gd name="connsiteX8" fmla="*/ 1476375 w 4171950"/>
              <a:gd name="connsiteY8" fmla="*/ 942975 h 1000659"/>
              <a:gd name="connsiteX9" fmla="*/ 1685925 w 4171950"/>
              <a:gd name="connsiteY9" fmla="*/ 819150 h 1000659"/>
              <a:gd name="connsiteX10" fmla="*/ 1882775 w 4171950"/>
              <a:gd name="connsiteY10" fmla="*/ 971550 h 1000659"/>
              <a:gd name="connsiteX11" fmla="*/ 2057400 w 4171950"/>
              <a:gd name="connsiteY11" fmla="*/ 876300 h 1000659"/>
              <a:gd name="connsiteX12" fmla="*/ 2200275 w 4171950"/>
              <a:gd name="connsiteY12" fmla="*/ 1000125 h 1000659"/>
              <a:gd name="connsiteX13" fmla="*/ 2390775 w 4171950"/>
              <a:gd name="connsiteY13" fmla="*/ 923925 h 1000659"/>
              <a:gd name="connsiteX14" fmla="*/ 2559050 w 4171950"/>
              <a:gd name="connsiteY14" fmla="*/ 993775 h 1000659"/>
              <a:gd name="connsiteX15" fmla="*/ 2695575 w 4171950"/>
              <a:gd name="connsiteY15" fmla="*/ 857250 h 1000659"/>
              <a:gd name="connsiteX16" fmla="*/ 2905125 w 4171950"/>
              <a:gd name="connsiteY16" fmla="*/ 962025 h 1000659"/>
              <a:gd name="connsiteX17" fmla="*/ 3105150 w 4171950"/>
              <a:gd name="connsiteY17" fmla="*/ 781050 h 1000659"/>
              <a:gd name="connsiteX18" fmla="*/ 3238500 w 4171950"/>
              <a:gd name="connsiteY18" fmla="*/ 876300 h 1000659"/>
              <a:gd name="connsiteX19" fmla="*/ 3438525 w 4171950"/>
              <a:gd name="connsiteY19" fmla="*/ 733425 h 1000659"/>
              <a:gd name="connsiteX20" fmla="*/ 3619500 w 4171950"/>
              <a:gd name="connsiteY20" fmla="*/ 866775 h 1000659"/>
              <a:gd name="connsiteX21" fmla="*/ 3857625 w 4171950"/>
              <a:gd name="connsiteY21" fmla="*/ 666750 h 1000659"/>
              <a:gd name="connsiteX22" fmla="*/ 3914775 w 4171950"/>
              <a:gd name="connsiteY22" fmla="*/ 742950 h 1000659"/>
              <a:gd name="connsiteX23" fmla="*/ 4171950 w 4171950"/>
              <a:gd name="connsiteY23" fmla="*/ 114300 h 1000659"/>
              <a:gd name="connsiteX24" fmla="*/ 4171950 w 4171950"/>
              <a:gd name="connsiteY24" fmla="*/ 0 h 1000659"/>
              <a:gd name="connsiteX25" fmla="*/ 6350 w 4171950"/>
              <a:gd name="connsiteY25" fmla="*/ 6350 h 1000659"/>
              <a:gd name="connsiteX26" fmla="*/ 0 w 4171950"/>
              <a:gd name="connsiteY26" fmla="*/ 952500 h 10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1950" h="1000659">
                <a:moveTo>
                  <a:pt x="0" y="952500"/>
                </a:moveTo>
                <a:cubicBezTo>
                  <a:pt x="30692" y="1086379"/>
                  <a:pt x="136525" y="814388"/>
                  <a:pt x="190500" y="809625"/>
                </a:cubicBezTo>
                <a:cubicBezTo>
                  <a:pt x="244475" y="804862"/>
                  <a:pt x="277813" y="915988"/>
                  <a:pt x="323850" y="923925"/>
                </a:cubicBezTo>
                <a:cubicBezTo>
                  <a:pt x="369887" y="931862"/>
                  <a:pt x="404813" y="850900"/>
                  <a:pt x="466725" y="857250"/>
                </a:cubicBezTo>
                <a:cubicBezTo>
                  <a:pt x="528638" y="863600"/>
                  <a:pt x="626533" y="964142"/>
                  <a:pt x="695325" y="962025"/>
                </a:cubicBezTo>
                <a:cubicBezTo>
                  <a:pt x="764117" y="959908"/>
                  <a:pt x="822325" y="850900"/>
                  <a:pt x="879475" y="844550"/>
                </a:cubicBezTo>
                <a:cubicBezTo>
                  <a:pt x="936625" y="838200"/>
                  <a:pt x="972079" y="928158"/>
                  <a:pt x="1038225" y="923925"/>
                </a:cubicBezTo>
                <a:cubicBezTo>
                  <a:pt x="1104371" y="919692"/>
                  <a:pt x="1203325" y="815975"/>
                  <a:pt x="1276350" y="819150"/>
                </a:cubicBezTo>
                <a:cubicBezTo>
                  <a:pt x="1349375" y="822325"/>
                  <a:pt x="1408113" y="942975"/>
                  <a:pt x="1476375" y="942975"/>
                </a:cubicBezTo>
                <a:cubicBezTo>
                  <a:pt x="1544637" y="942975"/>
                  <a:pt x="1618192" y="814388"/>
                  <a:pt x="1685925" y="819150"/>
                </a:cubicBezTo>
                <a:cubicBezTo>
                  <a:pt x="1753658" y="823913"/>
                  <a:pt x="1820863" y="962025"/>
                  <a:pt x="1882775" y="971550"/>
                </a:cubicBezTo>
                <a:cubicBezTo>
                  <a:pt x="1944688" y="981075"/>
                  <a:pt x="2004483" y="871538"/>
                  <a:pt x="2057400" y="876300"/>
                </a:cubicBezTo>
                <a:cubicBezTo>
                  <a:pt x="2110317" y="881062"/>
                  <a:pt x="2144713" y="992188"/>
                  <a:pt x="2200275" y="1000125"/>
                </a:cubicBezTo>
                <a:cubicBezTo>
                  <a:pt x="2255837" y="1008062"/>
                  <a:pt x="2330979" y="924983"/>
                  <a:pt x="2390775" y="923925"/>
                </a:cubicBezTo>
                <a:cubicBezTo>
                  <a:pt x="2450571" y="922867"/>
                  <a:pt x="2508250" y="1004888"/>
                  <a:pt x="2559050" y="993775"/>
                </a:cubicBezTo>
                <a:cubicBezTo>
                  <a:pt x="2609850" y="982663"/>
                  <a:pt x="2637896" y="862542"/>
                  <a:pt x="2695575" y="857250"/>
                </a:cubicBezTo>
                <a:cubicBezTo>
                  <a:pt x="2753254" y="851958"/>
                  <a:pt x="2836862" y="974725"/>
                  <a:pt x="2905125" y="962025"/>
                </a:cubicBezTo>
                <a:cubicBezTo>
                  <a:pt x="2973388" y="949325"/>
                  <a:pt x="3049588" y="795337"/>
                  <a:pt x="3105150" y="781050"/>
                </a:cubicBezTo>
                <a:cubicBezTo>
                  <a:pt x="3160713" y="766762"/>
                  <a:pt x="3182938" y="884237"/>
                  <a:pt x="3238500" y="876300"/>
                </a:cubicBezTo>
                <a:cubicBezTo>
                  <a:pt x="3294062" y="868363"/>
                  <a:pt x="3375025" y="735012"/>
                  <a:pt x="3438525" y="733425"/>
                </a:cubicBezTo>
                <a:cubicBezTo>
                  <a:pt x="3502025" y="731838"/>
                  <a:pt x="3549650" y="877887"/>
                  <a:pt x="3619500" y="866775"/>
                </a:cubicBezTo>
                <a:cubicBezTo>
                  <a:pt x="3689350" y="855663"/>
                  <a:pt x="3808413" y="687387"/>
                  <a:pt x="3857625" y="666750"/>
                </a:cubicBezTo>
                <a:cubicBezTo>
                  <a:pt x="3906837" y="646113"/>
                  <a:pt x="3862388" y="835025"/>
                  <a:pt x="3914775" y="742950"/>
                </a:cubicBezTo>
                <a:cubicBezTo>
                  <a:pt x="3967163" y="650875"/>
                  <a:pt x="4129088" y="238125"/>
                  <a:pt x="4171950" y="114300"/>
                </a:cubicBezTo>
                <a:lnTo>
                  <a:pt x="4171950" y="0"/>
                </a:lnTo>
                <a:lnTo>
                  <a:pt x="6350" y="6350"/>
                </a:lnTo>
                <a:cubicBezTo>
                  <a:pt x="4233" y="321733"/>
                  <a:pt x="2117" y="637117"/>
                  <a:pt x="0" y="952500"/>
                </a:cubicBezTo>
                <a:close/>
              </a:path>
            </a:pathLst>
          </a:cu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172"/>
          <p:cNvSpPr txBox="1"/>
          <p:nvPr/>
        </p:nvSpPr>
        <p:spPr>
          <a:xfrm>
            <a:off x="6403675" y="5017061"/>
            <a:ext cx="4514246" cy="223737"/>
          </a:xfrm>
          <a:prstGeom prst="rect">
            <a:avLst/>
          </a:prstGeom>
          <a:noFill/>
          <a:ln>
            <a:noFill/>
          </a:ln>
        </p:spPr>
        <p:txBody>
          <a:bodyPr wrap="square" lIns="0" tIns="28566" rIns="0" bIns="28566" rtlCol="0">
            <a:spAutoFit/>
          </a:bodyPr>
          <a:lstStyle/>
          <a:p>
            <a:pPr defTabSz="913909">
              <a:lnSpc>
                <a:spcPct val="90000"/>
              </a:lnSpc>
              <a:spcBef>
                <a:spcPct val="20000"/>
              </a:spcBef>
            </a:pPr>
            <a:r>
              <a:rPr lang="en-US" sz="1200" dirty="0">
                <a:ea typeface="Segoe UI" pitchFamily="34" charset="0"/>
                <a:cs typeface="Segoe UI" pitchFamily="34" charset="0"/>
              </a:rPr>
              <a:t>J       F       M       A       M       J       </a:t>
            </a:r>
            <a:r>
              <a:rPr lang="en-US" sz="1200" dirty="0" err="1">
                <a:ea typeface="Segoe UI" pitchFamily="34" charset="0"/>
                <a:cs typeface="Segoe UI" pitchFamily="34" charset="0"/>
              </a:rPr>
              <a:t>J</a:t>
            </a:r>
            <a:r>
              <a:rPr lang="en-US" sz="1200" dirty="0">
                <a:ea typeface="Segoe UI" pitchFamily="34" charset="0"/>
                <a:cs typeface="Segoe UI" pitchFamily="34" charset="0"/>
              </a:rPr>
              <a:t>       A       S       O      N       D</a:t>
            </a:r>
          </a:p>
        </p:txBody>
      </p:sp>
      <p:cxnSp>
        <p:nvCxnSpPr>
          <p:cNvPr id="108" name="Gerade Verbindung mit Pfeil 107"/>
          <p:cNvCxnSpPr/>
          <p:nvPr/>
        </p:nvCxnSpPr>
        <p:spPr>
          <a:xfrm>
            <a:off x="6365811" y="3606339"/>
            <a:ext cx="42343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 Placeholder 6"/>
          <p:cNvSpPr txBox="1">
            <a:spLocks/>
          </p:cNvSpPr>
          <p:nvPr/>
        </p:nvSpPr>
        <p:spPr bwMode="auto">
          <a:xfrm>
            <a:off x="8396543" y="3367590"/>
            <a:ext cx="2196000" cy="2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3872">
              <a:spcBef>
                <a:spcPct val="20000"/>
              </a:spcBef>
              <a:buClr>
                <a:srgbClr val="000000"/>
              </a:buClr>
            </a:pPr>
            <a:r>
              <a:rPr lang="en-US" sz="1200" i="1" dirty="0"/>
              <a:t>Capacity needed (Max. + 20%)</a:t>
            </a:r>
          </a:p>
        </p:txBody>
      </p:sp>
      <p:sp>
        <p:nvSpPr>
          <p:cNvPr id="114" name="TextBox 195"/>
          <p:cNvSpPr txBox="1"/>
          <p:nvPr/>
        </p:nvSpPr>
        <p:spPr>
          <a:xfrm>
            <a:off x="5501466" y="4476805"/>
            <a:ext cx="880684" cy="605009"/>
          </a:xfrm>
          <a:prstGeom prst="rect">
            <a:avLst/>
          </a:prstGeom>
          <a:noFill/>
        </p:spPr>
        <p:txBody>
          <a:bodyPr wrap="square" lIns="134445" tIns="107555" rIns="134445" bIns="107555" rtlCol="0">
            <a:spAutoFit/>
          </a:bodyPr>
          <a:lstStyle/>
          <a:p>
            <a:pPr>
              <a:lnSpc>
                <a:spcPct val="90000"/>
              </a:lnSpc>
            </a:pPr>
            <a:r>
              <a:rPr lang="en-US" sz="1400" b="1" dirty="0"/>
              <a:t>Save </a:t>
            </a:r>
          </a:p>
          <a:p>
            <a:pPr>
              <a:lnSpc>
                <a:spcPct val="90000"/>
              </a:lnSpc>
            </a:pPr>
            <a:r>
              <a:rPr lang="en-US" sz="1400" b="1" dirty="0"/>
              <a:t>60–80%</a:t>
            </a:r>
          </a:p>
        </p:txBody>
      </p:sp>
      <p:sp>
        <p:nvSpPr>
          <p:cNvPr id="107" name="Freeform 178"/>
          <p:cNvSpPr/>
          <p:nvPr/>
        </p:nvSpPr>
        <p:spPr bwMode="auto">
          <a:xfrm>
            <a:off x="6403675" y="3746727"/>
            <a:ext cx="4333113" cy="876405"/>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50" dirty="0">
              <a:solidFill>
                <a:schemeClr val="tx1"/>
              </a:solidFill>
            </a:endParaRPr>
          </a:p>
        </p:txBody>
      </p:sp>
      <p:cxnSp>
        <p:nvCxnSpPr>
          <p:cNvPr id="104" name="Gewinkelte Verbindung 103"/>
          <p:cNvCxnSpPr/>
          <p:nvPr/>
        </p:nvCxnSpPr>
        <p:spPr>
          <a:xfrm>
            <a:off x="6365811" y="3584131"/>
            <a:ext cx="4370977" cy="1364469"/>
          </a:xfrm>
          <a:prstGeom prst="bentConnector3">
            <a:avLst>
              <a:gd name="adj1" fmla="val -33"/>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Freihandform 32"/>
          <p:cNvSpPr/>
          <p:nvPr/>
        </p:nvSpPr>
        <p:spPr>
          <a:xfrm>
            <a:off x="1216443" y="3720628"/>
            <a:ext cx="3162300" cy="1230631"/>
          </a:xfrm>
          <a:custGeom>
            <a:avLst/>
            <a:gdLst>
              <a:gd name="connsiteX0" fmla="*/ 235500 w 3547107"/>
              <a:gd name="connsiteY0" fmla="*/ 784861 h 1286393"/>
              <a:gd name="connsiteX1" fmla="*/ 403140 w 3547107"/>
              <a:gd name="connsiteY1" fmla="*/ 472441 h 1286393"/>
              <a:gd name="connsiteX2" fmla="*/ 639360 w 3547107"/>
              <a:gd name="connsiteY2" fmla="*/ 868681 h 1286393"/>
              <a:gd name="connsiteX3" fmla="*/ 860340 w 3547107"/>
              <a:gd name="connsiteY3" fmla="*/ 160021 h 1286393"/>
              <a:gd name="connsiteX4" fmla="*/ 1142280 w 3547107"/>
              <a:gd name="connsiteY4" fmla="*/ 868681 h 1286393"/>
              <a:gd name="connsiteX5" fmla="*/ 1424220 w 3547107"/>
              <a:gd name="connsiteY5" fmla="*/ 68581 h 1286393"/>
              <a:gd name="connsiteX6" fmla="*/ 1622340 w 3547107"/>
              <a:gd name="connsiteY6" fmla="*/ 731521 h 1286393"/>
              <a:gd name="connsiteX7" fmla="*/ 1843320 w 3547107"/>
              <a:gd name="connsiteY7" fmla="*/ 1 h 1286393"/>
              <a:gd name="connsiteX8" fmla="*/ 2094780 w 3547107"/>
              <a:gd name="connsiteY8" fmla="*/ 739141 h 1286393"/>
              <a:gd name="connsiteX9" fmla="*/ 2338620 w 3547107"/>
              <a:gd name="connsiteY9" fmla="*/ 190501 h 1286393"/>
              <a:gd name="connsiteX10" fmla="*/ 2605320 w 3547107"/>
              <a:gd name="connsiteY10" fmla="*/ 754381 h 1286393"/>
              <a:gd name="connsiteX11" fmla="*/ 2772960 w 3547107"/>
              <a:gd name="connsiteY11" fmla="*/ 335281 h 1286393"/>
              <a:gd name="connsiteX12" fmla="*/ 2993940 w 3547107"/>
              <a:gd name="connsiteY12" fmla="*/ 937261 h 1286393"/>
              <a:gd name="connsiteX13" fmla="*/ 3237780 w 3547107"/>
              <a:gd name="connsiteY13" fmla="*/ 571501 h 1286393"/>
              <a:gd name="connsiteX14" fmla="*/ 3336840 w 3547107"/>
              <a:gd name="connsiteY14" fmla="*/ 1211581 h 1286393"/>
              <a:gd name="connsiteX15" fmla="*/ 235500 w 3547107"/>
              <a:gd name="connsiteY15" fmla="*/ 1226821 h 1286393"/>
              <a:gd name="connsiteX16" fmla="*/ 235500 w 3547107"/>
              <a:gd name="connsiteY16" fmla="*/ 784861 h 1286393"/>
              <a:gd name="connsiteX0" fmla="*/ 237868 w 3549475"/>
              <a:gd name="connsiteY0" fmla="*/ 784861 h 1286393"/>
              <a:gd name="connsiteX1" fmla="*/ 466468 w 3549475"/>
              <a:gd name="connsiteY1" fmla="*/ 457201 h 1286393"/>
              <a:gd name="connsiteX2" fmla="*/ 641728 w 3549475"/>
              <a:gd name="connsiteY2" fmla="*/ 868681 h 1286393"/>
              <a:gd name="connsiteX3" fmla="*/ 862708 w 3549475"/>
              <a:gd name="connsiteY3" fmla="*/ 160021 h 1286393"/>
              <a:gd name="connsiteX4" fmla="*/ 1144648 w 3549475"/>
              <a:gd name="connsiteY4" fmla="*/ 868681 h 1286393"/>
              <a:gd name="connsiteX5" fmla="*/ 1426588 w 3549475"/>
              <a:gd name="connsiteY5" fmla="*/ 68581 h 1286393"/>
              <a:gd name="connsiteX6" fmla="*/ 1624708 w 3549475"/>
              <a:gd name="connsiteY6" fmla="*/ 731521 h 1286393"/>
              <a:gd name="connsiteX7" fmla="*/ 1845688 w 3549475"/>
              <a:gd name="connsiteY7" fmla="*/ 1 h 1286393"/>
              <a:gd name="connsiteX8" fmla="*/ 2097148 w 3549475"/>
              <a:gd name="connsiteY8" fmla="*/ 739141 h 1286393"/>
              <a:gd name="connsiteX9" fmla="*/ 2340988 w 3549475"/>
              <a:gd name="connsiteY9" fmla="*/ 190501 h 1286393"/>
              <a:gd name="connsiteX10" fmla="*/ 2607688 w 3549475"/>
              <a:gd name="connsiteY10" fmla="*/ 754381 h 1286393"/>
              <a:gd name="connsiteX11" fmla="*/ 2775328 w 3549475"/>
              <a:gd name="connsiteY11" fmla="*/ 335281 h 1286393"/>
              <a:gd name="connsiteX12" fmla="*/ 2996308 w 3549475"/>
              <a:gd name="connsiteY12" fmla="*/ 937261 h 1286393"/>
              <a:gd name="connsiteX13" fmla="*/ 3240148 w 3549475"/>
              <a:gd name="connsiteY13" fmla="*/ 571501 h 1286393"/>
              <a:gd name="connsiteX14" fmla="*/ 3339208 w 3549475"/>
              <a:gd name="connsiteY14" fmla="*/ 1211581 h 1286393"/>
              <a:gd name="connsiteX15" fmla="*/ 237868 w 3549475"/>
              <a:gd name="connsiteY15" fmla="*/ 1226821 h 1286393"/>
              <a:gd name="connsiteX16" fmla="*/ 237868 w 3549475"/>
              <a:gd name="connsiteY16" fmla="*/ 784861 h 1286393"/>
              <a:gd name="connsiteX0" fmla="*/ 0 w 3311607"/>
              <a:gd name="connsiteY0" fmla="*/ 784861 h 1286393"/>
              <a:gd name="connsiteX1" fmla="*/ 228600 w 3311607"/>
              <a:gd name="connsiteY1" fmla="*/ 457201 h 1286393"/>
              <a:gd name="connsiteX2" fmla="*/ 403860 w 3311607"/>
              <a:gd name="connsiteY2" fmla="*/ 868681 h 1286393"/>
              <a:gd name="connsiteX3" fmla="*/ 624840 w 3311607"/>
              <a:gd name="connsiteY3" fmla="*/ 160021 h 1286393"/>
              <a:gd name="connsiteX4" fmla="*/ 906780 w 3311607"/>
              <a:gd name="connsiteY4" fmla="*/ 868681 h 1286393"/>
              <a:gd name="connsiteX5" fmla="*/ 1188720 w 3311607"/>
              <a:gd name="connsiteY5" fmla="*/ 68581 h 1286393"/>
              <a:gd name="connsiteX6" fmla="*/ 1386840 w 3311607"/>
              <a:gd name="connsiteY6" fmla="*/ 731521 h 1286393"/>
              <a:gd name="connsiteX7" fmla="*/ 1607820 w 3311607"/>
              <a:gd name="connsiteY7" fmla="*/ 1 h 1286393"/>
              <a:gd name="connsiteX8" fmla="*/ 1859280 w 3311607"/>
              <a:gd name="connsiteY8" fmla="*/ 739141 h 1286393"/>
              <a:gd name="connsiteX9" fmla="*/ 2103120 w 3311607"/>
              <a:gd name="connsiteY9" fmla="*/ 190501 h 1286393"/>
              <a:gd name="connsiteX10" fmla="*/ 2369820 w 3311607"/>
              <a:gd name="connsiteY10" fmla="*/ 754381 h 1286393"/>
              <a:gd name="connsiteX11" fmla="*/ 2537460 w 3311607"/>
              <a:gd name="connsiteY11" fmla="*/ 335281 h 1286393"/>
              <a:gd name="connsiteX12" fmla="*/ 2758440 w 3311607"/>
              <a:gd name="connsiteY12" fmla="*/ 937261 h 1286393"/>
              <a:gd name="connsiteX13" fmla="*/ 3002280 w 3311607"/>
              <a:gd name="connsiteY13" fmla="*/ 571501 h 1286393"/>
              <a:gd name="connsiteX14" fmla="*/ 3101340 w 3311607"/>
              <a:gd name="connsiteY14" fmla="*/ 1211581 h 1286393"/>
              <a:gd name="connsiteX15" fmla="*/ 0 w 3311607"/>
              <a:gd name="connsiteY15" fmla="*/ 1226821 h 1286393"/>
              <a:gd name="connsiteX16" fmla="*/ 0 w 3311607"/>
              <a:gd name="connsiteY16" fmla="*/ 784861 h 1286393"/>
              <a:gd name="connsiteX0" fmla="*/ 0 w 3311607"/>
              <a:gd name="connsiteY0" fmla="*/ 784861 h 1226821"/>
              <a:gd name="connsiteX1" fmla="*/ 228600 w 3311607"/>
              <a:gd name="connsiteY1" fmla="*/ 457201 h 1226821"/>
              <a:gd name="connsiteX2" fmla="*/ 403860 w 3311607"/>
              <a:gd name="connsiteY2" fmla="*/ 868681 h 1226821"/>
              <a:gd name="connsiteX3" fmla="*/ 624840 w 3311607"/>
              <a:gd name="connsiteY3" fmla="*/ 160021 h 1226821"/>
              <a:gd name="connsiteX4" fmla="*/ 906780 w 3311607"/>
              <a:gd name="connsiteY4" fmla="*/ 868681 h 1226821"/>
              <a:gd name="connsiteX5" fmla="*/ 1188720 w 3311607"/>
              <a:gd name="connsiteY5" fmla="*/ 68581 h 1226821"/>
              <a:gd name="connsiteX6" fmla="*/ 1386840 w 3311607"/>
              <a:gd name="connsiteY6" fmla="*/ 731521 h 1226821"/>
              <a:gd name="connsiteX7" fmla="*/ 1607820 w 3311607"/>
              <a:gd name="connsiteY7" fmla="*/ 1 h 1226821"/>
              <a:gd name="connsiteX8" fmla="*/ 1859280 w 3311607"/>
              <a:gd name="connsiteY8" fmla="*/ 739141 h 1226821"/>
              <a:gd name="connsiteX9" fmla="*/ 2103120 w 3311607"/>
              <a:gd name="connsiteY9" fmla="*/ 190501 h 1226821"/>
              <a:gd name="connsiteX10" fmla="*/ 2369820 w 3311607"/>
              <a:gd name="connsiteY10" fmla="*/ 754381 h 1226821"/>
              <a:gd name="connsiteX11" fmla="*/ 2537460 w 3311607"/>
              <a:gd name="connsiteY11" fmla="*/ 335281 h 1226821"/>
              <a:gd name="connsiteX12" fmla="*/ 2758440 w 3311607"/>
              <a:gd name="connsiteY12" fmla="*/ 937261 h 1226821"/>
              <a:gd name="connsiteX13" fmla="*/ 3002280 w 3311607"/>
              <a:gd name="connsiteY13" fmla="*/ 571501 h 1226821"/>
              <a:gd name="connsiteX14" fmla="*/ 3101340 w 3311607"/>
              <a:gd name="connsiteY14" fmla="*/ 1211581 h 1226821"/>
              <a:gd name="connsiteX15" fmla="*/ 0 w 3311607"/>
              <a:gd name="connsiteY15" fmla="*/ 1226821 h 1226821"/>
              <a:gd name="connsiteX16" fmla="*/ 0 w 3311607"/>
              <a:gd name="connsiteY16" fmla="*/ 784861 h 1226821"/>
              <a:gd name="connsiteX0" fmla="*/ 0 w 3101340"/>
              <a:gd name="connsiteY0" fmla="*/ 784861 h 1226821"/>
              <a:gd name="connsiteX1" fmla="*/ 228600 w 3101340"/>
              <a:gd name="connsiteY1" fmla="*/ 457201 h 1226821"/>
              <a:gd name="connsiteX2" fmla="*/ 403860 w 3101340"/>
              <a:gd name="connsiteY2" fmla="*/ 868681 h 1226821"/>
              <a:gd name="connsiteX3" fmla="*/ 624840 w 3101340"/>
              <a:gd name="connsiteY3" fmla="*/ 160021 h 1226821"/>
              <a:gd name="connsiteX4" fmla="*/ 906780 w 3101340"/>
              <a:gd name="connsiteY4" fmla="*/ 868681 h 1226821"/>
              <a:gd name="connsiteX5" fmla="*/ 1188720 w 3101340"/>
              <a:gd name="connsiteY5" fmla="*/ 68581 h 1226821"/>
              <a:gd name="connsiteX6" fmla="*/ 1386840 w 3101340"/>
              <a:gd name="connsiteY6" fmla="*/ 731521 h 1226821"/>
              <a:gd name="connsiteX7" fmla="*/ 1607820 w 3101340"/>
              <a:gd name="connsiteY7" fmla="*/ 1 h 1226821"/>
              <a:gd name="connsiteX8" fmla="*/ 1859280 w 3101340"/>
              <a:gd name="connsiteY8" fmla="*/ 739141 h 1226821"/>
              <a:gd name="connsiteX9" fmla="*/ 2103120 w 3101340"/>
              <a:gd name="connsiteY9" fmla="*/ 190501 h 1226821"/>
              <a:gd name="connsiteX10" fmla="*/ 2369820 w 3101340"/>
              <a:gd name="connsiteY10" fmla="*/ 754381 h 1226821"/>
              <a:gd name="connsiteX11" fmla="*/ 2537460 w 3101340"/>
              <a:gd name="connsiteY11" fmla="*/ 335281 h 1226821"/>
              <a:gd name="connsiteX12" fmla="*/ 2758440 w 3101340"/>
              <a:gd name="connsiteY12" fmla="*/ 937261 h 1226821"/>
              <a:gd name="connsiteX13" fmla="*/ 3002280 w 3101340"/>
              <a:gd name="connsiteY13" fmla="*/ 571501 h 1226821"/>
              <a:gd name="connsiteX14" fmla="*/ 3101340 w 3101340"/>
              <a:gd name="connsiteY14" fmla="*/ 1211581 h 1226821"/>
              <a:gd name="connsiteX15" fmla="*/ 0 w 3101340"/>
              <a:gd name="connsiteY15" fmla="*/ 1226821 h 1226821"/>
              <a:gd name="connsiteX16" fmla="*/ 0 w 3101340"/>
              <a:gd name="connsiteY16" fmla="*/ 784861 h 1226821"/>
              <a:gd name="connsiteX0" fmla="*/ 0 w 3101340"/>
              <a:gd name="connsiteY0" fmla="*/ 784861 h 1226821"/>
              <a:gd name="connsiteX1" fmla="*/ 228600 w 3101340"/>
              <a:gd name="connsiteY1" fmla="*/ 457201 h 1226821"/>
              <a:gd name="connsiteX2" fmla="*/ 403860 w 3101340"/>
              <a:gd name="connsiteY2" fmla="*/ 868681 h 1226821"/>
              <a:gd name="connsiteX3" fmla="*/ 624840 w 3101340"/>
              <a:gd name="connsiteY3" fmla="*/ 160021 h 1226821"/>
              <a:gd name="connsiteX4" fmla="*/ 906780 w 3101340"/>
              <a:gd name="connsiteY4" fmla="*/ 868681 h 1226821"/>
              <a:gd name="connsiteX5" fmla="*/ 1188720 w 3101340"/>
              <a:gd name="connsiteY5" fmla="*/ 68581 h 1226821"/>
              <a:gd name="connsiteX6" fmla="*/ 1386840 w 3101340"/>
              <a:gd name="connsiteY6" fmla="*/ 731521 h 1226821"/>
              <a:gd name="connsiteX7" fmla="*/ 1607820 w 3101340"/>
              <a:gd name="connsiteY7" fmla="*/ 1 h 1226821"/>
              <a:gd name="connsiteX8" fmla="*/ 1859280 w 3101340"/>
              <a:gd name="connsiteY8" fmla="*/ 739141 h 1226821"/>
              <a:gd name="connsiteX9" fmla="*/ 2103120 w 3101340"/>
              <a:gd name="connsiteY9" fmla="*/ 190501 h 1226821"/>
              <a:gd name="connsiteX10" fmla="*/ 2369820 w 3101340"/>
              <a:gd name="connsiteY10" fmla="*/ 754381 h 1226821"/>
              <a:gd name="connsiteX11" fmla="*/ 2537460 w 3101340"/>
              <a:gd name="connsiteY11" fmla="*/ 335281 h 1226821"/>
              <a:gd name="connsiteX12" fmla="*/ 2758440 w 3101340"/>
              <a:gd name="connsiteY12" fmla="*/ 937261 h 1226821"/>
              <a:gd name="connsiteX13" fmla="*/ 3048000 w 3101340"/>
              <a:gd name="connsiteY13" fmla="*/ 563881 h 1226821"/>
              <a:gd name="connsiteX14" fmla="*/ 3101340 w 3101340"/>
              <a:gd name="connsiteY14" fmla="*/ 1211581 h 1226821"/>
              <a:gd name="connsiteX15" fmla="*/ 0 w 3101340"/>
              <a:gd name="connsiteY15" fmla="*/ 1226821 h 1226821"/>
              <a:gd name="connsiteX16" fmla="*/ 0 w 3101340"/>
              <a:gd name="connsiteY16" fmla="*/ 784861 h 1226821"/>
              <a:gd name="connsiteX0" fmla="*/ 0 w 3101340"/>
              <a:gd name="connsiteY0" fmla="*/ 807721 h 1249681"/>
              <a:gd name="connsiteX1" fmla="*/ 228600 w 3101340"/>
              <a:gd name="connsiteY1" fmla="*/ 480061 h 1249681"/>
              <a:gd name="connsiteX2" fmla="*/ 403860 w 3101340"/>
              <a:gd name="connsiteY2" fmla="*/ 891541 h 1249681"/>
              <a:gd name="connsiteX3" fmla="*/ 624840 w 3101340"/>
              <a:gd name="connsiteY3" fmla="*/ 182881 h 1249681"/>
              <a:gd name="connsiteX4" fmla="*/ 906780 w 3101340"/>
              <a:gd name="connsiteY4" fmla="*/ 891541 h 1249681"/>
              <a:gd name="connsiteX5" fmla="*/ 1188720 w 3101340"/>
              <a:gd name="connsiteY5" fmla="*/ 9144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03860 w 3101340"/>
              <a:gd name="connsiteY2" fmla="*/ 891541 h 1249681"/>
              <a:gd name="connsiteX3" fmla="*/ 624840 w 3101340"/>
              <a:gd name="connsiteY3" fmla="*/ 182881 h 1249681"/>
              <a:gd name="connsiteX4" fmla="*/ 906780 w 3101340"/>
              <a:gd name="connsiteY4" fmla="*/ 891541 h 1249681"/>
              <a:gd name="connsiteX5" fmla="*/ 1219200 w 3101340"/>
              <a:gd name="connsiteY5" fmla="*/ 9144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03860 w 3101340"/>
              <a:gd name="connsiteY2" fmla="*/ 891541 h 1249681"/>
              <a:gd name="connsiteX3" fmla="*/ 624840 w 3101340"/>
              <a:gd name="connsiteY3" fmla="*/ 182881 h 1249681"/>
              <a:gd name="connsiteX4" fmla="*/ 929640 w 3101340"/>
              <a:gd name="connsiteY4" fmla="*/ 876301 h 1249681"/>
              <a:gd name="connsiteX5" fmla="*/ 1219200 w 3101340"/>
              <a:gd name="connsiteY5" fmla="*/ 9144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03860 w 3101340"/>
              <a:gd name="connsiteY2" fmla="*/ 891541 h 1249681"/>
              <a:gd name="connsiteX3" fmla="*/ 624840 w 3101340"/>
              <a:gd name="connsiteY3" fmla="*/ 182881 h 1249681"/>
              <a:gd name="connsiteX4" fmla="*/ 929640 w 3101340"/>
              <a:gd name="connsiteY4" fmla="*/ 876301 h 1249681"/>
              <a:gd name="connsiteX5" fmla="*/ 1203960 w 3101340"/>
              <a:gd name="connsiteY5" fmla="*/ 7620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03860 w 3101340"/>
              <a:gd name="connsiteY2" fmla="*/ 891541 h 1249681"/>
              <a:gd name="connsiteX3" fmla="*/ 624840 w 3101340"/>
              <a:gd name="connsiteY3" fmla="*/ 182881 h 1249681"/>
              <a:gd name="connsiteX4" fmla="*/ 929640 w 3101340"/>
              <a:gd name="connsiteY4" fmla="*/ 937261 h 1249681"/>
              <a:gd name="connsiteX5" fmla="*/ 1203960 w 3101340"/>
              <a:gd name="connsiteY5" fmla="*/ 7620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26720 w 3101340"/>
              <a:gd name="connsiteY2" fmla="*/ 906781 h 1249681"/>
              <a:gd name="connsiteX3" fmla="*/ 624840 w 3101340"/>
              <a:gd name="connsiteY3" fmla="*/ 182881 h 1249681"/>
              <a:gd name="connsiteX4" fmla="*/ 929640 w 3101340"/>
              <a:gd name="connsiteY4" fmla="*/ 937261 h 1249681"/>
              <a:gd name="connsiteX5" fmla="*/ 1203960 w 3101340"/>
              <a:gd name="connsiteY5" fmla="*/ 7620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26720 w 3101340"/>
              <a:gd name="connsiteY2" fmla="*/ 906781 h 1249681"/>
              <a:gd name="connsiteX3" fmla="*/ 655320 w 3101340"/>
              <a:gd name="connsiteY3" fmla="*/ 198121 h 1249681"/>
              <a:gd name="connsiteX4" fmla="*/ 929640 w 3101340"/>
              <a:gd name="connsiteY4" fmla="*/ 937261 h 1249681"/>
              <a:gd name="connsiteX5" fmla="*/ 1203960 w 3101340"/>
              <a:gd name="connsiteY5" fmla="*/ 7620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1 h 1249681"/>
              <a:gd name="connsiteX1" fmla="*/ 228600 w 3101340"/>
              <a:gd name="connsiteY1" fmla="*/ 480061 h 1249681"/>
              <a:gd name="connsiteX2" fmla="*/ 426720 w 3101340"/>
              <a:gd name="connsiteY2" fmla="*/ 906781 h 1249681"/>
              <a:gd name="connsiteX3" fmla="*/ 655320 w 3101340"/>
              <a:gd name="connsiteY3" fmla="*/ 198121 h 1249681"/>
              <a:gd name="connsiteX4" fmla="*/ 929640 w 3101340"/>
              <a:gd name="connsiteY4" fmla="*/ 876301 h 1249681"/>
              <a:gd name="connsiteX5" fmla="*/ 1203960 w 3101340"/>
              <a:gd name="connsiteY5" fmla="*/ 76201 h 1249681"/>
              <a:gd name="connsiteX6" fmla="*/ 1386840 w 3101340"/>
              <a:gd name="connsiteY6" fmla="*/ 754381 h 1249681"/>
              <a:gd name="connsiteX7" fmla="*/ 1630680 w 3101340"/>
              <a:gd name="connsiteY7" fmla="*/ 1 h 1249681"/>
              <a:gd name="connsiteX8" fmla="*/ 1859280 w 3101340"/>
              <a:gd name="connsiteY8" fmla="*/ 762001 h 1249681"/>
              <a:gd name="connsiteX9" fmla="*/ 2103120 w 3101340"/>
              <a:gd name="connsiteY9" fmla="*/ 213361 h 1249681"/>
              <a:gd name="connsiteX10" fmla="*/ 2369820 w 3101340"/>
              <a:gd name="connsiteY10" fmla="*/ 777241 h 1249681"/>
              <a:gd name="connsiteX11" fmla="*/ 2537460 w 3101340"/>
              <a:gd name="connsiteY11" fmla="*/ 358141 h 1249681"/>
              <a:gd name="connsiteX12" fmla="*/ 2758440 w 3101340"/>
              <a:gd name="connsiteY12" fmla="*/ 960121 h 1249681"/>
              <a:gd name="connsiteX13" fmla="*/ 3048000 w 3101340"/>
              <a:gd name="connsiteY13" fmla="*/ 586741 h 1249681"/>
              <a:gd name="connsiteX14" fmla="*/ 3101340 w 3101340"/>
              <a:gd name="connsiteY14" fmla="*/ 1234441 h 1249681"/>
              <a:gd name="connsiteX15" fmla="*/ 0 w 3101340"/>
              <a:gd name="connsiteY15" fmla="*/ 1249681 h 1249681"/>
              <a:gd name="connsiteX16" fmla="*/ 0 w 3101340"/>
              <a:gd name="connsiteY16" fmla="*/ 807721 h 1249681"/>
              <a:gd name="connsiteX0" fmla="*/ 0 w 3101340"/>
              <a:gd name="connsiteY0" fmla="*/ 807726 h 1249686"/>
              <a:gd name="connsiteX1" fmla="*/ 228600 w 3101340"/>
              <a:gd name="connsiteY1" fmla="*/ 480066 h 1249686"/>
              <a:gd name="connsiteX2" fmla="*/ 426720 w 3101340"/>
              <a:gd name="connsiteY2" fmla="*/ 906786 h 1249686"/>
              <a:gd name="connsiteX3" fmla="*/ 655320 w 3101340"/>
              <a:gd name="connsiteY3" fmla="*/ 198126 h 1249686"/>
              <a:gd name="connsiteX4" fmla="*/ 929640 w 3101340"/>
              <a:gd name="connsiteY4" fmla="*/ 876306 h 1249686"/>
              <a:gd name="connsiteX5" fmla="*/ 1203960 w 3101340"/>
              <a:gd name="connsiteY5" fmla="*/ 76206 h 1249686"/>
              <a:gd name="connsiteX6" fmla="*/ 1409700 w 3101340"/>
              <a:gd name="connsiteY6" fmla="*/ 746766 h 1249686"/>
              <a:gd name="connsiteX7" fmla="*/ 1630680 w 3101340"/>
              <a:gd name="connsiteY7" fmla="*/ 6 h 1249686"/>
              <a:gd name="connsiteX8" fmla="*/ 1859280 w 3101340"/>
              <a:gd name="connsiteY8" fmla="*/ 762006 h 1249686"/>
              <a:gd name="connsiteX9" fmla="*/ 2103120 w 3101340"/>
              <a:gd name="connsiteY9" fmla="*/ 213366 h 1249686"/>
              <a:gd name="connsiteX10" fmla="*/ 2369820 w 3101340"/>
              <a:gd name="connsiteY10" fmla="*/ 777246 h 1249686"/>
              <a:gd name="connsiteX11" fmla="*/ 2537460 w 3101340"/>
              <a:gd name="connsiteY11" fmla="*/ 358146 h 1249686"/>
              <a:gd name="connsiteX12" fmla="*/ 2758440 w 3101340"/>
              <a:gd name="connsiteY12" fmla="*/ 960126 h 1249686"/>
              <a:gd name="connsiteX13" fmla="*/ 3048000 w 3101340"/>
              <a:gd name="connsiteY13" fmla="*/ 586746 h 1249686"/>
              <a:gd name="connsiteX14" fmla="*/ 3101340 w 3101340"/>
              <a:gd name="connsiteY14" fmla="*/ 1234446 h 1249686"/>
              <a:gd name="connsiteX15" fmla="*/ 0 w 3101340"/>
              <a:gd name="connsiteY15" fmla="*/ 1249686 h 1249686"/>
              <a:gd name="connsiteX16" fmla="*/ 0 w 3101340"/>
              <a:gd name="connsiteY16" fmla="*/ 807726 h 1249686"/>
              <a:gd name="connsiteX0" fmla="*/ 0 w 3101340"/>
              <a:gd name="connsiteY0" fmla="*/ 807746 h 1249706"/>
              <a:gd name="connsiteX1" fmla="*/ 228600 w 3101340"/>
              <a:gd name="connsiteY1" fmla="*/ 480086 h 1249706"/>
              <a:gd name="connsiteX2" fmla="*/ 426720 w 3101340"/>
              <a:gd name="connsiteY2" fmla="*/ 906806 h 1249706"/>
              <a:gd name="connsiteX3" fmla="*/ 655320 w 3101340"/>
              <a:gd name="connsiteY3" fmla="*/ 198146 h 1249706"/>
              <a:gd name="connsiteX4" fmla="*/ 929640 w 3101340"/>
              <a:gd name="connsiteY4" fmla="*/ 876326 h 1249706"/>
              <a:gd name="connsiteX5" fmla="*/ 1203960 w 3101340"/>
              <a:gd name="connsiteY5" fmla="*/ 76226 h 1249706"/>
              <a:gd name="connsiteX6" fmla="*/ 1409700 w 3101340"/>
              <a:gd name="connsiteY6" fmla="*/ 746786 h 1249706"/>
              <a:gd name="connsiteX7" fmla="*/ 1630680 w 3101340"/>
              <a:gd name="connsiteY7" fmla="*/ 26 h 1249706"/>
              <a:gd name="connsiteX8" fmla="*/ 1874520 w 3101340"/>
              <a:gd name="connsiteY8" fmla="*/ 777266 h 1249706"/>
              <a:gd name="connsiteX9" fmla="*/ 2103120 w 3101340"/>
              <a:gd name="connsiteY9" fmla="*/ 213386 h 1249706"/>
              <a:gd name="connsiteX10" fmla="*/ 2369820 w 3101340"/>
              <a:gd name="connsiteY10" fmla="*/ 777266 h 1249706"/>
              <a:gd name="connsiteX11" fmla="*/ 2537460 w 3101340"/>
              <a:gd name="connsiteY11" fmla="*/ 358166 h 1249706"/>
              <a:gd name="connsiteX12" fmla="*/ 2758440 w 3101340"/>
              <a:gd name="connsiteY12" fmla="*/ 960146 h 1249706"/>
              <a:gd name="connsiteX13" fmla="*/ 3048000 w 3101340"/>
              <a:gd name="connsiteY13" fmla="*/ 586766 h 1249706"/>
              <a:gd name="connsiteX14" fmla="*/ 3101340 w 3101340"/>
              <a:gd name="connsiteY14" fmla="*/ 1234466 h 1249706"/>
              <a:gd name="connsiteX15" fmla="*/ 0 w 3101340"/>
              <a:gd name="connsiteY15" fmla="*/ 1249706 h 1249706"/>
              <a:gd name="connsiteX16" fmla="*/ 0 w 3101340"/>
              <a:gd name="connsiteY16" fmla="*/ 807746 h 1249706"/>
              <a:gd name="connsiteX0" fmla="*/ 0 w 3101340"/>
              <a:gd name="connsiteY0" fmla="*/ 807746 h 1249706"/>
              <a:gd name="connsiteX1" fmla="*/ 228600 w 3101340"/>
              <a:gd name="connsiteY1" fmla="*/ 480086 h 1249706"/>
              <a:gd name="connsiteX2" fmla="*/ 426720 w 3101340"/>
              <a:gd name="connsiteY2" fmla="*/ 906806 h 1249706"/>
              <a:gd name="connsiteX3" fmla="*/ 655320 w 3101340"/>
              <a:gd name="connsiteY3" fmla="*/ 198146 h 1249706"/>
              <a:gd name="connsiteX4" fmla="*/ 929640 w 3101340"/>
              <a:gd name="connsiteY4" fmla="*/ 876326 h 1249706"/>
              <a:gd name="connsiteX5" fmla="*/ 1203960 w 3101340"/>
              <a:gd name="connsiteY5" fmla="*/ 76226 h 1249706"/>
              <a:gd name="connsiteX6" fmla="*/ 1409700 w 3101340"/>
              <a:gd name="connsiteY6" fmla="*/ 746786 h 1249706"/>
              <a:gd name="connsiteX7" fmla="*/ 1630680 w 3101340"/>
              <a:gd name="connsiteY7" fmla="*/ 26 h 1249706"/>
              <a:gd name="connsiteX8" fmla="*/ 1874520 w 3101340"/>
              <a:gd name="connsiteY8" fmla="*/ 777266 h 1249706"/>
              <a:gd name="connsiteX9" fmla="*/ 2118360 w 3101340"/>
              <a:gd name="connsiteY9" fmla="*/ 213386 h 1249706"/>
              <a:gd name="connsiteX10" fmla="*/ 2369820 w 3101340"/>
              <a:gd name="connsiteY10" fmla="*/ 777266 h 1249706"/>
              <a:gd name="connsiteX11" fmla="*/ 2537460 w 3101340"/>
              <a:gd name="connsiteY11" fmla="*/ 358166 h 1249706"/>
              <a:gd name="connsiteX12" fmla="*/ 2758440 w 3101340"/>
              <a:gd name="connsiteY12" fmla="*/ 960146 h 1249706"/>
              <a:gd name="connsiteX13" fmla="*/ 3048000 w 3101340"/>
              <a:gd name="connsiteY13" fmla="*/ 586766 h 1249706"/>
              <a:gd name="connsiteX14" fmla="*/ 3101340 w 3101340"/>
              <a:gd name="connsiteY14" fmla="*/ 1234466 h 1249706"/>
              <a:gd name="connsiteX15" fmla="*/ 0 w 3101340"/>
              <a:gd name="connsiteY15" fmla="*/ 1249706 h 1249706"/>
              <a:gd name="connsiteX16" fmla="*/ 0 w 3101340"/>
              <a:gd name="connsiteY16" fmla="*/ 807746 h 1249706"/>
              <a:gd name="connsiteX0" fmla="*/ 0 w 3101340"/>
              <a:gd name="connsiteY0" fmla="*/ 807746 h 1249706"/>
              <a:gd name="connsiteX1" fmla="*/ 228600 w 3101340"/>
              <a:gd name="connsiteY1" fmla="*/ 480086 h 1249706"/>
              <a:gd name="connsiteX2" fmla="*/ 426720 w 3101340"/>
              <a:gd name="connsiteY2" fmla="*/ 906806 h 1249706"/>
              <a:gd name="connsiteX3" fmla="*/ 655320 w 3101340"/>
              <a:gd name="connsiteY3" fmla="*/ 198146 h 1249706"/>
              <a:gd name="connsiteX4" fmla="*/ 929640 w 3101340"/>
              <a:gd name="connsiteY4" fmla="*/ 876326 h 1249706"/>
              <a:gd name="connsiteX5" fmla="*/ 1203960 w 3101340"/>
              <a:gd name="connsiteY5" fmla="*/ 76226 h 1249706"/>
              <a:gd name="connsiteX6" fmla="*/ 1409700 w 3101340"/>
              <a:gd name="connsiteY6" fmla="*/ 746786 h 1249706"/>
              <a:gd name="connsiteX7" fmla="*/ 1630680 w 3101340"/>
              <a:gd name="connsiteY7" fmla="*/ 26 h 1249706"/>
              <a:gd name="connsiteX8" fmla="*/ 1874520 w 3101340"/>
              <a:gd name="connsiteY8" fmla="*/ 777266 h 1249706"/>
              <a:gd name="connsiteX9" fmla="*/ 2118360 w 3101340"/>
              <a:gd name="connsiteY9" fmla="*/ 213386 h 1249706"/>
              <a:gd name="connsiteX10" fmla="*/ 2369820 w 3101340"/>
              <a:gd name="connsiteY10" fmla="*/ 777266 h 1249706"/>
              <a:gd name="connsiteX11" fmla="*/ 2552700 w 3101340"/>
              <a:gd name="connsiteY11" fmla="*/ 403886 h 1249706"/>
              <a:gd name="connsiteX12" fmla="*/ 2758440 w 3101340"/>
              <a:gd name="connsiteY12" fmla="*/ 960146 h 1249706"/>
              <a:gd name="connsiteX13" fmla="*/ 3048000 w 3101340"/>
              <a:gd name="connsiteY13" fmla="*/ 586766 h 1249706"/>
              <a:gd name="connsiteX14" fmla="*/ 3101340 w 3101340"/>
              <a:gd name="connsiteY14" fmla="*/ 1234466 h 1249706"/>
              <a:gd name="connsiteX15" fmla="*/ 0 w 3101340"/>
              <a:gd name="connsiteY15" fmla="*/ 1249706 h 1249706"/>
              <a:gd name="connsiteX16" fmla="*/ 0 w 3101340"/>
              <a:gd name="connsiteY16" fmla="*/ 807746 h 1249706"/>
              <a:gd name="connsiteX0" fmla="*/ 0 w 3147060"/>
              <a:gd name="connsiteY0" fmla="*/ 807746 h 1249706"/>
              <a:gd name="connsiteX1" fmla="*/ 228600 w 3147060"/>
              <a:gd name="connsiteY1" fmla="*/ 480086 h 1249706"/>
              <a:gd name="connsiteX2" fmla="*/ 426720 w 3147060"/>
              <a:gd name="connsiteY2" fmla="*/ 906806 h 1249706"/>
              <a:gd name="connsiteX3" fmla="*/ 655320 w 3147060"/>
              <a:gd name="connsiteY3" fmla="*/ 198146 h 1249706"/>
              <a:gd name="connsiteX4" fmla="*/ 929640 w 3147060"/>
              <a:gd name="connsiteY4" fmla="*/ 876326 h 1249706"/>
              <a:gd name="connsiteX5" fmla="*/ 1203960 w 3147060"/>
              <a:gd name="connsiteY5" fmla="*/ 76226 h 1249706"/>
              <a:gd name="connsiteX6" fmla="*/ 1409700 w 3147060"/>
              <a:gd name="connsiteY6" fmla="*/ 746786 h 1249706"/>
              <a:gd name="connsiteX7" fmla="*/ 1630680 w 3147060"/>
              <a:gd name="connsiteY7" fmla="*/ 26 h 1249706"/>
              <a:gd name="connsiteX8" fmla="*/ 1874520 w 3147060"/>
              <a:gd name="connsiteY8" fmla="*/ 777266 h 1249706"/>
              <a:gd name="connsiteX9" fmla="*/ 2118360 w 3147060"/>
              <a:gd name="connsiteY9" fmla="*/ 213386 h 1249706"/>
              <a:gd name="connsiteX10" fmla="*/ 2369820 w 3147060"/>
              <a:gd name="connsiteY10" fmla="*/ 777266 h 1249706"/>
              <a:gd name="connsiteX11" fmla="*/ 2552700 w 3147060"/>
              <a:gd name="connsiteY11" fmla="*/ 403886 h 1249706"/>
              <a:gd name="connsiteX12" fmla="*/ 2758440 w 3147060"/>
              <a:gd name="connsiteY12" fmla="*/ 960146 h 1249706"/>
              <a:gd name="connsiteX13" fmla="*/ 3048000 w 3147060"/>
              <a:gd name="connsiteY13" fmla="*/ 586766 h 1249706"/>
              <a:gd name="connsiteX14" fmla="*/ 3147060 w 3147060"/>
              <a:gd name="connsiteY14" fmla="*/ 792506 h 1249706"/>
              <a:gd name="connsiteX15" fmla="*/ 3101340 w 3147060"/>
              <a:gd name="connsiteY15" fmla="*/ 1234466 h 1249706"/>
              <a:gd name="connsiteX16" fmla="*/ 0 w 3147060"/>
              <a:gd name="connsiteY16" fmla="*/ 1249706 h 1249706"/>
              <a:gd name="connsiteX17" fmla="*/ 0 w 3147060"/>
              <a:gd name="connsiteY17" fmla="*/ 807746 h 1249706"/>
              <a:gd name="connsiteX0" fmla="*/ 234244 w 3396544"/>
              <a:gd name="connsiteY0" fmla="*/ 807746 h 1277054"/>
              <a:gd name="connsiteX1" fmla="*/ 462844 w 3396544"/>
              <a:gd name="connsiteY1" fmla="*/ 480086 h 1277054"/>
              <a:gd name="connsiteX2" fmla="*/ 660964 w 3396544"/>
              <a:gd name="connsiteY2" fmla="*/ 906806 h 1277054"/>
              <a:gd name="connsiteX3" fmla="*/ 889564 w 3396544"/>
              <a:gd name="connsiteY3" fmla="*/ 198146 h 1277054"/>
              <a:gd name="connsiteX4" fmla="*/ 1163884 w 3396544"/>
              <a:gd name="connsiteY4" fmla="*/ 876326 h 1277054"/>
              <a:gd name="connsiteX5" fmla="*/ 1438204 w 3396544"/>
              <a:gd name="connsiteY5" fmla="*/ 76226 h 1277054"/>
              <a:gd name="connsiteX6" fmla="*/ 1643944 w 3396544"/>
              <a:gd name="connsiteY6" fmla="*/ 746786 h 1277054"/>
              <a:gd name="connsiteX7" fmla="*/ 1864924 w 3396544"/>
              <a:gd name="connsiteY7" fmla="*/ 26 h 1277054"/>
              <a:gd name="connsiteX8" fmla="*/ 2108764 w 3396544"/>
              <a:gd name="connsiteY8" fmla="*/ 777266 h 1277054"/>
              <a:gd name="connsiteX9" fmla="*/ 2352604 w 3396544"/>
              <a:gd name="connsiteY9" fmla="*/ 213386 h 1277054"/>
              <a:gd name="connsiteX10" fmla="*/ 2604064 w 3396544"/>
              <a:gd name="connsiteY10" fmla="*/ 777266 h 1277054"/>
              <a:gd name="connsiteX11" fmla="*/ 2786944 w 3396544"/>
              <a:gd name="connsiteY11" fmla="*/ 403886 h 1277054"/>
              <a:gd name="connsiteX12" fmla="*/ 2992684 w 3396544"/>
              <a:gd name="connsiteY12" fmla="*/ 960146 h 1277054"/>
              <a:gd name="connsiteX13" fmla="*/ 3282244 w 3396544"/>
              <a:gd name="connsiteY13" fmla="*/ 586766 h 1277054"/>
              <a:gd name="connsiteX14" fmla="*/ 3381304 w 3396544"/>
              <a:gd name="connsiteY14" fmla="*/ 792506 h 1277054"/>
              <a:gd name="connsiteX15" fmla="*/ 3396544 w 3396544"/>
              <a:gd name="connsiteY15" fmla="*/ 1226846 h 1277054"/>
              <a:gd name="connsiteX16" fmla="*/ 234244 w 3396544"/>
              <a:gd name="connsiteY16" fmla="*/ 1249706 h 1277054"/>
              <a:gd name="connsiteX17" fmla="*/ 234244 w 3396544"/>
              <a:gd name="connsiteY17" fmla="*/ 807746 h 1277054"/>
              <a:gd name="connsiteX0" fmla="*/ 0 w 3162300"/>
              <a:gd name="connsiteY0" fmla="*/ 807746 h 1277054"/>
              <a:gd name="connsiteX1" fmla="*/ 228600 w 3162300"/>
              <a:gd name="connsiteY1" fmla="*/ 480086 h 1277054"/>
              <a:gd name="connsiteX2" fmla="*/ 426720 w 3162300"/>
              <a:gd name="connsiteY2" fmla="*/ 906806 h 1277054"/>
              <a:gd name="connsiteX3" fmla="*/ 655320 w 3162300"/>
              <a:gd name="connsiteY3" fmla="*/ 198146 h 1277054"/>
              <a:gd name="connsiteX4" fmla="*/ 929640 w 3162300"/>
              <a:gd name="connsiteY4" fmla="*/ 876326 h 1277054"/>
              <a:gd name="connsiteX5" fmla="*/ 1203960 w 3162300"/>
              <a:gd name="connsiteY5" fmla="*/ 76226 h 1277054"/>
              <a:gd name="connsiteX6" fmla="*/ 1409700 w 3162300"/>
              <a:gd name="connsiteY6" fmla="*/ 746786 h 1277054"/>
              <a:gd name="connsiteX7" fmla="*/ 1630680 w 3162300"/>
              <a:gd name="connsiteY7" fmla="*/ 26 h 1277054"/>
              <a:gd name="connsiteX8" fmla="*/ 1874520 w 3162300"/>
              <a:gd name="connsiteY8" fmla="*/ 777266 h 1277054"/>
              <a:gd name="connsiteX9" fmla="*/ 2118360 w 3162300"/>
              <a:gd name="connsiteY9" fmla="*/ 213386 h 1277054"/>
              <a:gd name="connsiteX10" fmla="*/ 2369820 w 3162300"/>
              <a:gd name="connsiteY10" fmla="*/ 777266 h 1277054"/>
              <a:gd name="connsiteX11" fmla="*/ 2552700 w 3162300"/>
              <a:gd name="connsiteY11" fmla="*/ 403886 h 1277054"/>
              <a:gd name="connsiteX12" fmla="*/ 2758440 w 3162300"/>
              <a:gd name="connsiteY12" fmla="*/ 960146 h 1277054"/>
              <a:gd name="connsiteX13" fmla="*/ 3048000 w 3162300"/>
              <a:gd name="connsiteY13" fmla="*/ 586766 h 1277054"/>
              <a:gd name="connsiteX14" fmla="*/ 3147060 w 3162300"/>
              <a:gd name="connsiteY14" fmla="*/ 792506 h 1277054"/>
              <a:gd name="connsiteX15" fmla="*/ 3162300 w 3162300"/>
              <a:gd name="connsiteY15" fmla="*/ 1226846 h 1277054"/>
              <a:gd name="connsiteX16" fmla="*/ 0 w 3162300"/>
              <a:gd name="connsiteY16" fmla="*/ 1249706 h 1277054"/>
              <a:gd name="connsiteX17" fmla="*/ 0 w 3162300"/>
              <a:gd name="connsiteY17" fmla="*/ 807746 h 1277054"/>
              <a:gd name="connsiteX0" fmla="*/ 0 w 3162300"/>
              <a:gd name="connsiteY0" fmla="*/ 807746 h 1249706"/>
              <a:gd name="connsiteX1" fmla="*/ 228600 w 3162300"/>
              <a:gd name="connsiteY1" fmla="*/ 480086 h 1249706"/>
              <a:gd name="connsiteX2" fmla="*/ 426720 w 3162300"/>
              <a:gd name="connsiteY2" fmla="*/ 906806 h 1249706"/>
              <a:gd name="connsiteX3" fmla="*/ 655320 w 3162300"/>
              <a:gd name="connsiteY3" fmla="*/ 198146 h 1249706"/>
              <a:gd name="connsiteX4" fmla="*/ 929640 w 3162300"/>
              <a:gd name="connsiteY4" fmla="*/ 876326 h 1249706"/>
              <a:gd name="connsiteX5" fmla="*/ 1203960 w 3162300"/>
              <a:gd name="connsiteY5" fmla="*/ 76226 h 1249706"/>
              <a:gd name="connsiteX6" fmla="*/ 1409700 w 3162300"/>
              <a:gd name="connsiteY6" fmla="*/ 746786 h 1249706"/>
              <a:gd name="connsiteX7" fmla="*/ 1630680 w 3162300"/>
              <a:gd name="connsiteY7" fmla="*/ 26 h 1249706"/>
              <a:gd name="connsiteX8" fmla="*/ 1874520 w 3162300"/>
              <a:gd name="connsiteY8" fmla="*/ 777266 h 1249706"/>
              <a:gd name="connsiteX9" fmla="*/ 2118360 w 3162300"/>
              <a:gd name="connsiteY9" fmla="*/ 213386 h 1249706"/>
              <a:gd name="connsiteX10" fmla="*/ 2369820 w 3162300"/>
              <a:gd name="connsiteY10" fmla="*/ 777266 h 1249706"/>
              <a:gd name="connsiteX11" fmla="*/ 2552700 w 3162300"/>
              <a:gd name="connsiteY11" fmla="*/ 403886 h 1249706"/>
              <a:gd name="connsiteX12" fmla="*/ 2758440 w 3162300"/>
              <a:gd name="connsiteY12" fmla="*/ 960146 h 1249706"/>
              <a:gd name="connsiteX13" fmla="*/ 3048000 w 3162300"/>
              <a:gd name="connsiteY13" fmla="*/ 586766 h 1249706"/>
              <a:gd name="connsiteX14" fmla="*/ 3147060 w 3162300"/>
              <a:gd name="connsiteY14" fmla="*/ 792506 h 1249706"/>
              <a:gd name="connsiteX15" fmla="*/ 3162300 w 3162300"/>
              <a:gd name="connsiteY15" fmla="*/ 1226846 h 1249706"/>
              <a:gd name="connsiteX16" fmla="*/ 0 w 3162300"/>
              <a:gd name="connsiteY16" fmla="*/ 1249706 h 1249706"/>
              <a:gd name="connsiteX17" fmla="*/ 0 w 3162300"/>
              <a:gd name="connsiteY17" fmla="*/ 807746 h 1249706"/>
              <a:gd name="connsiteX0" fmla="*/ 0 w 3162300"/>
              <a:gd name="connsiteY0" fmla="*/ 807746 h 1249706"/>
              <a:gd name="connsiteX1" fmla="*/ 228600 w 3162300"/>
              <a:gd name="connsiteY1" fmla="*/ 480086 h 1249706"/>
              <a:gd name="connsiteX2" fmla="*/ 411480 w 3162300"/>
              <a:gd name="connsiteY2" fmla="*/ 876326 h 1249706"/>
              <a:gd name="connsiteX3" fmla="*/ 655320 w 3162300"/>
              <a:gd name="connsiteY3" fmla="*/ 198146 h 1249706"/>
              <a:gd name="connsiteX4" fmla="*/ 929640 w 3162300"/>
              <a:gd name="connsiteY4" fmla="*/ 876326 h 1249706"/>
              <a:gd name="connsiteX5" fmla="*/ 1203960 w 3162300"/>
              <a:gd name="connsiteY5" fmla="*/ 76226 h 1249706"/>
              <a:gd name="connsiteX6" fmla="*/ 1409700 w 3162300"/>
              <a:gd name="connsiteY6" fmla="*/ 746786 h 1249706"/>
              <a:gd name="connsiteX7" fmla="*/ 1630680 w 3162300"/>
              <a:gd name="connsiteY7" fmla="*/ 26 h 1249706"/>
              <a:gd name="connsiteX8" fmla="*/ 1874520 w 3162300"/>
              <a:gd name="connsiteY8" fmla="*/ 777266 h 1249706"/>
              <a:gd name="connsiteX9" fmla="*/ 2118360 w 3162300"/>
              <a:gd name="connsiteY9" fmla="*/ 213386 h 1249706"/>
              <a:gd name="connsiteX10" fmla="*/ 2369820 w 3162300"/>
              <a:gd name="connsiteY10" fmla="*/ 777266 h 1249706"/>
              <a:gd name="connsiteX11" fmla="*/ 2552700 w 3162300"/>
              <a:gd name="connsiteY11" fmla="*/ 403886 h 1249706"/>
              <a:gd name="connsiteX12" fmla="*/ 2758440 w 3162300"/>
              <a:gd name="connsiteY12" fmla="*/ 960146 h 1249706"/>
              <a:gd name="connsiteX13" fmla="*/ 3048000 w 3162300"/>
              <a:gd name="connsiteY13" fmla="*/ 586766 h 1249706"/>
              <a:gd name="connsiteX14" fmla="*/ 3147060 w 3162300"/>
              <a:gd name="connsiteY14" fmla="*/ 792506 h 1249706"/>
              <a:gd name="connsiteX15" fmla="*/ 3162300 w 3162300"/>
              <a:gd name="connsiteY15" fmla="*/ 1226846 h 1249706"/>
              <a:gd name="connsiteX16" fmla="*/ 0 w 3162300"/>
              <a:gd name="connsiteY16" fmla="*/ 1249706 h 1249706"/>
              <a:gd name="connsiteX17" fmla="*/ 0 w 3162300"/>
              <a:gd name="connsiteY17" fmla="*/ 807746 h 1249706"/>
              <a:gd name="connsiteX0" fmla="*/ 0 w 3162300"/>
              <a:gd name="connsiteY0" fmla="*/ 807760 h 1249720"/>
              <a:gd name="connsiteX1" fmla="*/ 228600 w 3162300"/>
              <a:gd name="connsiteY1" fmla="*/ 480100 h 1249720"/>
              <a:gd name="connsiteX2" fmla="*/ 411480 w 3162300"/>
              <a:gd name="connsiteY2" fmla="*/ 876340 h 1249720"/>
              <a:gd name="connsiteX3" fmla="*/ 655320 w 3162300"/>
              <a:gd name="connsiteY3" fmla="*/ 198160 h 1249720"/>
              <a:gd name="connsiteX4" fmla="*/ 929640 w 3162300"/>
              <a:gd name="connsiteY4" fmla="*/ 876340 h 1249720"/>
              <a:gd name="connsiteX5" fmla="*/ 1203960 w 3162300"/>
              <a:gd name="connsiteY5" fmla="*/ 76240 h 1249720"/>
              <a:gd name="connsiteX6" fmla="*/ 1409700 w 3162300"/>
              <a:gd name="connsiteY6" fmla="*/ 746800 h 1249720"/>
              <a:gd name="connsiteX7" fmla="*/ 1630680 w 3162300"/>
              <a:gd name="connsiteY7" fmla="*/ 40 h 1249720"/>
              <a:gd name="connsiteX8" fmla="*/ 1874520 w 3162300"/>
              <a:gd name="connsiteY8" fmla="*/ 784900 h 1249720"/>
              <a:gd name="connsiteX9" fmla="*/ 2118360 w 3162300"/>
              <a:gd name="connsiteY9" fmla="*/ 213400 h 1249720"/>
              <a:gd name="connsiteX10" fmla="*/ 2369820 w 3162300"/>
              <a:gd name="connsiteY10" fmla="*/ 777280 h 1249720"/>
              <a:gd name="connsiteX11" fmla="*/ 2552700 w 3162300"/>
              <a:gd name="connsiteY11" fmla="*/ 403900 h 1249720"/>
              <a:gd name="connsiteX12" fmla="*/ 2758440 w 3162300"/>
              <a:gd name="connsiteY12" fmla="*/ 960160 h 1249720"/>
              <a:gd name="connsiteX13" fmla="*/ 3048000 w 3162300"/>
              <a:gd name="connsiteY13" fmla="*/ 586780 h 1249720"/>
              <a:gd name="connsiteX14" fmla="*/ 3147060 w 3162300"/>
              <a:gd name="connsiteY14" fmla="*/ 792520 h 1249720"/>
              <a:gd name="connsiteX15" fmla="*/ 3162300 w 3162300"/>
              <a:gd name="connsiteY15" fmla="*/ 1226860 h 1249720"/>
              <a:gd name="connsiteX16" fmla="*/ 0 w 3162300"/>
              <a:gd name="connsiteY16" fmla="*/ 1249720 h 1249720"/>
              <a:gd name="connsiteX17" fmla="*/ 0 w 3162300"/>
              <a:gd name="connsiteY17" fmla="*/ 807760 h 1249720"/>
              <a:gd name="connsiteX0" fmla="*/ 0 w 3162300"/>
              <a:gd name="connsiteY0" fmla="*/ 807721 h 1249681"/>
              <a:gd name="connsiteX1" fmla="*/ 228600 w 3162300"/>
              <a:gd name="connsiteY1" fmla="*/ 480061 h 1249681"/>
              <a:gd name="connsiteX2" fmla="*/ 411480 w 3162300"/>
              <a:gd name="connsiteY2" fmla="*/ 876301 h 1249681"/>
              <a:gd name="connsiteX3" fmla="*/ 655320 w 3162300"/>
              <a:gd name="connsiteY3" fmla="*/ 198121 h 1249681"/>
              <a:gd name="connsiteX4" fmla="*/ 929640 w 3162300"/>
              <a:gd name="connsiteY4" fmla="*/ 876301 h 1249681"/>
              <a:gd name="connsiteX5" fmla="*/ 1203960 w 3162300"/>
              <a:gd name="connsiteY5" fmla="*/ 76201 h 1249681"/>
              <a:gd name="connsiteX6" fmla="*/ 1409700 w 3162300"/>
              <a:gd name="connsiteY6" fmla="*/ 746761 h 1249681"/>
              <a:gd name="connsiteX7" fmla="*/ 1630680 w 3162300"/>
              <a:gd name="connsiteY7" fmla="*/ 1 h 1249681"/>
              <a:gd name="connsiteX8" fmla="*/ 1884045 w 3162300"/>
              <a:gd name="connsiteY8" fmla="*/ 751524 h 1249681"/>
              <a:gd name="connsiteX9" fmla="*/ 2118360 w 3162300"/>
              <a:gd name="connsiteY9" fmla="*/ 213361 h 1249681"/>
              <a:gd name="connsiteX10" fmla="*/ 2369820 w 3162300"/>
              <a:gd name="connsiteY10" fmla="*/ 777241 h 1249681"/>
              <a:gd name="connsiteX11" fmla="*/ 2552700 w 3162300"/>
              <a:gd name="connsiteY11" fmla="*/ 403861 h 1249681"/>
              <a:gd name="connsiteX12" fmla="*/ 2758440 w 3162300"/>
              <a:gd name="connsiteY12" fmla="*/ 960121 h 1249681"/>
              <a:gd name="connsiteX13" fmla="*/ 3048000 w 3162300"/>
              <a:gd name="connsiteY13" fmla="*/ 586741 h 1249681"/>
              <a:gd name="connsiteX14" fmla="*/ 3147060 w 3162300"/>
              <a:gd name="connsiteY14" fmla="*/ 792481 h 1249681"/>
              <a:gd name="connsiteX15" fmla="*/ 3162300 w 3162300"/>
              <a:gd name="connsiteY15" fmla="*/ 1226821 h 1249681"/>
              <a:gd name="connsiteX16" fmla="*/ 0 w 3162300"/>
              <a:gd name="connsiteY16" fmla="*/ 1249681 h 1249681"/>
              <a:gd name="connsiteX17" fmla="*/ 0 w 3162300"/>
              <a:gd name="connsiteY17" fmla="*/ 807721 h 1249681"/>
              <a:gd name="connsiteX0" fmla="*/ 0 w 3162300"/>
              <a:gd name="connsiteY0" fmla="*/ 788671 h 1230631"/>
              <a:gd name="connsiteX1" fmla="*/ 228600 w 3162300"/>
              <a:gd name="connsiteY1" fmla="*/ 461011 h 1230631"/>
              <a:gd name="connsiteX2" fmla="*/ 411480 w 3162300"/>
              <a:gd name="connsiteY2" fmla="*/ 857251 h 1230631"/>
              <a:gd name="connsiteX3" fmla="*/ 655320 w 3162300"/>
              <a:gd name="connsiteY3" fmla="*/ 179071 h 1230631"/>
              <a:gd name="connsiteX4" fmla="*/ 929640 w 3162300"/>
              <a:gd name="connsiteY4" fmla="*/ 857251 h 1230631"/>
              <a:gd name="connsiteX5" fmla="*/ 1203960 w 3162300"/>
              <a:gd name="connsiteY5" fmla="*/ 57151 h 1230631"/>
              <a:gd name="connsiteX6" fmla="*/ 1409700 w 3162300"/>
              <a:gd name="connsiteY6" fmla="*/ 727711 h 1230631"/>
              <a:gd name="connsiteX7" fmla="*/ 1649730 w 3162300"/>
              <a:gd name="connsiteY7" fmla="*/ 1 h 1230631"/>
              <a:gd name="connsiteX8" fmla="*/ 1884045 w 3162300"/>
              <a:gd name="connsiteY8" fmla="*/ 732474 h 1230631"/>
              <a:gd name="connsiteX9" fmla="*/ 2118360 w 3162300"/>
              <a:gd name="connsiteY9" fmla="*/ 194311 h 1230631"/>
              <a:gd name="connsiteX10" fmla="*/ 2369820 w 3162300"/>
              <a:gd name="connsiteY10" fmla="*/ 758191 h 1230631"/>
              <a:gd name="connsiteX11" fmla="*/ 2552700 w 3162300"/>
              <a:gd name="connsiteY11" fmla="*/ 384811 h 1230631"/>
              <a:gd name="connsiteX12" fmla="*/ 2758440 w 3162300"/>
              <a:gd name="connsiteY12" fmla="*/ 941071 h 1230631"/>
              <a:gd name="connsiteX13" fmla="*/ 3048000 w 3162300"/>
              <a:gd name="connsiteY13" fmla="*/ 567691 h 1230631"/>
              <a:gd name="connsiteX14" fmla="*/ 3147060 w 3162300"/>
              <a:gd name="connsiteY14" fmla="*/ 773431 h 1230631"/>
              <a:gd name="connsiteX15" fmla="*/ 3162300 w 3162300"/>
              <a:gd name="connsiteY15" fmla="*/ 1207771 h 1230631"/>
              <a:gd name="connsiteX16" fmla="*/ 0 w 3162300"/>
              <a:gd name="connsiteY16" fmla="*/ 1230631 h 1230631"/>
              <a:gd name="connsiteX17" fmla="*/ 0 w 3162300"/>
              <a:gd name="connsiteY17" fmla="*/ 788671 h 1230631"/>
              <a:gd name="connsiteX0" fmla="*/ 0 w 3162300"/>
              <a:gd name="connsiteY0" fmla="*/ 788671 h 1230631"/>
              <a:gd name="connsiteX1" fmla="*/ 228600 w 3162300"/>
              <a:gd name="connsiteY1" fmla="*/ 461011 h 1230631"/>
              <a:gd name="connsiteX2" fmla="*/ 411480 w 3162300"/>
              <a:gd name="connsiteY2" fmla="*/ 857251 h 1230631"/>
              <a:gd name="connsiteX3" fmla="*/ 655320 w 3162300"/>
              <a:gd name="connsiteY3" fmla="*/ 179071 h 1230631"/>
              <a:gd name="connsiteX4" fmla="*/ 929640 w 3162300"/>
              <a:gd name="connsiteY4" fmla="*/ 857251 h 1230631"/>
              <a:gd name="connsiteX5" fmla="*/ 1203960 w 3162300"/>
              <a:gd name="connsiteY5" fmla="*/ 57151 h 1230631"/>
              <a:gd name="connsiteX6" fmla="*/ 1409700 w 3162300"/>
              <a:gd name="connsiteY6" fmla="*/ 727711 h 1230631"/>
              <a:gd name="connsiteX7" fmla="*/ 1649730 w 3162300"/>
              <a:gd name="connsiteY7" fmla="*/ 1 h 1230631"/>
              <a:gd name="connsiteX8" fmla="*/ 1884045 w 3162300"/>
              <a:gd name="connsiteY8" fmla="*/ 732474 h 1230631"/>
              <a:gd name="connsiteX9" fmla="*/ 2118360 w 3162300"/>
              <a:gd name="connsiteY9" fmla="*/ 194311 h 1230631"/>
              <a:gd name="connsiteX10" fmla="*/ 2369820 w 3162300"/>
              <a:gd name="connsiteY10" fmla="*/ 758191 h 1230631"/>
              <a:gd name="connsiteX11" fmla="*/ 2566988 w 3162300"/>
              <a:gd name="connsiteY11" fmla="*/ 351474 h 1230631"/>
              <a:gd name="connsiteX12" fmla="*/ 2758440 w 3162300"/>
              <a:gd name="connsiteY12" fmla="*/ 941071 h 1230631"/>
              <a:gd name="connsiteX13" fmla="*/ 3048000 w 3162300"/>
              <a:gd name="connsiteY13" fmla="*/ 567691 h 1230631"/>
              <a:gd name="connsiteX14" fmla="*/ 3147060 w 3162300"/>
              <a:gd name="connsiteY14" fmla="*/ 773431 h 1230631"/>
              <a:gd name="connsiteX15" fmla="*/ 3162300 w 3162300"/>
              <a:gd name="connsiteY15" fmla="*/ 1207771 h 1230631"/>
              <a:gd name="connsiteX16" fmla="*/ 0 w 3162300"/>
              <a:gd name="connsiteY16" fmla="*/ 1230631 h 1230631"/>
              <a:gd name="connsiteX17" fmla="*/ 0 w 3162300"/>
              <a:gd name="connsiteY17" fmla="*/ 788671 h 1230631"/>
              <a:gd name="connsiteX0" fmla="*/ 0 w 3162300"/>
              <a:gd name="connsiteY0" fmla="*/ 788671 h 1230631"/>
              <a:gd name="connsiteX1" fmla="*/ 228600 w 3162300"/>
              <a:gd name="connsiteY1" fmla="*/ 461011 h 1230631"/>
              <a:gd name="connsiteX2" fmla="*/ 411480 w 3162300"/>
              <a:gd name="connsiteY2" fmla="*/ 857251 h 1230631"/>
              <a:gd name="connsiteX3" fmla="*/ 655320 w 3162300"/>
              <a:gd name="connsiteY3" fmla="*/ 179071 h 1230631"/>
              <a:gd name="connsiteX4" fmla="*/ 929640 w 3162300"/>
              <a:gd name="connsiteY4" fmla="*/ 857251 h 1230631"/>
              <a:gd name="connsiteX5" fmla="*/ 1203960 w 3162300"/>
              <a:gd name="connsiteY5" fmla="*/ 57151 h 1230631"/>
              <a:gd name="connsiteX6" fmla="*/ 1409700 w 3162300"/>
              <a:gd name="connsiteY6" fmla="*/ 727711 h 1230631"/>
              <a:gd name="connsiteX7" fmla="*/ 1649730 w 3162300"/>
              <a:gd name="connsiteY7" fmla="*/ 1 h 1230631"/>
              <a:gd name="connsiteX8" fmla="*/ 1884045 w 3162300"/>
              <a:gd name="connsiteY8" fmla="*/ 732474 h 1230631"/>
              <a:gd name="connsiteX9" fmla="*/ 2118360 w 3162300"/>
              <a:gd name="connsiteY9" fmla="*/ 194311 h 1230631"/>
              <a:gd name="connsiteX10" fmla="*/ 2379345 w 3162300"/>
              <a:gd name="connsiteY10" fmla="*/ 734378 h 1230631"/>
              <a:gd name="connsiteX11" fmla="*/ 2566988 w 3162300"/>
              <a:gd name="connsiteY11" fmla="*/ 351474 h 1230631"/>
              <a:gd name="connsiteX12" fmla="*/ 2758440 w 3162300"/>
              <a:gd name="connsiteY12" fmla="*/ 941071 h 1230631"/>
              <a:gd name="connsiteX13" fmla="*/ 3048000 w 3162300"/>
              <a:gd name="connsiteY13" fmla="*/ 567691 h 1230631"/>
              <a:gd name="connsiteX14" fmla="*/ 3147060 w 3162300"/>
              <a:gd name="connsiteY14" fmla="*/ 773431 h 1230631"/>
              <a:gd name="connsiteX15" fmla="*/ 3162300 w 3162300"/>
              <a:gd name="connsiteY15" fmla="*/ 1207771 h 1230631"/>
              <a:gd name="connsiteX16" fmla="*/ 0 w 3162300"/>
              <a:gd name="connsiteY16" fmla="*/ 1230631 h 1230631"/>
              <a:gd name="connsiteX17" fmla="*/ 0 w 3162300"/>
              <a:gd name="connsiteY17" fmla="*/ 788671 h 1230631"/>
              <a:gd name="connsiteX0" fmla="*/ 0 w 3162300"/>
              <a:gd name="connsiteY0" fmla="*/ 788671 h 1230631"/>
              <a:gd name="connsiteX1" fmla="*/ 228600 w 3162300"/>
              <a:gd name="connsiteY1" fmla="*/ 461011 h 1230631"/>
              <a:gd name="connsiteX2" fmla="*/ 411480 w 3162300"/>
              <a:gd name="connsiteY2" fmla="*/ 857251 h 1230631"/>
              <a:gd name="connsiteX3" fmla="*/ 655320 w 3162300"/>
              <a:gd name="connsiteY3" fmla="*/ 179071 h 1230631"/>
              <a:gd name="connsiteX4" fmla="*/ 929640 w 3162300"/>
              <a:gd name="connsiteY4" fmla="*/ 857251 h 1230631"/>
              <a:gd name="connsiteX5" fmla="*/ 1203960 w 3162300"/>
              <a:gd name="connsiteY5" fmla="*/ 57151 h 1230631"/>
              <a:gd name="connsiteX6" fmla="*/ 1409700 w 3162300"/>
              <a:gd name="connsiteY6" fmla="*/ 727711 h 1230631"/>
              <a:gd name="connsiteX7" fmla="*/ 1649730 w 3162300"/>
              <a:gd name="connsiteY7" fmla="*/ 1 h 1230631"/>
              <a:gd name="connsiteX8" fmla="*/ 1884045 w 3162300"/>
              <a:gd name="connsiteY8" fmla="*/ 732474 h 1230631"/>
              <a:gd name="connsiteX9" fmla="*/ 2118360 w 3162300"/>
              <a:gd name="connsiteY9" fmla="*/ 194311 h 1230631"/>
              <a:gd name="connsiteX10" fmla="*/ 2379345 w 3162300"/>
              <a:gd name="connsiteY10" fmla="*/ 734378 h 1230631"/>
              <a:gd name="connsiteX11" fmla="*/ 2566988 w 3162300"/>
              <a:gd name="connsiteY11" fmla="*/ 351474 h 1230631"/>
              <a:gd name="connsiteX12" fmla="*/ 2758440 w 3162300"/>
              <a:gd name="connsiteY12" fmla="*/ 941071 h 1230631"/>
              <a:gd name="connsiteX13" fmla="*/ 3043237 w 3162300"/>
              <a:gd name="connsiteY13" fmla="*/ 543879 h 1230631"/>
              <a:gd name="connsiteX14" fmla="*/ 3147060 w 3162300"/>
              <a:gd name="connsiteY14" fmla="*/ 773431 h 1230631"/>
              <a:gd name="connsiteX15" fmla="*/ 3162300 w 3162300"/>
              <a:gd name="connsiteY15" fmla="*/ 1207771 h 1230631"/>
              <a:gd name="connsiteX16" fmla="*/ 0 w 3162300"/>
              <a:gd name="connsiteY16" fmla="*/ 1230631 h 1230631"/>
              <a:gd name="connsiteX17" fmla="*/ 0 w 3162300"/>
              <a:gd name="connsiteY17" fmla="*/ 788671 h 1230631"/>
              <a:gd name="connsiteX0" fmla="*/ 0 w 3162300"/>
              <a:gd name="connsiteY0" fmla="*/ 788671 h 1230631"/>
              <a:gd name="connsiteX1" fmla="*/ 228600 w 3162300"/>
              <a:gd name="connsiteY1" fmla="*/ 461011 h 1230631"/>
              <a:gd name="connsiteX2" fmla="*/ 411480 w 3162300"/>
              <a:gd name="connsiteY2" fmla="*/ 857251 h 1230631"/>
              <a:gd name="connsiteX3" fmla="*/ 655320 w 3162300"/>
              <a:gd name="connsiteY3" fmla="*/ 179071 h 1230631"/>
              <a:gd name="connsiteX4" fmla="*/ 929640 w 3162300"/>
              <a:gd name="connsiteY4" fmla="*/ 857251 h 1230631"/>
              <a:gd name="connsiteX5" fmla="*/ 1203960 w 3162300"/>
              <a:gd name="connsiteY5" fmla="*/ 57151 h 1230631"/>
              <a:gd name="connsiteX6" fmla="*/ 1409700 w 3162300"/>
              <a:gd name="connsiteY6" fmla="*/ 727711 h 1230631"/>
              <a:gd name="connsiteX7" fmla="*/ 1649730 w 3162300"/>
              <a:gd name="connsiteY7" fmla="*/ 1 h 1230631"/>
              <a:gd name="connsiteX8" fmla="*/ 1884045 w 3162300"/>
              <a:gd name="connsiteY8" fmla="*/ 732474 h 1230631"/>
              <a:gd name="connsiteX9" fmla="*/ 2118360 w 3162300"/>
              <a:gd name="connsiteY9" fmla="*/ 194311 h 1230631"/>
              <a:gd name="connsiteX10" fmla="*/ 2379345 w 3162300"/>
              <a:gd name="connsiteY10" fmla="*/ 734378 h 1230631"/>
              <a:gd name="connsiteX11" fmla="*/ 2566988 w 3162300"/>
              <a:gd name="connsiteY11" fmla="*/ 351474 h 1230631"/>
              <a:gd name="connsiteX12" fmla="*/ 2782253 w 3162300"/>
              <a:gd name="connsiteY12" fmla="*/ 941071 h 1230631"/>
              <a:gd name="connsiteX13" fmla="*/ 3043237 w 3162300"/>
              <a:gd name="connsiteY13" fmla="*/ 543879 h 1230631"/>
              <a:gd name="connsiteX14" fmla="*/ 3147060 w 3162300"/>
              <a:gd name="connsiteY14" fmla="*/ 773431 h 1230631"/>
              <a:gd name="connsiteX15" fmla="*/ 3162300 w 3162300"/>
              <a:gd name="connsiteY15" fmla="*/ 1207771 h 1230631"/>
              <a:gd name="connsiteX16" fmla="*/ 0 w 3162300"/>
              <a:gd name="connsiteY16" fmla="*/ 1230631 h 1230631"/>
              <a:gd name="connsiteX17" fmla="*/ 0 w 3162300"/>
              <a:gd name="connsiteY17" fmla="*/ 788671 h 12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62300" h="1230631">
                <a:moveTo>
                  <a:pt x="0" y="788671"/>
                </a:moveTo>
                <a:cubicBezTo>
                  <a:pt x="38100" y="660401"/>
                  <a:pt x="160020" y="449581"/>
                  <a:pt x="228600" y="461011"/>
                </a:cubicBezTo>
                <a:cubicBezTo>
                  <a:pt x="297180" y="472441"/>
                  <a:pt x="340360" y="904241"/>
                  <a:pt x="411480" y="857251"/>
                </a:cubicBezTo>
                <a:cubicBezTo>
                  <a:pt x="482600" y="810261"/>
                  <a:pt x="568960" y="179071"/>
                  <a:pt x="655320" y="179071"/>
                </a:cubicBezTo>
                <a:cubicBezTo>
                  <a:pt x="741680" y="179071"/>
                  <a:pt x="838200" y="877571"/>
                  <a:pt x="929640" y="857251"/>
                </a:cubicBezTo>
                <a:cubicBezTo>
                  <a:pt x="1021080" y="836931"/>
                  <a:pt x="1123950" y="78741"/>
                  <a:pt x="1203960" y="57151"/>
                </a:cubicBezTo>
                <a:cubicBezTo>
                  <a:pt x="1283970" y="35561"/>
                  <a:pt x="1335405" y="737236"/>
                  <a:pt x="1409700" y="727711"/>
                </a:cubicBezTo>
                <a:cubicBezTo>
                  <a:pt x="1483995" y="718186"/>
                  <a:pt x="1570673" y="-793"/>
                  <a:pt x="1649730" y="1"/>
                </a:cubicBezTo>
                <a:cubicBezTo>
                  <a:pt x="1728787" y="795"/>
                  <a:pt x="1805940" y="700089"/>
                  <a:pt x="1884045" y="732474"/>
                </a:cubicBezTo>
                <a:cubicBezTo>
                  <a:pt x="1962150" y="764859"/>
                  <a:pt x="2035810" y="193994"/>
                  <a:pt x="2118360" y="194311"/>
                </a:cubicBezTo>
                <a:cubicBezTo>
                  <a:pt x="2200910" y="194628"/>
                  <a:pt x="2304574" y="708184"/>
                  <a:pt x="2379345" y="734378"/>
                </a:cubicBezTo>
                <a:cubicBezTo>
                  <a:pt x="2454116" y="760572"/>
                  <a:pt x="2499837" y="317025"/>
                  <a:pt x="2566988" y="351474"/>
                </a:cubicBezTo>
                <a:cubicBezTo>
                  <a:pt x="2634139" y="385923"/>
                  <a:pt x="2702878" y="909004"/>
                  <a:pt x="2782253" y="941071"/>
                </a:cubicBezTo>
                <a:cubicBezTo>
                  <a:pt x="2861628" y="973138"/>
                  <a:pt x="2982436" y="571819"/>
                  <a:pt x="3043237" y="543879"/>
                </a:cubicBezTo>
                <a:cubicBezTo>
                  <a:pt x="3104038" y="515939"/>
                  <a:pt x="3139440" y="732791"/>
                  <a:pt x="3147060" y="773431"/>
                </a:cubicBezTo>
                <a:lnTo>
                  <a:pt x="3162300" y="1207771"/>
                </a:lnTo>
                <a:lnTo>
                  <a:pt x="0" y="1230631"/>
                </a:lnTo>
                <a:lnTo>
                  <a:pt x="0" y="788671"/>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0" name="Freihandform 69"/>
          <p:cNvSpPr/>
          <p:nvPr/>
        </p:nvSpPr>
        <p:spPr>
          <a:xfrm>
            <a:off x="1202133" y="3582933"/>
            <a:ext cx="3171501" cy="1069007"/>
          </a:xfrm>
          <a:custGeom>
            <a:avLst/>
            <a:gdLst>
              <a:gd name="connsiteX0" fmla="*/ 256822 w 3551062"/>
              <a:gd name="connsiteY0" fmla="*/ 916983 h 1158205"/>
              <a:gd name="connsiteX1" fmla="*/ 456847 w 3551062"/>
              <a:gd name="connsiteY1" fmla="*/ 650283 h 1158205"/>
              <a:gd name="connsiteX2" fmla="*/ 656872 w 3551062"/>
              <a:gd name="connsiteY2" fmla="*/ 1059858 h 1158205"/>
              <a:gd name="connsiteX3" fmla="*/ 885472 w 3551062"/>
              <a:gd name="connsiteY3" fmla="*/ 364533 h 1158205"/>
              <a:gd name="connsiteX4" fmla="*/ 1161697 w 3551062"/>
              <a:gd name="connsiteY4" fmla="*/ 1069383 h 1158205"/>
              <a:gd name="connsiteX5" fmla="*/ 1447447 w 3551062"/>
              <a:gd name="connsiteY5" fmla="*/ 240708 h 1158205"/>
              <a:gd name="connsiteX6" fmla="*/ 1637947 w 3551062"/>
              <a:gd name="connsiteY6" fmla="*/ 926508 h 1158205"/>
              <a:gd name="connsiteX7" fmla="*/ 1876072 w 3551062"/>
              <a:gd name="connsiteY7" fmla="*/ 183558 h 1158205"/>
              <a:gd name="connsiteX8" fmla="*/ 2133247 w 3551062"/>
              <a:gd name="connsiteY8" fmla="*/ 916983 h 1158205"/>
              <a:gd name="connsiteX9" fmla="*/ 2361847 w 3551062"/>
              <a:gd name="connsiteY9" fmla="*/ 421683 h 1158205"/>
              <a:gd name="connsiteX10" fmla="*/ 2619022 w 3551062"/>
              <a:gd name="connsiteY10" fmla="*/ 936033 h 1158205"/>
              <a:gd name="connsiteX11" fmla="*/ 2780947 w 3551062"/>
              <a:gd name="connsiteY11" fmla="*/ 535983 h 1158205"/>
              <a:gd name="connsiteX12" fmla="*/ 3038122 w 3551062"/>
              <a:gd name="connsiteY12" fmla="*/ 1155108 h 1158205"/>
              <a:gd name="connsiteX13" fmla="*/ 3285772 w 3551062"/>
              <a:gd name="connsiteY13" fmla="*/ 745533 h 1158205"/>
              <a:gd name="connsiteX14" fmla="*/ 3323872 w 3551062"/>
              <a:gd name="connsiteY14" fmla="*/ 97833 h 1158205"/>
              <a:gd name="connsiteX15" fmla="*/ 228247 w 3551062"/>
              <a:gd name="connsiteY15" fmla="*/ 88308 h 1158205"/>
              <a:gd name="connsiteX16" fmla="*/ 256822 w 3551062"/>
              <a:gd name="connsiteY16" fmla="*/ 916983 h 1158205"/>
              <a:gd name="connsiteX0" fmla="*/ 246572 w 3540812"/>
              <a:gd name="connsiteY0" fmla="*/ 893096 h 1134318"/>
              <a:gd name="connsiteX1" fmla="*/ 446597 w 3540812"/>
              <a:gd name="connsiteY1" fmla="*/ 626396 h 1134318"/>
              <a:gd name="connsiteX2" fmla="*/ 646622 w 3540812"/>
              <a:gd name="connsiteY2" fmla="*/ 1035971 h 1134318"/>
              <a:gd name="connsiteX3" fmla="*/ 875222 w 3540812"/>
              <a:gd name="connsiteY3" fmla="*/ 340646 h 1134318"/>
              <a:gd name="connsiteX4" fmla="*/ 1151447 w 3540812"/>
              <a:gd name="connsiteY4" fmla="*/ 1045496 h 1134318"/>
              <a:gd name="connsiteX5" fmla="*/ 1437197 w 3540812"/>
              <a:gd name="connsiteY5" fmla="*/ 216821 h 1134318"/>
              <a:gd name="connsiteX6" fmla="*/ 1627697 w 3540812"/>
              <a:gd name="connsiteY6" fmla="*/ 902621 h 1134318"/>
              <a:gd name="connsiteX7" fmla="*/ 1865822 w 3540812"/>
              <a:gd name="connsiteY7" fmla="*/ 159671 h 1134318"/>
              <a:gd name="connsiteX8" fmla="*/ 2122997 w 3540812"/>
              <a:gd name="connsiteY8" fmla="*/ 893096 h 1134318"/>
              <a:gd name="connsiteX9" fmla="*/ 2351597 w 3540812"/>
              <a:gd name="connsiteY9" fmla="*/ 397796 h 1134318"/>
              <a:gd name="connsiteX10" fmla="*/ 2608772 w 3540812"/>
              <a:gd name="connsiteY10" fmla="*/ 912146 h 1134318"/>
              <a:gd name="connsiteX11" fmla="*/ 2770697 w 3540812"/>
              <a:gd name="connsiteY11" fmla="*/ 512096 h 1134318"/>
              <a:gd name="connsiteX12" fmla="*/ 3027872 w 3540812"/>
              <a:gd name="connsiteY12" fmla="*/ 1131221 h 1134318"/>
              <a:gd name="connsiteX13" fmla="*/ 3275522 w 3540812"/>
              <a:gd name="connsiteY13" fmla="*/ 721646 h 1134318"/>
              <a:gd name="connsiteX14" fmla="*/ 3313622 w 3540812"/>
              <a:gd name="connsiteY14" fmla="*/ 73946 h 1134318"/>
              <a:gd name="connsiteX15" fmla="*/ 217997 w 3540812"/>
              <a:gd name="connsiteY15" fmla="*/ 64421 h 1134318"/>
              <a:gd name="connsiteX16" fmla="*/ 256097 w 3540812"/>
              <a:gd name="connsiteY16" fmla="*/ 521621 h 1134318"/>
              <a:gd name="connsiteX17" fmla="*/ 246572 w 3540812"/>
              <a:gd name="connsiteY17" fmla="*/ 893096 h 1134318"/>
              <a:gd name="connsiteX0" fmla="*/ 69458 w 3363698"/>
              <a:gd name="connsiteY0" fmla="*/ 913876 h 1155098"/>
              <a:gd name="connsiteX1" fmla="*/ 269483 w 3363698"/>
              <a:gd name="connsiteY1" fmla="*/ 647176 h 1155098"/>
              <a:gd name="connsiteX2" fmla="*/ 469508 w 3363698"/>
              <a:gd name="connsiteY2" fmla="*/ 1056751 h 1155098"/>
              <a:gd name="connsiteX3" fmla="*/ 698108 w 3363698"/>
              <a:gd name="connsiteY3" fmla="*/ 361426 h 1155098"/>
              <a:gd name="connsiteX4" fmla="*/ 974333 w 3363698"/>
              <a:gd name="connsiteY4" fmla="*/ 1066276 h 1155098"/>
              <a:gd name="connsiteX5" fmla="*/ 1260083 w 3363698"/>
              <a:gd name="connsiteY5" fmla="*/ 237601 h 1155098"/>
              <a:gd name="connsiteX6" fmla="*/ 1450583 w 3363698"/>
              <a:gd name="connsiteY6" fmla="*/ 923401 h 1155098"/>
              <a:gd name="connsiteX7" fmla="*/ 1688708 w 3363698"/>
              <a:gd name="connsiteY7" fmla="*/ 180451 h 1155098"/>
              <a:gd name="connsiteX8" fmla="*/ 1945883 w 3363698"/>
              <a:gd name="connsiteY8" fmla="*/ 913876 h 1155098"/>
              <a:gd name="connsiteX9" fmla="*/ 2174483 w 3363698"/>
              <a:gd name="connsiteY9" fmla="*/ 418576 h 1155098"/>
              <a:gd name="connsiteX10" fmla="*/ 2431658 w 3363698"/>
              <a:gd name="connsiteY10" fmla="*/ 932926 h 1155098"/>
              <a:gd name="connsiteX11" fmla="*/ 2593583 w 3363698"/>
              <a:gd name="connsiteY11" fmla="*/ 532876 h 1155098"/>
              <a:gd name="connsiteX12" fmla="*/ 2850758 w 3363698"/>
              <a:gd name="connsiteY12" fmla="*/ 1152001 h 1155098"/>
              <a:gd name="connsiteX13" fmla="*/ 3098408 w 3363698"/>
              <a:gd name="connsiteY13" fmla="*/ 742426 h 1155098"/>
              <a:gd name="connsiteX14" fmla="*/ 3136508 w 3363698"/>
              <a:gd name="connsiteY14" fmla="*/ 94726 h 1155098"/>
              <a:gd name="connsiteX15" fmla="*/ 307583 w 3363698"/>
              <a:gd name="connsiteY15" fmla="*/ 47101 h 1155098"/>
              <a:gd name="connsiteX16" fmla="*/ 78983 w 3363698"/>
              <a:gd name="connsiteY16" fmla="*/ 542401 h 1155098"/>
              <a:gd name="connsiteX17" fmla="*/ 69458 w 3363698"/>
              <a:gd name="connsiteY17" fmla="*/ 913876 h 1155098"/>
              <a:gd name="connsiteX0" fmla="*/ 37236 w 3331476"/>
              <a:gd name="connsiteY0" fmla="*/ 905859 h 1147081"/>
              <a:gd name="connsiteX1" fmla="*/ 237261 w 3331476"/>
              <a:gd name="connsiteY1" fmla="*/ 639159 h 1147081"/>
              <a:gd name="connsiteX2" fmla="*/ 437286 w 3331476"/>
              <a:gd name="connsiteY2" fmla="*/ 1048734 h 1147081"/>
              <a:gd name="connsiteX3" fmla="*/ 665886 w 3331476"/>
              <a:gd name="connsiteY3" fmla="*/ 353409 h 1147081"/>
              <a:gd name="connsiteX4" fmla="*/ 942111 w 3331476"/>
              <a:gd name="connsiteY4" fmla="*/ 1058259 h 1147081"/>
              <a:gd name="connsiteX5" fmla="*/ 1227861 w 3331476"/>
              <a:gd name="connsiteY5" fmla="*/ 229584 h 1147081"/>
              <a:gd name="connsiteX6" fmla="*/ 1418361 w 3331476"/>
              <a:gd name="connsiteY6" fmla="*/ 915384 h 1147081"/>
              <a:gd name="connsiteX7" fmla="*/ 1656486 w 3331476"/>
              <a:gd name="connsiteY7" fmla="*/ 172434 h 1147081"/>
              <a:gd name="connsiteX8" fmla="*/ 1913661 w 3331476"/>
              <a:gd name="connsiteY8" fmla="*/ 905859 h 1147081"/>
              <a:gd name="connsiteX9" fmla="*/ 2142261 w 3331476"/>
              <a:gd name="connsiteY9" fmla="*/ 410559 h 1147081"/>
              <a:gd name="connsiteX10" fmla="*/ 2399436 w 3331476"/>
              <a:gd name="connsiteY10" fmla="*/ 924909 h 1147081"/>
              <a:gd name="connsiteX11" fmla="*/ 2561361 w 3331476"/>
              <a:gd name="connsiteY11" fmla="*/ 524859 h 1147081"/>
              <a:gd name="connsiteX12" fmla="*/ 2818536 w 3331476"/>
              <a:gd name="connsiteY12" fmla="*/ 1143984 h 1147081"/>
              <a:gd name="connsiteX13" fmla="*/ 3066186 w 3331476"/>
              <a:gd name="connsiteY13" fmla="*/ 734409 h 1147081"/>
              <a:gd name="connsiteX14" fmla="*/ 3104286 w 3331476"/>
              <a:gd name="connsiteY14" fmla="*/ 86709 h 1147081"/>
              <a:gd name="connsiteX15" fmla="*/ 275361 w 3331476"/>
              <a:gd name="connsiteY15" fmla="*/ 39084 h 1147081"/>
              <a:gd name="connsiteX16" fmla="*/ 46761 w 3331476"/>
              <a:gd name="connsiteY16" fmla="*/ 534384 h 1147081"/>
              <a:gd name="connsiteX17" fmla="*/ 37236 w 3331476"/>
              <a:gd name="connsiteY17" fmla="*/ 905859 h 1147081"/>
              <a:gd name="connsiteX0" fmla="*/ 59338 w 3353578"/>
              <a:gd name="connsiteY0" fmla="*/ 891472 h 1132694"/>
              <a:gd name="connsiteX1" fmla="*/ 259363 w 3353578"/>
              <a:gd name="connsiteY1" fmla="*/ 624772 h 1132694"/>
              <a:gd name="connsiteX2" fmla="*/ 459388 w 3353578"/>
              <a:gd name="connsiteY2" fmla="*/ 1034347 h 1132694"/>
              <a:gd name="connsiteX3" fmla="*/ 687988 w 3353578"/>
              <a:gd name="connsiteY3" fmla="*/ 339022 h 1132694"/>
              <a:gd name="connsiteX4" fmla="*/ 964213 w 3353578"/>
              <a:gd name="connsiteY4" fmla="*/ 1043872 h 1132694"/>
              <a:gd name="connsiteX5" fmla="*/ 1249963 w 3353578"/>
              <a:gd name="connsiteY5" fmla="*/ 215197 h 1132694"/>
              <a:gd name="connsiteX6" fmla="*/ 1440463 w 3353578"/>
              <a:gd name="connsiteY6" fmla="*/ 900997 h 1132694"/>
              <a:gd name="connsiteX7" fmla="*/ 1678588 w 3353578"/>
              <a:gd name="connsiteY7" fmla="*/ 158047 h 1132694"/>
              <a:gd name="connsiteX8" fmla="*/ 1935763 w 3353578"/>
              <a:gd name="connsiteY8" fmla="*/ 891472 h 1132694"/>
              <a:gd name="connsiteX9" fmla="*/ 2164363 w 3353578"/>
              <a:gd name="connsiteY9" fmla="*/ 396172 h 1132694"/>
              <a:gd name="connsiteX10" fmla="*/ 2421538 w 3353578"/>
              <a:gd name="connsiteY10" fmla="*/ 910522 h 1132694"/>
              <a:gd name="connsiteX11" fmla="*/ 2583463 w 3353578"/>
              <a:gd name="connsiteY11" fmla="*/ 510472 h 1132694"/>
              <a:gd name="connsiteX12" fmla="*/ 2840638 w 3353578"/>
              <a:gd name="connsiteY12" fmla="*/ 1129597 h 1132694"/>
              <a:gd name="connsiteX13" fmla="*/ 3088288 w 3353578"/>
              <a:gd name="connsiteY13" fmla="*/ 720022 h 1132694"/>
              <a:gd name="connsiteX14" fmla="*/ 3126388 w 3353578"/>
              <a:gd name="connsiteY14" fmla="*/ 72322 h 1132694"/>
              <a:gd name="connsiteX15" fmla="*/ 297463 w 3353578"/>
              <a:gd name="connsiteY15" fmla="*/ 24697 h 1132694"/>
              <a:gd name="connsiteX16" fmla="*/ 59338 w 3353578"/>
              <a:gd name="connsiteY16" fmla="*/ 43746 h 1132694"/>
              <a:gd name="connsiteX17" fmla="*/ 68863 w 3353578"/>
              <a:gd name="connsiteY17" fmla="*/ 519997 h 1132694"/>
              <a:gd name="connsiteX18" fmla="*/ 59338 w 3353578"/>
              <a:gd name="connsiteY18" fmla="*/ 891472 h 1132694"/>
              <a:gd name="connsiteX0" fmla="*/ 44103 w 3338343"/>
              <a:gd name="connsiteY0" fmla="*/ 891472 h 1132694"/>
              <a:gd name="connsiteX1" fmla="*/ 244128 w 3338343"/>
              <a:gd name="connsiteY1" fmla="*/ 624772 h 1132694"/>
              <a:gd name="connsiteX2" fmla="*/ 444153 w 3338343"/>
              <a:gd name="connsiteY2" fmla="*/ 1034347 h 1132694"/>
              <a:gd name="connsiteX3" fmla="*/ 672753 w 3338343"/>
              <a:gd name="connsiteY3" fmla="*/ 339022 h 1132694"/>
              <a:gd name="connsiteX4" fmla="*/ 948978 w 3338343"/>
              <a:gd name="connsiteY4" fmla="*/ 1043872 h 1132694"/>
              <a:gd name="connsiteX5" fmla="*/ 1234728 w 3338343"/>
              <a:gd name="connsiteY5" fmla="*/ 215197 h 1132694"/>
              <a:gd name="connsiteX6" fmla="*/ 1425228 w 3338343"/>
              <a:gd name="connsiteY6" fmla="*/ 900997 h 1132694"/>
              <a:gd name="connsiteX7" fmla="*/ 1663353 w 3338343"/>
              <a:gd name="connsiteY7" fmla="*/ 158047 h 1132694"/>
              <a:gd name="connsiteX8" fmla="*/ 1920528 w 3338343"/>
              <a:gd name="connsiteY8" fmla="*/ 891472 h 1132694"/>
              <a:gd name="connsiteX9" fmla="*/ 2149128 w 3338343"/>
              <a:gd name="connsiteY9" fmla="*/ 396172 h 1132694"/>
              <a:gd name="connsiteX10" fmla="*/ 2406303 w 3338343"/>
              <a:gd name="connsiteY10" fmla="*/ 910522 h 1132694"/>
              <a:gd name="connsiteX11" fmla="*/ 2568228 w 3338343"/>
              <a:gd name="connsiteY11" fmla="*/ 510472 h 1132694"/>
              <a:gd name="connsiteX12" fmla="*/ 2825403 w 3338343"/>
              <a:gd name="connsiteY12" fmla="*/ 1129597 h 1132694"/>
              <a:gd name="connsiteX13" fmla="*/ 3073053 w 3338343"/>
              <a:gd name="connsiteY13" fmla="*/ 720022 h 1132694"/>
              <a:gd name="connsiteX14" fmla="*/ 3111153 w 3338343"/>
              <a:gd name="connsiteY14" fmla="*/ 72322 h 1132694"/>
              <a:gd name="connsiteX15" fmla="*/ 310803 w 3338343"/>
              <a:gd name="connsiteY15" fmla="*/ 24697 h 1132694"/>
              <a:gd name="connsiteX16" fmla="*/ 44103 w 3338343"/>
              <a:gd name="connsiteY16" fmla="*/ 43746 h 1132694"/>
              <a:gd name="connsiteX17" fmla="*/ 53628 w 3338343"/>
              <a:gd name="connsiteY17" fmla="*/ 519997 h 1132694"/>
              <a:gd name="connsiteX18" fmla="*/ 44103 w 3338343"/>
              <a:gd name="connsiteY18" fmla="*/ 891472 h 1132694"/>
              <a:gd name="connsiteX0" fmla="*/ 44103 w 3338343"/>
              <a:gd name="connsiteY0" fmla="*/ 891472 h 1132694"/>
              <a:gd name="connsiteX1" fmla="*/ 244128 w 3338343"/>
              <a:gd name="connsiteY1" fmla="*/ 624772 h 1132694"/>
              <a:gd name="connsiteX2" fmla="*/ 444153 w 3338343"/>
              <a:gd name="connsiteY2" fmla="*/ 1034347 h 1132694"/>
              <a:gd name="connsiteX3" fmla="*/ 672753 w 3338343"/>
              <a:gd name="connsiteY3" fmla="*/ 339022 h 1132694"/>
              <a:gd name="connsiteX4" fmla="*/ 948978 w 3338343"/>
              <a:gd name="connsiteY4" fmla="*/ 1043872 h 1132694"/>
              <a:gd name="connsiteX5" fmla="*/ 1234728 w 3338343"/>
              <a:gd name="connsiteY5" fmla="*/ 215197 h 1132694"/>
              <a:gd name="connsiteX6" fmla="*/ 1425228 w 3338343"/>
              <a:gd name="connsiteY6" fmla="*/ 900997 h 1132694"/>
              <a:gd name="connsiteX7" fmla="*/ 1663353 w 3338343"/>
              <a:gd name="connsiteY7" fmla="*/ 158047 h 1132694"/>
              <a:gd name="connsiteX8" fmla="*/ 1920528 w 3338343"/>
              <a:gd name="connsiteY8" fmla="*/ 891472 h 1132694"/>
              <a:gd name="connsiteX9" fmla="*/ 2149128 w 3338343"/>
              <a:gd name="connsiteY9" fmla="*/ 396172 h 1132694"/>
              <a:gd name="connsiteX10" fmla="*/ 2406303 w 3338343"/>
              <a:gd name="connsiteY10" fmla="*/ 910522 h 1132694"/>
              <a:gd name="connsiteX11" fmla="*/ 2568228 w 3338343"/>
              <a:gd name="connsiteY11" fmla="*/ 510472 h 1132694"/>
              <a:gd name="connsiteX12" fmla="*/ 2825403 w 3338343"/>
              <a:gd name="connsiteY12" fmla="*/ 1129597 h 1132694"/>
              <a:gd name="connsiteX13" fmla="*/ 3073053 w 3338343"/>
              <a:gd name="connsiteY13" fmla="*/ 720022 h 1132694"/>
              <a:gd name="connsiteX14" fmla="*/ 3111153 w 3338343"/>
              <a:gd name="connsiteY14" fmla="*/ 72322 h 1132694"/>
              <a:gd name="connsiteX15" fmla="*/ 310803 w 3338343"/>
              <a:gd name="connsiteY15" fmla="*/ 24697 h 1132694"/>
              <a:gd name="connsiteX16" fmla="*/ 44103 w 3338343"/>
              <a:gd name="connsiteY16" fmla="*/ 43746 h 1132694"/>
              <a:gd name="connsiteX17" fmla="*/ 44103 w 3338343"/>
              <a:gd name="connsiteY17" fmla="*/ 519997 h 1132694"/>
              <a:gd name="connsiteX18" fmla="*/ 44103 w 3338343"/>
              <a:gd name="connsiteY18" fmla="*/ 891472 h 1132694"/>
              <a:gd name="connsiteX0" fmla="*/ 44103 w 3338343"/>
              <a:gd name="connsiteY0" fmla="*/ 891472 h 1132950"/>
              <a:gd name="connsiteX1" fmla="*/ 244128 w 3338343"/>
              <a:gd name="connsiteY1" fmla="*/ 624772 h 1132950"/>
              <a:gd name="connsiteX2" fmla="*/ 444153 w 3338343"/>
              <a:gd name="connsiteY2" fmla="*/ 1034347 h 1132950"/>
              <a:gd name="connsiteX3" fmla="*/ 672753 w 3338343"/>
              <a:gd name="connsiteY3" fmla="*/ 339022 h 1132950"/>
              <a:gd name="connsiteX4" fmla="*/ 948978 w 3338343"/>
              <a:gd name="connsiteY4" fmla="*/ 1043872 h 1132950"/>
              <a:gd name="connsiteX5" fmla="*/ 1234728 w 3338343"/>
              <a:gd name="connsiteY5" fmla="*/ 215197 h 1132950"/>
              <a:gd name="connsiteX6" fmla="*/ 1425228 w 3338343"/>
              <a:gd name="connsiteY6" fmla="*/ 900997 h 1132950"/>
              <a:gd name="connsiteX7" fmla="*/ 1663353 w 3338343"/>
              <a:gd name="connsiteY7" fmla="*/ 158047 h 1132950"/>
              <a:gd name="connsiteX8" fmla="*/ 1920528 w 3338343"/>
              <a:gd name="connsiteY8" fmla="*/ 891472 h 1132950"/>
              <a:gd name="connsiteX9" fmla="*/ 2149128 w 3338343"/>
              <a:gd name="connsiteY9" fmla="*/ 396172 h 1132950"/>
              <a:gd name="connsiteX10" fmla="*/ 2406303 w 3338343"/>
              <a:gd name="connsiteY10" fmla="*/ 910522 h 1132950"/>
              <a:gd name="connsiteX11" fmla="*/ 2587278 w 3338343"/>
              <a:gd name="connsiteY11" fmla="*/ 500947 h 1132950"/>
              <a:gd name="connsiteX12" fmla="*/ 2825403 w 3338343"/>
              <a:gd name="connsiteY12" fmla="*/ 1129597 h 1132950"/>
              <a:gd name="connsiteX13" fmla="*/ 3073053 w 3338343"/>
              <a:gd name="connsiteY13" fmla="*/ 720022 h 1132950"/>
              <a:gd name="connsiteX14" fmla="*/ 3111153 w 3338343"/>
              <a:gd name="connsiteY14" fmla="*/ 72322 h 1132950"/>
              <a:gd name="connsiteX15" fmla="*/ 310803 w 3338343"/>
              <a:gd name="connsiteY15" fmla="*/ 24697 h 1132950"/>
              <a:gd name="connsiteX16" fmla="*/ 44103 w 3338343"/>
              <a:gd name="connsiteY16" fmla="*/ 43746 h 1132950"/>
              <a:gd name="connsiteX17" fmla="*/ 44103 w 3338343"/>
              <a:gd name="connsiteY17" fmla="*/ 519997 h 1132950"/>
              <a:gd name="connsiteX18" fmla="*/ 44103 w 3338343"/>
              <a:gd name="connsiteY18" fmla="*/ 891472 h 1132950"/>
              <a:gd name="connsiteX0" fmla="*/ 44103 w 3333530"/>
              <a:gd name="connsiteY0" fmla="*/ 891472 h 1131000"/>
              <a:gd name="connsiteX1" fmla="*/ 244128 w 3333530"/>
              <a:gd name="connsiteY1" fmla="*/ 624772 h 1131000"/>
              <a:gd name="connsiteX2" fmla="*/ 444153 w 3333530"/>
              <a:gd name="connsiteY2" fmla="*/ 1034347 h 1131000"/>
              <a:gd name="connsiteX3" fmla="*/ 672753 w 3333530"/>
              <a:gd name="connsiteY3" fmla="*/ 339022 h 1131000"/>
              <a:gd name="connsiteX4" fmla="*/ 948978 w 3333530"/>
              <a:gd name="connsiteY4" fmla="*/ 1043872 h 1131000"/>
              <a:gd name="connsiteX5" fmla="*/ 1234728 w 3333530"/>
              <a:gd name="connsiteY5" fmla="*/ 215197 h 1131000"/>
              <a:gd name="connsiteX6" fmla="*/ 1425228 w 3333530"/>
              <a:gd name="connsiteY6" fmla="*/ 900997 h 1131000"/>
              <a:gd name="connsiteX7" fmla="*/ 1663353 w 3333530"/>
              <a:gd name="connsiteY7" fmla="*/ 158047 h 1131000"/>
              <a:gd name="connsiteX8" fmla="*/ 1920528 w 3333530"/>
              <a:gd name="connsiteY8" fmla="*/ 891472 h 1131000"/>
              <a:gd name="connsiteX9" fmla="*/ 2149128 w 3333530"/>
              <a:gd name="connsiteY9" fmla="*/ 396172 h 1131000"/>
              <a:gd name="connsiteX10" fmla="*/ 2406303 w 3333530"/>
              <a:gd name="connsiteY10" fmla="*/ 910522 h 1131000"/>
              <a:gd name="connsiteX11" fmla="*/ 2587278 w 3333530"/>
              <a:gd name="connsiteY11" fmla="*/ 500947 h 1131000"/>
              <a:gd name="connsiteX12" fmla="*/ 2825403 w 3333530"/>
              <a:gd name="connsiteY12" fmla="*/ 1129597 h 1131000"/>
              <a:gd name="connsiteX13" fmla="*/ 3054003 w 3333530"/>
              <a:gd name="connsiteY13" fmla="*/ 653347 h 1131000"/>
              <a:gd name="connsiteX14" fmla="*/ 3111153 w 3333530"/>
              <a:gd name="connsiteY14" fmla="*/ 72322 h 1131000"/>
              <a:gd name="connsiteX15" fmla="*/ 310803 w 3333530"/>
              <a:gd name="connsiteY15" fmla="*/ 24697 h 1131000"/>
              <a:gd name="connsiteX16" fmla="*/ 44103 w 3333530"/>
              <a:gd name="connsiteY16" fmla="*/ 43746 h 1131000"/>
              <a:gd name="connsiteX17" fmla="*/ 44103 w 3333530"/>
              <a:gd name="connsiteY17" fmla="*/ 519997 h 1131000"/>
              <a:gd name="connsiteX18" fmla="*/ 44103 w 3333530"/>
              <a:gd name="connsiteY18" fmla="*/ 891472 h 1131000"/>
              <a:gd name="connsiteX0" fmla="*/ 44103 w 3328243"/>
              <a:gd name="connsiteY0" fmla="*/ 891472 h 1130906"/>
              <a:gd name="connsiteX1" fmla="*/ 244128 w 3328243"/>
              <a:gd name="connsiteY1" fmla="*/ 624772 h 1130906"/>
              <a:gd name="connsiteX2" fmla="*/ 444153 w 3328243"/>
              <a:gd name="connsiteY2" fmla="*/ 1034347 h 1130906"/>
              <a:gd name="connsiteX3" fmla="*/ 672753 w 3328243"/>
              <a:gd name="connsiteY3" fmla="*/ 339022 h 1130906"/>
              <a:gd name="connsiteX4" fmla="*/ 948978 w 3328243"/>
              <a:gd name="connsiteY4" fmla="*/ 1043872 h 1130906"/>
              <a:gd name="connsiteX5" fmla="*/ 1234728 w 3328243"/>
              <a:gd name="connsiteY5" fmla="*/ 215197 h 1130906"/>
              <a:gd name="connsiteX6" fmla="*/ 1425228 w 3328243"/>
              <a:gd name="connsiteY6" fmla="*/ 900997 h 1130906"/>
              <a:gd name="connsiteX7" fmla="*/ 1663353 w 3328243"/>
              <a:gd name="connsiteY7" fmla="*/ 158047 h 1130906"/>
              <a:gd name="connsiteX8" fmla="*/ 1920528 w 3328243"/>
              <a:gd name="connsiteY8" fmla="*/ 891472 h 1130906"/>
              <a:gd name="connsiteX9" fmla="*/ 2149128 w 3328243"/>
              <a:gd name="connsiteY9" fmla="*/ 396172 h 1130906"/>
              <a:gd name="connsiteX10" fmla="*/ 2406303 w 3328243"/>
              <a:gd name="connsiteY10" fmla="*/ 910522 h 1130906"/>
              <a:gd name="connsiteX11" fmla="*/ 2587278 w 3328243"/>
              <a:gd name="connsiteY11" fmla="*/ 500947 h 1130906"/>
              <a:gd name="connsiteX12" fmla="*/ 2825403 w 3328243"/>
              <a:gd name="connsiteY12" fmla="*/ 1129597 h 1130906"/>
              <a:gd name="connsiteX13" fmla="*/ 3054003 w 3328243"/>
              <a:gd name="connsiteY13" fmla="*/ 653347 h 1130906"/>
              <a:gd name="connsiteX14" fmla="*/ 3082578 w 3328243"/>
              <a:gd name="connsiteY14" fmla="*/ 224720 h 1130906"/>
              <a:gd name="connsiteX15" fmla="*/ 3111153 w 3328243"/>
              <a:gd name="connsiteY15" fmla="*/ 72322 h 1130906"/>
              <a:gd name="connsiteX16" fmla="*/ 310803 w 3328243"/>
              <a:gd name="connsiteY16" fmla="*/ 24697 h 1130906"/>
              <a:gd name="connsiteX17" fmla="*/ 44103 w 3328243"/>
              <a:gd name="connsiteY17" fmla="*/ 43746 h 1130906"/>
              <a:gd name="connsiteX18" fmla="*/ 44103 w 3328243"/>
              <a:gd name="connsiteY18" fmla="*/ 519997 h 1130906"/>
              <a:gd name="connsiteX19" fmla="*/ 44103 w 3328243"/>
              <a:gd name="connsiteY19" fmla="*/ 891472 h 1130906"/>
              <a:gd name="connsiteX0" fmla="*/ 44103 w 3327233"/>
              <a:gd name="connsiteY0" fmla="*/ 891472 h 1130906"/>
              <a:gd name="connsiteX1" fmla="*/ 244128 w 3327233"/>
              <a:gd name="connsiteY1" fmla="*/ 624772 h 1130906"/>
              <a:gd name="connsiteX2" fmla="*/ 444153 w 3327233"/>
              <a:gd name="connsiteY2" fmla="*/ 1034347 h 1130906"/>
              <a:gd name="connsiteX3" fmla="*/ 672753 w 3327233"/>
              <a:gd name="connsiteY3" fmla="*/ 339022 h 1130906"/>
              <a:gd name="connsiteX4" fmla="*/ 948978 w 3327233"/>
              <a:gd name="connsiteY4" fmla="*/ 1043872 h 1130906"/>
              <a:gd name="connsiteX5" fmla="*/ 1234728 w 3327233"/>
              <a:gd name="connsiteY5" fmla="*/ 215197 h 1130906"/>
              <a:gd name="connsiteX6" fmla="*/ 1425228 w 3327233"/>
              <a:gd name="connsiteY6" fmla="*/ 900997 h 1130906"/>
              <a:gd name="connsiteX7" fmla="*/ 1663353 w 3327233"/>
              <a:gd name="connsiteY7" fmla="*/ 158047 h 1130906"/>
              <a:gd name="connsiteX8" fmla="*/ 1920528 w 3327233"/>
              <a:gd name="connsiteY8" fmla="*/ 891472 h 1130906"/>
              <a:gd name="connsiteX9" fmla="*/ 2149128 w 3327233"/>
              <a:gd name="connsiteY9" fmla="*/ 396172 h 1130906"/>
              <a:gd name="connsiteX10" fmla="*/ 2406303 w 3327233"/>
              <a:gd name="connsiteY10" fmla="*/ 910522 h 1130906"/>
              <a:gd name="connsiteX11" fmla="*/ 2587278 w 3327233"/>
              <a:gd name="connsiteY11" fmla="*/ 500947 h 1130906"/>
              <a:gd name="connsiteX12" fmla="*/ 2825403 w 3327233"/>
              <a:gd name="connsiteY12" fmla="*/ 1129597 h 1130906"/>
              <a:gd name="connsiteX13" fmla="*/ 3054003 w 3327233"/>
              <a:gd name="connsiteY13" fmla="*/ 653347 h 1130906"/>
              <a:gd name="connsiteX14" fmla="*/ 3082578 w 3327233"/>
              <a:gd name="connsiteY14" fmla="*/ 224720 h 1130906"/>
              <a:gd name="connsiteX15" fmla="*/ 3082579 w 3327233"/>
              <a:gd name="connsiteY15" fmla="*/ 129470 h 1130906"/>
              <a:gd name="connsiteX16" fmla="*/ 3111153 w 3327233"/>
              <a:gd name="connsiteY16" fmla="*/ 72322 h 1130906"/>
              <a:gd name="connsiteX17" fmla="*/ 310803 w 3327233"/>
              <a:gd name="connsiteY17" fmla="*/ 24697 h 1130906"/>
              <a:gd name="connsiteX18" fmla="*/ 44103 w 3327233"/>
              <a:gd name="connsiteY18" fmla="*/ 43746 h 1130906"/>
              <a:gd name="connsiteX19" fmla="*/ 44103 w 3327233"/>
              <a:gd name="connsiteY19" fmla="*/ 519997 h 1130906"/>
              <a:gd name="connsiteX20" fmla="*/ 44103 w 3327233"/>
              <a:gd name="connsiteY20" fmla="*/ 891472 h 1130906"/>
              <a:gd name="connsiteX0" fmla="*/ 42292 w 3304079"/>
              <a:gd name="connsiteY0" fmla="*/ 891472 h 1130906"/>
              <a:gd name="connsiteX1" fmla="*/ 242317 w 3304079"/>
              <a:gd name="connsiteY1" fmla="*/ 624772 h 1130906"/>
              <a:gd name="connsiteX2" fmla="*/ 442342 w 3304079"/>
              <a:gd name="connsiteY2" fmla="*/ 1034347 h 1130906"/>
              <a:gd name="connsiteX3" fmla="*/ 670942 w 3304079"/>
              <a:gd name="connsiteY3" fmla="*/ 339022 h 1130906"/>
              <a:gd name="connsiteX4" fmla="*/ 947167 w 3304079"/>
              <a:gd name="connsiteY4" fmla="*/ 1043872 h 1130906"/>
              <a:gd name="connsiteX5" fmla="*/ 1232917 w 3304079"/>
              <a:gd name="connsiteY5" fmla="*/ 215197 h 1130906"/>
              <a:gd name="connsiteX6" fmla="*/ 1423417 w 3304079"/>
              <a:gd name="connsiteY6" fmla="*/ 900997 h 1130906"/>
              <a:gd name="connsiteX7" fmla="*/ 1661542 w 3304079"/>
              <a:gd name="connsiteY7" fmla="*/ 158047 h 1130906"/>
              <a:gd name="connsiteX8" fmla="*/ 1918717 w 3304079"/>
              <a:gd name="connsiteY8" fmla="*/ 891472 h 1130906"/>
              <a:gd name="connsiteX9" fmla="*/ 2147317 w 3304079"/>
              <a:gd name="connsiteY9" fmla="*/ 396172 h 1130906"/>
              <a:gd name="connsiteX10" fmla="*/ 2404492 w 3304079"/>
              <a:gd name="connsiteY10" fmla="*/ 910522 h 1130906"/>
              <a:gd name="connsiteX11" fmla="*/ 2585467 w 3304079"/>
              <a:gd name="connsiteY11" fmla="*/ 500947 h 1130906"/>
              <a:gd name="connsiteX12" fmla="*/ 2823592 w 3304079"/>
              <a:gd name="connsiteY12" fmla="*/ 1129597 h 1130906"/>
              <a:gd name="connsiteX13" fmla="*/ 3052192 w 3304079"/>
              <a:gd name="connsiteY13" fmla="*/ 653347 h 1130906"/>
              <a:gd name="connsiteX14" fmla="*/ 3080767 w 3304079"/>
              <a:gd name="connsiteY14" fmla="*/ 224720 h 1130906"/>
              <a:gd name="connsiteX15" fmla="*/ 3080768 w 3304079"/>
              <a:gd name="connsiteY15" fmla="*/ 129470 h 1130906"/>
              <a:gd name="connsiteX16" fmla="*/ 3080767 w 3304079"/>
              <a:gd name="connsiteY16" fmla="*/ 72322 h 1130906"/>
              <a:gd name="connsiteX17" fmla="*/ 308992 w 3304079"/>
              <a:gd name="connsiteY17" fmla="*/ 24697 h 1130906"/>
              <a:gd name="connsiteX18" fmla="*/ 42292 w 3304079"/>
              <a:gd name="connsiteY18" fmla="*/ 43746 h 1130906"/>
              <a:gd name="connsiteX19" fmla="*/ 42292 w 3304079"/>
              <a:gd name="connsiteY19" fmla="*/ 519997 h 1130906"/>
              <a:gd name="connsiteX20" fmla="*/ 42292 w 3304079"/>
              <a:gd name="connsiteY20" fmla="*/ 891472 h 1130906"/>
              <a:gd name="connsiteX0" fmla="*/ 31963 w 3293750"/>
              <a:gd name="connsiteY0" fmla="*/ 874113 h 1113547"/>
              <a:gd name="connsiteX1" fmla="*/ 231988 w 3293750"/>
              <a:gd name="connsiteY1" fmla="*/ 607413 h 1113547"/>
              <a:gd name="connsiteX2" fmla="*/ 432013 w 3293750"/>
              <a:gd name="connsiteY2" fmla="*/ 1016988 h 1113547"/>
              <a:gd name="connsiteX3" fmla="*/ 660613 w 3293750"/>
              <a:gd name="connsiteY3" fmla="*/ 321663 h 1113547"/>
              <a:gd name="connsiteX4" fmla="*/ 936838 w 3293750"/>
              <a:gd name="connsiteY4" fmla="*/ 1026513 h 1113547"/>
              <a:gd name="connsiteX5" fmla="*/ 1222588 w 3293750"/>
              <a:gd name="connsiteY5" fmla="*/ 197838 h 1113547"/>
              <a:gd name="connsiteX6" fmla="*/ 1413088 w 3293750"/>
              <a:gd name="connsiteY6" fmla="*/ 883638 h 1113547"/>
              <a:gd name="connsiteX7" fmla="*/ 1651213 w 3293750"/>
              <a:gd name="connsiteY7" fmla="*/ 140688 h 1113547"/>
              <a:gd name="connsiteX8" fmla="*/ 1908388 w 3293750"/>
              <a:gd name="connsiteY8" fmla="*/ 874113 h 1113547"/>
              <a:gd name="connsiteX9" fmla="*/ 2136988 w 3293750"/>
              <a:gd name="connsiteY9" fmla="*/ 378813 h 1113547"/>
              <a:gd name="connsiteX10" fmla="*/ 2394163 w 3293750"/>
              <a:gd name="connsiteY10" fmla="*/ 893163 h 1113547"/>
              <a:gd name="connsiteX11" fmla="*/ 2575138 w 3293750"/>
              <a:gd name="connsiteY11" fmla="*/ 483588 h 1113547"/>
              <a:gd name="connsiteX12" fmla="*/ 2813263 w 3293750"/>
              <a:gd name="connsiteY12" fmla="*/ 1112238 h 1113547"/>
              <a:gd name="connsiteX13" fmla="*/ 3041863 w 3293750"/>
              <a:gd name="connsiteY13" fmla="*/ 635988 h 1113547"/>
              <a:gd name="connsiteX14" fmla="*/ 3070438 w 3293750"/>
              <a:gd name="connsiteY14" fmla="*/ 207361 h 1113547"/>
              <a:gd name="connsiteX15" fmla="*/ 3070439 w 3293750"/>
              <a:gd name="connsiteY15" fmla="*/ 112111 h 1113547"/>
              <a:gd name="connsiteX16" fmla="*/ 3070438 w 3293750"/>
              <a:gd name="connsiteY16" fmla="*/ 54963 h 1113547"/>
              <a:gd name="connsiteX17" fmla="*/ 298663 w 3293750"/>
              <a:gd name="connsiteY17" fmla="*/ 7338 h 1113547"/>
              <a:gd name="connsiteX18" fmla="*/ 51013 w 3293750"/>
              <a:gd name="connsiteY18" fmla="*/ 54962 h 1113547"/>
              <a:gd name="connsiteX19" fmla="*/ 31963 w 3293750"/>
              <a:gd name="connsiteY19" fmla="*/ 502638 h 1113547"/>
              <a:gd name="connsiteX20" fmla="*/ 31963 w 3293750"/>
              <a:gd name="connsiteY20" fmla="*/ 874113 h 1113547"/>
              <a:gd name="connsiteX0" fmla="*/ 42211 w 3303998"/>
              <a:gd name="connsiteY0" fmla="*/ 879343 h 1118777"/>
              <a:gd name="connsiteX1" fmla="*/ 242236 w 3303998"/>
              <a:gd name="connsiteY1" fmla="*/ 612643 h 1118777"/>
              <a:gd name="connsiteX2" fmla="*/ 442261 w 3303998"/>
              <a:gd name="connsiteY2" fmla="*/ 1022218 h 1118777"/>
              <a:gd name="connsiteX3" fmla="*/ 670861 w 3303998"/>
              <a:gd name="connsiteY3" fmla="*/ 326893 h 1118777"/>
              <a:gd name="connsiteX4" fmla="*/ 947086 w 3303998"/>
              <a:gd name="connsiteY4" fmla="*/ 1031743 h 1118777"/>
              <a:gd name="connsiteX5" fmla="*/ 1232836 w 3303998"/>
              <a:gd name="connsiteY5" fmla="*/ 203068 h 1118777"/>
              <a:gd name="connsiteX6" fmla="*/ 1423336 w 3303998"/>
              <a:gd name="connsiteY6" fmla="*/ 888868 h 1118777"/>
              <a:gd name="connsiteX7" fmla="*/ 1661461 w 3303998"/>
              <a:gd name="connsiteY7" fmla="*/ 145918 h 1118777"/>
              <a:gd name="connsiteX8" fmla="*/ 1918636 w 3303998"/>
              <a:gd name="connsiteY8" fmla="*/ 879343 h 1118777"/>
              <a:gd name="connsiteX9" fmla="*/ 2147236 w 3303998"/>
              <a:gd name="connsiteY9" fmla="*/ 384043 h 1118777"/>
              <a:gd name="connsiteX10" fmla="*/ 2404411 w 3303998"/>
              <a:gd name="connsiteY10" fmla="*/ 898393 h 1118777"/>
              <a:gd name="connsiteX11" fmla="*/ 2585386 w 3303998"/>
              <a:gd name="connsiteY11" fmla="*/ 488818 h 1118777"/>
              <a:gd name="connsiteX12" fmla="*/ 2823511 w 3303998"/>
              <a:gd name="connsiteY12" fmla="*/ 1117468 h 1118777"/>
              <a:gd name="connsiteX13" fmla="*/ 3052111 w 3303998"/>
              <a:gd name="connsiteY13" fmla="*/ 641218 h 1118777"/>
              <a:gd name="connsiteX14" fmla="*/ 3080686 w 3303998"/>
              <a:gd name="connsiteY14" fmla="*/ 212591 h 1118777"/>
              <a:gd name="connsiteX15" fmla="*/ 3080687 w 3303998"/>
              <a:gd name="connsiteY15" fmla="*/ 117341 h 1118777"/>
              <a:gd name="connsiteX16" fmla="*/ 3080686 w 3303998"/>
              <a:gd name="connsiteY16" fmla="*/ 60193 h 1118777"/>
              <a:gd name="connsiteX17" fmla="*/ 308911 w 3303998"/>
              <a:gd name="connsiteY17" fmla="*/ 12568 h 1118777"/>
              <a:gd name="connsiteX18" fmla="*/ 42355 w 3303998"/>
              <a:gd name="connsiteY18" fmla="*/ 50596 h 1118777"/>
              <a:gd name="connsiteX19" fmla="*/ 42211 w 3303998"/>
              <a:gd name="connsiteY19" fmla="*/ 507868 h 1118777"/>
              <a:gd name="connsiteX20" fmla="*/ 42211 w 3303998"/>
              <a:gd name="connsiteY20" fmla="*/ 879343 h 1118777"/>
              <a:gd name="connsiteX0" fmla="*/ 39947 w 3301734"/>
              <a:gd name="connsiteY0" fmla="*/ 866775 h 1106209"/>
              <a:gd name="connsiteX1" fmla="*/ 239972 w 3301734"/>
              <a:gd name="connsiteY1" fmla="*/ 600075 h 1106209"/>
              <a:gd name="connsiteX2" fmla="*/ 439997 w 3301734"/>
              <a:gd name="connsiteY2" fmla="*/ 1009650 h 1106209"/>
              <a:gd name="connsiteX3" fmla="*/ 668597 w 3301734"/>
              <a:gd name="connsiteY3" fmla="*/ 314325 h 1106209"/>
              <a:gd name="connsiteX4" fmla="*/ 944822 w 3301734"/>
              <a:gd name="connsiteY4" fmla="*/ 1019175 h 1106209"/>
              <a:gd name="connsiteX5" fmla="*/ 1230572 w 3301734"/>
              <a:gd name="connsiteY5" fmla="*/ 190500 h 1106209"/>
              <a:gd name="connsiteX6" fmla="*/ 1421072 w 3301734"/>
              <a:gd name="connsiteY6" fmla="*/ 876300 h 1106209"/>
              <a:gd name="connsiteX7" fmla="*/ 1659197 w 3301734"/>
              <a:gd name="connsiteY7" fmla="*/ 133350 h 1106209"/>
              <a:gd name="connsiteX8" fmla="*/ 1916372 w 3301734"/>
              <a:gd name="connsiteY8" fmla="*/ 866775 h 1106209"/>
              <a:gd name="connsiteX9" fmla="*/ 2144972 w 3301734"/>
              <a:gd name="connsiteY9" fmla="*/ 371475 h 1106209"/>
              <a:gd name="connsiteX10" fmla="*/ 2402147 w 3301734"/>
              <a:gd name="connsiteY10" fmla="*/ 885825 h 1106209"/>
              <a:gd name="connsiteX11" fmla="*/ 2583122 w 3301734"/>
              <a:gd name="connsiteY11" fmla="*/ 476250 h 1106209"/>
              <a:gd name="connsiteX12" fmla="*/ 2821247 w 3301734"/>
              <a:gd name="connsiteY12" fmla="*/ 1104900 h 1106209"/>
              <a:gd name="connsiteX13" fmla="*/ 3049847 w 3301734"/>
              <a:gd name="connsiteY13" fmla="*/ 628650 h 1106209"/>
              <a:gd name="connsiteX14" fmla="*/ 3078422 w 3301734"/>
              <a:gd name="connsiteY14" fmla="*/ 200023 h 1106209"/>
              <a:gd name="connsiteX15" fmla="*/ 3078423 w 3301734"/>
              <a:gd name="connsiteY15" fmla="*/ 104773 h 1106209"/>
              <a:gd name="connsiteX16" fmla="*/ 3078422 w 3301734"/>
              <a:gd name="connsiteY16" fmla="*/ 47625 h 1106209"/>
              <a:gd name="connsiteX17" fmla="*/ 306647 w 3301734"/>
              <a:gd name="connsiteY17" fmla="*/ 0 h 1106209"/>
              <a:gd name="connsiteX18" fmla="*/ 39947 w 3301734"/>
              <a:gd name="connsiteY18" fmla="*/ 495300 h 1106209"/>
              <a:gd name="connsiteX19" fmla="*/ 39947 w 3301734"/>
              <a:gd name="connsiteY19" fmla="*/ 866775 h 1106209"/>
              <a:gd name="connsiteX0" fmla="*/ 65843 w 3327630"/>
              <a:gd name="connsiteY0" fmla="*/ 895563 h 1134997"/>
              <a:gd name="connsiteX1" fmla="*/ 265868 w 3327630"/>
              <a:gd name="connsiteY1" fmla="*/ 628863 h 1134997"/>
              <a:gd name="connsiteX2" fmla="*/ 465893 w 3327630"/>
              <a:gd name="connsiteY2" fmla="*/ 1038438 h 1134997"/>
              <a:gd name="connsiteX3" fmla="*/ 694493 w 3327630"/>
              <a:gd name="connsiteY3" fmla="*/ 343113 h 1134997"/>
              <a:gd name="connsiteX4" fmla="*/ 970718 w 3327630"/>
              <a:gd name="connsiteY4" fmla="*/ 1047963 h 1134997"/>
              <a:gd name="connsiteX5" fmla="*/ 1256468 w 3327630"/>
              <a:gd name="connsiteY5" fmla="*/ 219288 h 1134997"/>
              <a:gd name="connsiteX6" fmla="*/ 1446968 w 3327630"/>
              <a:gd name="connsiteY6" fmla="*/ 905088 h 1134997"/>
              <a:gd name="connsiteX7" fmla="*/ 1685093 w 3327630"/>
              <a:gd name="connsiteY7" fmla="*/ 162138 h 1134997"/>
              <a:gd name="connsiteX8" fmla="*/ 1942268 w 3327630"/>
              <a:gd name="connsiteY8" fmla="*/ 895563 h 1134997"/>
              <a:gd name="connsiteX9" fmla="*/ 2170868 w 3327630"/>
              <a:gd name="connsiteY9" fmla="*/ 400263 h 1134997"/>
              <a:gd name="connsiteX10" fmla="*/ 2428043 w 3327630"/>
              <a:gd name="connsiteY10" fmla="*/ 914613 h 1134997"/>
              <a:gd name="connsiteX11" fmla="*/ 2609018 w 3327630"/>
              <a:gd name="connsiteY11" fmla="*/ 505038 h 1134997"/>
              <a:gd name="connsiteX12" fmla="*/ 2847143 w 3327630"/>
              <a:gd name="connsiteY12" fmla="*/ 1133688 h 1134997"/>
              <a:gd name="connsiteX13" fmla="*/ 3075743 w 3327630"/>
              <a:gd name="connsiteY13" fmla="*/ 657438 h 1134997"/>
              <a:gd name="connsiteX14" fmla="*/ 3104318 w 3327630"/>
              <a:gd name="connsiteY14" fmla="*/ 228811 h 1134997"/>
              <a:gd name="connsiteX15" fmla="*/ 3104319 w 3327630"/>
              <a:gd name="connsiteY15" fmla="*/ 133561 h 1134997"/>
              <a:gd name="connsiteX16" fmla="*/ 3104318 w 3327630"/>
              <a:gd name="connsiteY16" fmla="*/ 76413 h 1134997"/>
              <a:gd name="connsiteX17" fmla="*/ 285277 w 3327630"/>
              <a:gd name="connsiteY17" fmla="*/ 0 h 1134997"/>
              <a:gd name="connsiteX18" fmla="*/ 65843 w 3327630"/>
              <a:gd name="connsiteY18" fmla="*/ 524088 h 1134997"/>
              <a:gd name="connsiteX19" fmla="*/ 65843 w 3327630"/>
              <a:gd name="connsiteY19" fmla="*/ 895563 h 1134997"/>
              <a:gd name="connsiteX0" fmla="*/ 42920 w 3304707"/>
              <a:gd name="connsiteY0" fmla="*/ 895572 h 1135006"/>
              <a:gd name="connsiteX1" fmla="*/ 242945 w 3304707"/>
              <a:gd name="connsiteY1" fmla="*/ 628872 h 1135006"/>
              <a:gd name="connsiteX2" fmla="*/ 442970 w 3304707"/>
              <a:gd name="connsiteY2" fmla="*/ 1038447 h 1135006"/>
              <a:gd name="connsiteX3" fmla="*/ 671570 w 3304707"/>
              <a:gd name="connsiteY3" fmla="*/ 343122 h 1135006"/>
              <a:gd name="connsiteX4" fmla="*/ 947795 w 3304707"/>
              <a:gd name="connsiteY4" fmla="*/ 1047972 h 1135006"/>
              <a:gd name="connsiteX5" fmla="*/ 1233545 w 3304707"/>
              <a:gd name="connsiteY5" fmla="*/ 219297 h 1135006"/>
              <a:gd name="connsiteX6" fmla="*/ 1424045 w 3304707"/>
              <a:gd name="connsiteY6" fmla="*/ 905097 h 1135006"/>
              <a:gd name="connsiteX7" fmla="*/ 1662170 w 3304707"/>
              <a:gd name="connsiteY7" fmla="*/ 162147 h 1135006"/>
              <a:gd name="connsiteX8" fmla="*/ 1919345 w 3304707"/>
              <a:gd name="connsiteY8" fmla="*/ 895572 h 1135006"/>
              <a:gd name="connsiteX9" fmla="*/ 2147945 w 3304707"/>
              <a:gd name="connsiteY9" fmla="*/ 400272 h 1135006"/>
              <a:gd name="connsiteX10" fmla="*/ 2405120 w 3304707"/>
              <a:gd name="connsiteY10" fmla="*/ 914622 h 1135006"/>
              <a:gd name="connsiteX11" fmla="*/ 2586095 w 3304707"/>
              <a:gd name="connsiteY11" fmla="*/ 505047 h 1135006"/>
              <a:gd name="connsiteX12" fmla="*/ 2824220 w 3304707"/>
              <a:gd name="connsiteY12" fmla="*/ 1133697 h 1135006"/>
              <a:gd name="connsiteX13" fmla="*/ 3052820 w 3304707"/>
              <a:gd name="connsiteY13" fmla="*/ 657447 h 1135006"/>
              <a:gd name="connsiteX14" fmla="*/ 3081395 w 3304707"/>
              <a:gd name="connsiteY14" fmla="*/ 228820 h 1135006"/>
              <a:gd name="connsiteX15" fmla="*/ 3081396 w 3304707"/>
              <a:gd name="connsiteY15" fmla="*/ 133570 h 1135006"/>
              <a:gd name="connsiteX16" fmla="*/ 3081395 w 3304707"/>
              <a:gd name="connsiteY16" fmla="*/ 76422 h 1135006"/>
              <a:gd name="connsiteX17" fmla="*/ 262354 w 3304707"/>
              <a:gd name="connsiteY17" fmla="*/ 9 h 1135006"/>
              <a:gd name="connsiteX18" fmla="*/ 42920 w 3304707"/>
              <a:gd name="connsiteY18" fmla="*/ 524097 h 1135006"/>
              <a:gd name="connsiteX19" fmla="*/ 42920 w 3304707"/>
              <a:gd name="connsiteY19" fmla="*/ 895572 h 1135006"/>
              <a:gd name="connsiteX0" fmla="*/ 85140 w 3346927"/>
              <a:gd name="connsiteY0" fmla="*/ 937508 h 1176942"/>
              <a:gd name="connsiteX1" fmla="*/ 285165 w 3346927"/>
              <a:gd name="connsiteY1" fmla="*/ 670808 h 1176942"/>
              <a:gd name="connsiteX2" fmla="*/ 485190 w 3346927"/>
              <a:gd name="connsiteY2" fmla="*/ 1080383 h 1176942"/>
              <a:gd name="connsiteX3" fmla="*/ 713790 w 3346927"/>
              <a:gd name="connsiteY3" fmla="*/ 385058 h 1176942"/>
              <a:gd name="connsiteX4" fmla="*/ 990015 w 3346927"/>
              <a:gd name="connsiteY4" fmla="*/ 1089908 h 1176942"/>
              <a:gd name="connsiteX5" fmla="*/ 1275765 w 3346927"/>
              <a:gd name="connsiteY5" fmla="*/ 261233 h 1176942"/>
              <a:gd name="connsiteX6" fmla="*/ 1466265 w 3346927"/>
              <a:gd name="connsiteY6" fmla="*/ 947033 h 1176942"/>
              <a:gd name="connsiteX7" fmla="*/ 1704390 w 3346927"/>
              <a:gd name="connsiteY7" fmla="*/ 204083 h 1176942"/>
              <a:gd name="connsiteX8" fmla="*/ 1961565 w 3346927"/>
              <a:gd name="connsiteY8" fmla="*/ 937508 h 1176942"/>
              <a:gd name="connsiteX9" fmla="*/ 2190165 w 3346927"/>
              <a:gd name="connsiteY9" fmla="*/ 442208 h 1176942"/>
              <a:gd name="connsiteX10" fmla="*/ 2447340 w 3346927"/>
              <a:gd name="connsiteY10" fmla="*/ 956558 h 1176942"/>
              <a:gd name="connsiteX11" fmla="*/ 2628315 w 3346927"/>
              <a:gd name="connsiteY11" fmla="*/ 546983 h 1176942"/>
              <a:gd name="connsiteX12" fmla="*/ 2866440 w 3346927"/>
              <a:gd name="connsiteY12" fmla="*/ 1175633 h 1176942"/>
              <a:gd name="connsiteX13" fmla="*/ 3095040 w 3346927"/>
              <a:gd name="connsiteY13" fmla="*/ 699383 h 1176942"/>
              <a:gd name="connsiteX14" fmla="*/ 3123615 w 3346927"/>
              <a:gd name="connsiteY14" fmla="*/ 270756 h 1176942"/>
              <a:gd name="connsiteX15" fmla="*/ 3123616 w 3346927"/>
              <a:gd name="connsiteY15" fmla="*/ 175506 h 1176942"/>
              <a:gd name="connsiteX16" fmla="*/ 3123615 w 3346927"/>
              <a:gd name="connsiteY16" fmla="*/ 118358 h 1176942"/>
              <a:gd name="connsiteX17" fmla="*/ 304574 w 3346927"/>
              <a:gd name="connsiteY17" fmla="*/ 41945 h 1176942"/>
              <a:gd name="connsiteX18" fmla="*/ 47327 w 3346927"/>
              <a:gd name="connsiteY18" fmla="*/ 76638 h 1176942"/>
              <a:gd name="connsiteX19" fmla="*/ 85140 w 3346927"/>
              <a:gd name="connsiteY19" fmla="*/ 937508 h 1176942"/>
              <a:gd name="connsiteX0" fmla="*/ 56742 w 3318529"/>
              <a:gd name="connsiteY0" fmla="*/ 929321 h 1168755"/>
              <a:gd name="connsiteX1" fmla="*/ 256767 w 3318529"/>
              <a:gd name="connsiteY1" fmla="*/ 662621 h 1168755"/>
              <a:gd name="connsiteX2" fmla="*/ 456792 w 3318529"/>
              <a:gd name="connsiteY2" fmla="*/ 1072196 h 1168755"/>
              <a:gd name="connsiteX3" fmla="*/ 685392 w 3318529"/>
              <a:gd name="connsiteY3" fmla="*/ 376871 h 1168755"/>
              <a:gd name="connsiteX4" fmla="*/ 961617 w 3318529"/>
              <a:gd name="connsiteY4" fmla="*/ 1081721 h 1168755"/>
              <a:gd name="connsiteX5" fmla="*/ 1247367 w 3318529"/>
              <a:gd name="connsiteY5" fmla="*/ 253046 h 1168755"/>
              <a:gd name="connsiteX6" fmla="*/ 1437867 w 3318529"/>
              <a:gd name="connsiteY6" fmla="*/ 938846 h 1168755"/>
              <a:gd name="connsiteX7" fmla="*/ 1675992 w 3318529"/>
              <a:gd name="connsiteY7" fmla="*/ 195896 h 1168755"/>
              <a:gd name="connsiteX8" fmla="*/ 1933167 w 3318529"/>
              <a:gd name="connsiteY8" fmla="*/ 929321 h 1168755"/>
              <a:gd name="connsiteX9" fmla="*/ 2161767 w 3318529"/>
              <a:gd name="connsiteY9" fmla="*/ 434021 h 1168755"/>
              <a:gd name="connsiteX10" fmla="*/ 2418942 w 3318529"/>
              <a:gd name="connsiteY10" fmla="*/ 948371 h 1168755"/>
              <a:gd name="connsiteX11" fmla="*/ 2599917 w 3318529"/>
              <a:gd name="connsiteY11" fmla="*/ 538796 h 1168755"/>
              <a:gd name="connsiteX12" fmla="*/ 2838042 w 3318529"/>
              <a:gd name="connsiteY12" fmla="*/ 1167446 h 1168755"/>
              <a:gd name="connsiteX13" fmla="*/ 3066642 w 3318529"/>
              <a:gd name="connsiteY13" fmla="*/ 691196 h 1168755"/>
              <a:gd name="connsiteX14" fmla="*/ 3095217 w 3318529"/>
              <a:gd name="connsiteY14" fmla="*/ 262569 h 1168755"/>
              <a:gd name="connsiteX15" fmla="*/ 3095218 w 3318529"/>
              <a:gd name="connsiteY15" fmla="*/ 167319 h 1168755"/>
              <a:gd name="connsiteX16" fmla="*/ 3095217 w 3318529"/>
              <a:gd name="connsiteY16" fmla="*/ 110171 h 1168755"/>
              <a:gd name="connsiteX17" fmla="*/ 276176 w 3318529"/>
              <a:gd name="connsiteY17" fmla="*/ 33758 h 1168755"/>
              <a:gd name="connsiteX18" fmla="*/ 18929 w 3318529"/>
              <a:gd name="connsiteY18" fmla="*/ 68451 h 1168755"/>
              <a:gd name="connsiteX19" fmla="*/ 56742 w 3318529"/>
              <a:gd name="connsiteY19" fmla="*/ 929321 h 1168755"/>
              <a:gd name="connsiteX0" fmla="*/ 56742 w 3313891"/>
              <a:gd name="connsiteY0" fmla="*/ 929321 h 1168755"/>
              <a:gd name="connsiteX1" fmla="*/ 256767 w 3313891"/>
              <a:gd name="connsiteY1" fmla="*/ 662621 h 1168755"/>
              <a:gd name="connsiteX2" fmla="*/ 456792 w 3313891"/>
              <a:gd name="connsiteY2" fmla="*/ 1072196 h 1168755"/>
              <a:gd name="connsiteX3" fmla="*/ 685392 w 3313891"/>
              <a:gd name="connsiteY3" fmla="*/ 376871 h 1168755"/>
              <a:gd name="connsiteX4" fmla="*/ 961617 w 3313891"/>
              <a:gd name="connsiteY4" fmla="*/ 1081721 h 1168755"/>
              <a:gd name="connsiteX5" fmla="*/ 1247367 w 3313891"/>
              <a:gd name="connsiteY5" fmla="*/ 253046 h 1168755"/>
              <a:gd name="connsiteX6" fmla="*/ 1437867 w 3313891"/>
              <a:gd name="connsiteY6" fmla="*/ 938846 h 1168755"/>
              <a:gd name="connsiteX7" fmla="*/ 1675992 w 3313891"/>
              <a:gd name="connsiteY7" fmla="*/ 195896 h 1168755"/>
              <a:gd name="connsiteX8" fmla="*/ 1933167 w 3313891"/>
              <a:gd name="connsiteY8" fmla="*/ 929321 h 1168755"/>
              <a:gd name="connsiteX9" fmla="*/ 2161767 w 3313891"/>
              <a:gd name="connsiteY9" fmla="*/ 434021 h 1168755"/>
              <a:gd name="connsiteX10" fmla="*/ 2418942 w 3313891"/>
              <a:gd name="connsiteY10" fmla="*/ 948371 h 1168755"/>
              <a:gd name="connsiteX11" fmla="*/ 2599917 w 3313891"/>
              <a:gd name="connsiteY11" fmla="*/ 538796 h 1168755"/>
              <a:gd name="connsiteX12" fmla="*/ 2838042 w 3313891"/>
              <a:gd name="connsiteY12" fmla="*/ 1167446 h 1168755"/>
              <a:gd name="connsiteX13" fmla="*/ 3066642 w 3313891"/>
              <a:gd name="connsiteY13" fmla="*/ 691196 h 1168755"/>
              <a:gd name="connsiteX14" fmla="*/ 3095217 w 3313891"/>
              <a:gd name="connsiteY14" fmla="*/ 262569 h 1168755"/>
              <a:gd name="connsiteX15" fmla="*/ 3095218 w 3313891"/>
              <a:gd name="connsiteY15" fmla="*/ 167319 h 1168755"/>
              <a:gd name="connsiteX16" fmla="*/ 276176 w 3313891"/>
              <a:gd name="connsiteY16" fmla="*/ 33758 h 1168755"/>
              <a:gd name="connsiteX17" fmla="*/ 18929 w 3313891"/>
              <a:gd name="connsiteY17" fmla="*/ 68451 h 1168755"/>
              <a:gd name="connsiteX18" fmla="*/ 56742 w 3313891"/>
              <a:gd name="connsiteY18" fmla="*/ 929321 h 1168755"/>
              <a:gd name="connsiteX0" fmla="*/ 56742 w 3307117"/>
              <a:gd name="connsiteY0" fmla="*/ 927364 h 1166798"/>
              <a:gd name="connsiteX1" fmla="*/ 256767 w 3307117"/>
              <a:gd name="connsiteY1" fmla="*/ 660664 h 1166798"/>
              <a:gd name="connsiteX2" fmla="*/ 456792 w 3307117"/>
              <a:gd name="connsiteY2" fmla="*/ 1070239 h 1166798"/>
              <a:gd name="connsiteX3" fmla="*/ 685392 w 3307117"/>
              <a:gd name="connsiteY3" fmla="*/ 374914 h 1166798"/>
              <a:gd name="connsiteX4" fmla="*/ 961617 w 3307117"/>
              <a:gd name="connsiteY4" fmla="*/ 1079764 h 1166798"/>
              <a:gd name="connsiteX5" fmla="*/ 1247367 w 3307117"/>
              <a:gd name="connsiteY5" fmla="*/ 251089 h 1166798"/>
              <a:gd name="connsiteX6" fmla="*/ 1437867 w 3307117"/>
              <a:gd name="connsiteY6" fmla="*/ 936889 h 1166798"/>
              <a:gd name="connsiteX7" fmla="*/ 1675992 w 3307117"/>
              <a:gd name="connsiteY7" fmla="*/ 193939 h 1166798"/>
              <a:gd name="connsiteX8" fmla="*/ 1933167 w 3307117"/>
              <a:gd name="connsiteY8" fmla="*/ 927364 h 1166798"/>
              <a:gd name="connsiteX9" fmla="*/ 2161767 w 3307117"/>
              <a:gd name="connsiteY9" fmla="*/ 432064 h 1166798"/>
              <a:gd name="connsiteX10" fmla="*/ 2418942 w 3307117"/>
              <a:gd name="connsiteY10" fmla="*/ 946414 h 1166798"/>
              <a:gd name="connsiteX11" fmla="*/ 2599917 w 3307117"/>
              <a:gd name="connsiteY11" fmla="*/ 536839 h 1166798"/>
              <a:gd name="connsiteX12" fmla="*/ 2838042 w 3307117"/>
              <a:gd name="connsiteY12" fmla="*/ 1165489 h 1166798"/>
              <a:gd name="connsiteX13" fmla="*/ 3066642 w 3307117"/>
              <a:gd name="connsiteY13" fmla="*/ 689239 h 1166798"/>
              <a:gd name="connsiteX14" fmla="*/ 3095217 w 3307117"/>
              <a:gd name="connsiteY14" fmla="*/ 260612 h 1166798"/>
              <a:gd name="connsiteX15" fmla="*/ 3085765 w 3307117"/>
              <a:gd name="connsiteY15" fmla="*/ 69402 h 1166798"/>
              <a:gd name="connsiteX16" fmla="*/ 276176 w 3307117"/>
              <a:gd name="connsiteY16" fmla="*/ 31801 h 1166798"/>
              <a:gd name="connsiteX17" fmla="*/ 18929 w 3307117"/>
              <a:gd name="connsiteY17" fmla="*/ 66494 h 1166798"/>
              <a:gd name="connsiteX18" fmla="*/ 56742 w 3307117"/>
              <a:gd name="connsiteY18" fmla="*/ 927364 h 1166798"/>
              <a:gd name="connsiteX0" fmla="*/ 56742 w 3297353"/>
              <a:gd name="connsiteY0" fmla="*/ 927364 h 1166798"/>
              <a:gd name="connsiteX1" fmla="*/ 256767 w 3297353"/>
              <a:gd name="connsiteY1" fmla="*/ 660664 h 1166798"/>
              <a:gd name="connsiteX2" fmla="*/ 456792 w 3297353"/>
              <a:gd name="connsiteY2" fmla="*/ 1070239 h 1166798"/>
              <a:gd name="connsiteX3" fmla="*/ 685392 w 3297353"/>
              <a:gd name="connsiteY3" fmla="*/ 374914 h 1166798"/>
              <a:gd name="connsiteX4" fmla="*/ 961617 w 3297353"/>
              <a:gd name="connsiteY4" fmla="*/ 1079764 h 1166798"/>
              <a:gd name="connsiteX5" fmla="*/ 1247367 w 3297353"/>
              <a:gd name="connsiteY5" fmla="*/ 251089 h 1166798"/>
              <a:gd name="connsiteX6" fmla="*/ 1437867 w 3297353"/>
              <a:gd name="connsiteY6" fmla="*/ 936889 h 1166798"/>
              <a:gd name="connsiteX7" fmla="*/ 1675992 w 3297353"/>
              <a:gd name="connsiteY7" fmla="*/ 193939 h 1166798"/>
              <a:gd name="connsiteX8" fmla="*/ 1933167 w 3297353"/>
              <a:gd name="connsiteY8" fmla="*/ 927364 h 1166798"/>
              <a:gd name="connsiteX9" fmla="*/ 2161767 w 3297353"/>
              <a:gd name="connsiteY9" fmla="*/ 432064 h 1166798"/>
              <a:gd name="connsiteX10" fmla="*/ 2418942 w 3297353"/>
              <a:gd name="connsiteY10" fmla="*/ 946414 h 1166798"/>
              <a:gd name="connsiteX11" fmla="*/ 2599917 w 3297353"/>
              <a:gd name="connsiteY11" fmla="*/ 536839 h 1166798"/>
              <a:gd name="connsiteX12" fmla="*/ 2838042 w 3297353"/>
              <a:gd name="connsiteY12" fmla="*/ 1165489 h 1166798"/>
              <a:gd name="connsiteX13" fmla="*/ 3066642 w 3297353"/>
              <a:gd name="connsiteY13" fmla="*/ 689239 h 1166798"/>
              <a:gd name="connsiteX14" fmla="*/ 3095217 w 3297353"/>
              <a:gd name="connsiteY14" fmla="*/ 260612 h 1166798"/>
              <a:gd name="connsiteX15" fmla="*/ 3038541 w 3297353"/>
              <a:gd name="connsiteY15" fmla="*/ 149167 h 1166798"/>
              <a:gd name="connsiteX16" fmla="*/ 3085765 w 3297353"/>
              <a:gd name="connsiteY16" fmla="*/ 69402 h 1166798"/>
              <a:gd name="connsiteX17" fmla="*/ 276176 w 3297353"/>
              <a:gd name="connsiteY17" fmla="*/ 31801 h 1166798"/>
              <a:gd name="connsiteX18" fmla="*/ 18929 w 3297353"/>
              <a:gd name="connsiteY18" fmla="*/ 66494 h 1166798"/>
              <a:gd name="connsiteX19" fmla="*/ 56742 w 3297353"/>
              <a:gd name="connsiteY19" fmla="*/ 927364 h 1166798"/>
              <a:gd name="connsiteX0" fmla="*/ 56742 w 3295174"/>
              <a:gd name="connsiteY0" fmla="*/ 927364 h 1166798"/>
              <a:gd name="connsiteX1" fmla="*/ 256767 w 3295174"/>
              <a:gd name="connsiteY1" fmla="*/ 660664 h 1166798"/>
              <a:gd name="connsiteX2" fmla="*/ 456792 w 3295174"/>
              <a:gd name="connsiteY2" fmla="*/ 1070239 h 1166798"/>
              <a:gd name="connsiteX3" fmla="*/ 685392 w 3295174"/>
              <a:gd name="connsiteY3" fmla="*/ 374914 h 1166798"/>
              <a:gd name="connsiteX4" fmla="*/ 961617 w 3295174"/>
              <a:gd name="connsiteY4" fmla="*/ 1079764 h 1166798"/>
              <a:gd name="connsiteX5" fmla="*/ 1247367 w 3295174"/>
              <a:gd name="connsiteY5" fmla="*/ 251089 h 1166798"/>
              <a:gd name="connsiteX6" fmla="*/ 1437867 w 3295174"/>
              <a:gd name="connsiteY6" fmla="*/ 936889 h 1166798"/>
              <a:gd name="connsiteX7" fmla="*/ 1675992 w 3295174"/>
              <a:gd name="connsiteY7" fmla="*/ 193939 h 1166798"/>
              <a:gd name="connsiteX8" fmla="*/ 1933167 w 3295174"/>
              <a:gd name="connsiteY8" fmla="*/ 927364 h 1166798"/>
              <a:gd name="connsiteX9" fmla="*/ 2161767 w 3295174"/>
              <a:gd name="connsiteY9" fmla="*/ 432064 h 1166798"/>
              <a:gd name="connsiteX10" fmla="*/ 2418942 w 3295174"/>
              <a:gd name="connsiteY10" fmla="*/ 946414 h 1166798"/>
              <a:gd name="connsiteX11" fmla="*/ 2599917 w 3295174"/>
              <a:gd name="connsiteY11" fmla="*/ 536839 h 1166798"/>
              <a:gd name="connsiteX12" fmla="*/ 2838042 w 3295174"/>
              <a:gd name="connsiteY12" fmla="*/ 1165489 h 1166798"/>
              <a:gd name="connsiteX13" fmla="*/ 3066642 w 3295174"/>
              <a:gd name="connsiteY13" fmla="*/ 689239 h 1166798"/>
              <a:gd name="connsiteX14" fmla="*/ 3095217 w 3295174"/>
              <a:gd name="connsiteY14" fmla="*/ 260612 h 1166798"/>
              <a:gd name="connsiteX15" fmla="*/ 3029088 w 3295174"/>
              <a:gd name="connsiteY15" fmla="*/ 820886 h 1166798"/>
              <a:gd name="connsiteX16" fmla="*/ 3085765 w 3295174"/>
              <a:gd name="connsiteY16" fmla="*/ 69402 h 1166798"/>
              <a:gd name="connsiteX17" fmla="*/ 276176 w 3295174"/>
              <a:gd name="connsiteY17" fmla="*/ 31801 h 1166798"/>
              <a:gd name="connsiteX18" fmla="*/ 18929 w 3295174"/>
              <a:gd name="connsiteY18" fmla="*/ 66494 h 1166798"/>
              <a:gd name="connsiteX19" fmla="*/ 56742 w 3295174"/>
              <a:gd name="connsiteY19" fmla="*/ 927364 h 1166798"/>
              <a:gd name="connsiteX0" fmla="*/ 56742 w 3295174"/>
              <a:gd name="connsiteY0" fmla="*/ 927364 h 1166798"/>
              <a:gd name="connsiteX1" fmla="*/ 256767 w 3295174"/>
              <a:gd name="connsiteY1" fmla="*/ 660664 h 1166798"/>
              <a:gd name="connsiteX2" fmla="*/ 456792 w 3295174"/>
              <a:gd name="connsiteY2" fmla="*/ 1070239 h 1166798"/>
              <a:gd name="connsiteX3" fmla="*/ 685392 w 3295174"/>
              <a:gd name="connsiteY3" fmla="*/ 374914 h 1166798"/>
              <a:gd name="connsiteX4" fmla="*/ 961617 w 3295174"/>
              <a:gd name="connsiteY4" fmla="*/ 1079764 h 1166798"/>
              <a:gd name="connsiteX5" fmla="*/ 1247367 w 3295174"/>
              <a:gd name="connsiteY5" fmla="*/ 251089 h 1166798"/>
              <a:gd name="connsiteX6" fmla="*/ 1437867 w 3295174"/>
              <a:gd name="connsiteY6" fmla="*/ 936889 h 1166798"/>
              <a:gd name="connsiteX7" fmla="*/ 1675992 w 3295174"/>
              <a:gd name="connsiteY7" fmla="*/ 193939 h 1166798"/>
              <a:gd name="connsiteX8" fmla="*/ 1933167 w 3295174"/>
              <a:gd name="connsiteY8" fmla="*/ 927364 h 1166798"/>
              <a:gd name="connsiteX9" fmla="*/ 2161767 w 3295174"/>
              <a:gd name="connsiteY9" fmla="*/ 432064 h 1166798"/>
              <a:gd name="connsiteX10" fmla="*/ 2418942 w 3295174"/>
              <a:gd name="connsiteY10" fmla="*/ 946414 h 1166798"/>
              <a:gd name="connsiteX11" fmla="*/ 2599917 w 3295174"/>
              <a:gd name="connsiteY11" fmla="*/ 536839 h 1166798"/>
              <a:gd name="connsiteX12" fmla="*/ 2838042 w 3295174"/>
              <a:gd name="connsiteY12" fmla="*/ 1165489 h 1166798"/>
              <a:gd name="connsiteX13" fmla="*/ 3066642 w 3295174"/>
              <a:gd name="connsiteY13" fmla="*/ 689239 h 1166798"/>
              <a:gd name="connsiteX14" fmla="*/ 3095217 w 3295174"/>
              <a:gd name="connsiteY14" fmla="*/ 260612 h 1166798"/>
              <a:gd name="connsiteX15" fmla="*/ 3029088 w 3295174"/>
              <a:gd name="connsiteY15" fmla="*/ 820886 h 1166798"/>
              <a:gd name="connsiteX16" fmla="*/ 3085765 w 3295174"/>
              <a:gd name="connsiteY16" fmla="*/ 69402 h 1166798"/>
              <a:gd name="connsiteX17" fmla="*/ 276176 w 3295174"/>
              <a:gd name="connsiteY17" fmla="*/ 31801 h 1166798"/>
              <a:gd name="connsiteX18" fmla="*/ 18929 w 3295174"/>
              <a:gd name="connsiteY18" fmla="*/ 66494 h 1166798"/>
              <a:gd name="connsiteX19" fmla="*/ 56742 w 3295174"/>
              <a:gd name="connsiteY19" fmla="*/ 927364 h 1166798"/>
              <a:gd name="connsiteX0" fmla="*/ 56742 w 3295174"/>
              <a:gd name="connsiteY0" fmla="*/ 927364 h 1166536"/>
              <a:gd name="connsiteX1" fmla="*/ 256767 w 3295174"/>
              <a:gd name="connsiteY1" fmla="*/ 660664 h 1166536"/>
              <a:gd name="connsiteX2" fmla="*/ 456792 w 3295174"/>
              <a:gd name="connsiteY2" fmla="*/ 1070239 h 1166536"/>
              <a:gd name="connsiteX3" fmla="*/ 685392 w 3295174"/>
              <a:gd name="connsiteY3" fmla="*/ 374914 h 1166536"/>
              <a:gd name="connsiteX4" fmla="*/ 961617 w 3295174"/>
              <a:gd name="connsiteY4" fmla="*/ 1079764 h 1166536"/>
              <a:gd name="connsiteX5" fmla="*/ 1247367 w 3295174"/>
              <a:gd name="connsiteY5" fmla="*/ 251089 h 1166536"/>
              <a:gd name="connsiteX6" fmla="*/ 1437867 w 3295174"/>
              <a:gd name="connsiteY6" fmla="*/ 936889 h 1166536"/>
              <a:gd name="connsiteX7" fmla="*/ 1675992 w 3295174"/>
              <a:gd name="connsiteY7" fmla="*/ 193939 h 1166536"/>
              <a:gd name="connsiteX8" fmla="*/ 1933167 w 3295174"/>
              <a:gd name="connsiteY8" fmla="*/ 927364 h 1166536"/>
              <a:gd name="connsiteX9" fmla="*/ 2161767 w 3295174"/>
              <a:gd name="connsiteY9" fmla="*/ 432064 h 1166536"/>
              <a:gd name="connsiteX10" fmla="*/ 2418942 w 3295174"/>
              <a:gd name="connsiteY10" fmla="*/ 946414 h 1166536"/>
              <a:gd name="connsiteX11" fmla="*/ 2599917 w 3295174"/>
              <a:gd name="connsiteY11" fmla="*/ 536839 h 1166536"/>
              <a:gd name="connsiteX12" fmla="*/ 2838042 w 3295174"/>
              <a:gd name="connsiteY12" fmla="*/ 1165489 h 1166536"/>
              <a:gd name="connsiteX13" fmla="*/ 3066642 w 3295174"/>
              <a:gd name="connsiteY13" fmla="*/ 689239 h 1166536"/>
              <a:gd name="connsiteX14" fmla="*/ 3029088 w 3295174"/>
              <a:gd name="connsiteY14" fmla="*/ 820886 h 1166536"/>
              <a:gd name="connsiteX15" fmla="*/ 3085765 w 3295174"/>
              <a:gd name="connsiteY15" fmla="*/ 69402 h 1166536"/>
              <a:gd name="connsiteX16" fmla="*/ 276176 w 3295174"/>
              <a:gd name="connsiteY16" fmla="*/ 31801 h 1166536"/>
              <a:gd name="connsiteX17" fmla="*/ 18929 w 3295174"/>
              <a:gd name="connsiteY17" fmla="*/ 66494 h 1166536"/>
              <a:gd name="connsiteX18" fmla="*/ 56742 w 3295174"/>
              <a:gd name="connsiteY18" fmla="*/ 927364 h 1166536"/>
              <a:gd name="connsiteX0" fmla="*/ 56742 w 3295174"/>
              <a:gd name="connsiteY0" fmla="*/ 927364 h 1172280"/>
              <a:gd name="connsiteX1" fmla="*/ 256767 w 3295174"/>
              <a:gd name="connsiteY1" fmla="*/ 660664 h 1172280"/>
              <a:gd name="connsiteX2" fmla="*/ 456792 w 3295174"/>
              <a:gd name="connsiteY2" fmla="*/ 1070239 h 1172280"/>
              <a:gd name="connsiteX3" fmla="*/ 685392 w 3295174"/>
              <a:gd name="connsiteY3" fmla="*/ 374914 h 1172280"/>
              <a:gd name="connsiteX4" fmla="*/ 961617 w 3295174"/>
              <a:gd name="connsiteY4" fmla="*/ 1079764 h 1172280"/>
              <a:gd name="connsiteX5" fmla="*/ 1247367 w 3295174"/>
              <a:gd name="connsiteY5" fmla="*/ 251089 h 1172280"/>
              <a:gd name="connsiteX6" fmla="*/ 1437867 w 3295174"/>
              <a:gd name="connsiteY6" fmla="*/ 936889 h 1172280"/>
              <a:gd name="connsiteX7" fmla="*/ 1675992 w 3295174"/>
              <a:gd name="connsiteY7" fmla="*/ 193939 h 1172280"/>
              <a:gd name="connsiteX8" fmla="*/ 1933167 w 3295174"/>
              <a:gd name="connsiteY8" fmla="*/ 927364 h 1172280"/>
              <a:gd name="connsiteX9" fmla="*/ 2161767 w 3295174"/>
              <a:gd name="connsiteY9" fmla="*/ 432064 h 1172280"/>
              <a:gd name="connsiteX10" fmla="*/ 2418942 w 3295174"/>
              <a:gd name="connsiteY10" fmla="*/ 946414 h 1172280"/>
              <a:gd name="connsiteX11" fmla="*/ 2599917 w 3295174"/>
              <a:gd name="connsiteY11" fmla="*/ 536839 h 1172280"/>
              <a:gd name="connsiteX12" fmla="*/ 2838042 w 3295174"/>
              <a:gd name="connsiteY12" fmla="*/ 1165489 h 1172280"/>
              <a:gd name="connsiteX13" fmla="*/ 3029088 w 3295174"/>
              <a:gd name="connsiteY13" fmla="*/ 820886 h 1172280"/>
              <a:gd name="connsiteX14" fmla="*/ 3085765 w 3295174"/>
              <a:gd name="connsiteY14" fmla="*/ 69402 h 1172280"/>
              <a:gd name="connsiteX15" fmla="*/ 276176 w 3295174"/>
              <a:gd name="connsiteY15" fmla="*/ 31801 h 1172280"/>
              <a:gd name="connsiteX16" fmla="*/ 18929 w 3295174"/>
              <a:gd name="connsiteY16" fmla="*/ 66494 h 1172280"/>
              <a:gd name="connsiteX17" fmla="*/ 56742 w 3295174"/>
              <a:gd name="connsiteY17" fmla="*/ 927364 h 1172280"/>
              <a:gd name="connsiteX0" fmla="*/ 64563 w 3302995"/>
              <a:gd name="connsiteY0" fmla="*/ 963019 h 1207935"/>
              <a:gd name="connsiteX1" fmla="*/ 264588 w 3302995"/>
              <a:gd name="connsiteY1" fmla="*/ 696319 h 1207935"/>
              <a:gd name="connsiteX2" fmla="*/ 464613 w 3302995"/>
              <a:gd name="connsiteY2" fmla="*/ 1105894 h 1207935"/>
              <a:gd name="connsiteX3" fmla="*/ 693213 w 3302995"/>
              <a:gd name="connsiteY3" fmla="*/ 410569 h 1207935"/>
              <a:gd name="connsiteX4" fmla="*/ 969438 w 3302995"/>
              <a:gd name="connsiteY4" fmla="*/ 1115419 h 1207935"/>
              <a:gd name="connsiteX5" fmla="*/ 1255188 w 3302995"/>
              <a:gd name="connsiteY5" fmla="*/ 286744 h 1207935"/>
              <a:gd name="connsiteX6" fmla="*/ 1445688 w 3302995"/>
              <a:gd name="connsiteY6" fmla="*/ 972544 h 1207935"/>
              <a:gd name="connsiteX7" fmla="*/ 1683813 w 3302995"/>
              <a:gd name="connsiteY7" fmla="*/ 229594 h 1207935"/>
              <a:gd name="connsiteX8" fmla="*/ 1940988 w 3302995"/>
              <a:gd name="connsiteY8" fmla="*/ 963019 h 1207935"/>
              <a:gd name="connsiteX9" fmla="*/ 2169588 w 3302995"/>
              <a:gd name="connsiteY9" fmla="*/ 467719 h 1207935"/>
              <a:gd name="connsiteX10" fmla="*/ 2426763 w 3302995"/>
              <a:gd name="connsiteY10" fmla="*/ 982069 h 1207935"/>
              <a:gd name="connsiteX11" fmla="*/ 2607738 w 3302995"/>
              <a:gd name="connsiteY11" fmla="*/ 572494 h 1207935"/>
              <a:gd name="connsiteX12" fmla="*/ 2845863 w 3302995"/>
              <a:gd name="connsiteY12" fmla="*/ 1201144 h 1207935"/>
              <a:gd name="connsiteX13" fmla="*/ 3036909 w 3302995"/>
              <a:gd name="connsiteY13" fmla="*/ 856541 h 1207935"/>
              <a:gd name="connsiteX14" fmla="*/ 3093586 w 3302995"/>
              <a:gd name="connsiteY14" fmla="*/ 105057 h 1207935"/>
              <a:gd name="connsiteX15" fmla="*/ 283997 w 3302995"/>
              <a:gd name="connsiteY15" fmla="*/ 67456 h 1207935"/>
              <a:gd name="connsiteX16" fmla="*/ 17297 w 3302995"/>
              <a:gd name="connsiteY16" fmla="*/ 54169 h 1207935"/>
              <a:gd name="connsiteX17" fmla="*/ 64563 w 3302995"/>
              <a:gd name="connsiteY17" fmla="*/ 963019 h 1207935"/>
              <a:gd name="connsiteX0" fmla="*/ 79238 w 3317670"/>
              <a:gd name="connsiteY0" fmla="*/ 895563 h 1140479"/>
              <a:gd name="connsiteX1" fmla="*/ 279263 w 3317670"/>
              <a:gd name="connsiteY1" fmla="*/ 628863 h 1140479"/>
              <a:gd name="connsiteX2" fmla="*/ 479288 w 3317670"/>
              <a:gd name="connsiteY2" fmla="*/ 1038438 h 1140479"/>
              <a:gd name="connsiteX3" fmla="*/ 707888 w 3317670"/>
              <a:gd name="connsiteY3" fmla="*/ 343113 h 1140479"/>
              <a:gd name="connsiteX4" fmla="*/ 984113 w 3317670"/>
              <a:gd name="connsiteY4" fmla="*/ 1047963 h 1140479"/>
              <a:gd name="connsiteX5" fmla="*/ 1269863 w 3317670"/>
              <a:gd name="connsiteY5" fmla="*/ 219288 h 1140479"/>
              <a:gd name="connsiteX6" fmla="*/ 1460363 w 3317670"/>
              <a:gd name="connsiteY6" fmla="*/ 905088 h 1140479"/>
              <a:gd name="connsiteX7" fmla="*/ 1698488 w 3317670"/>
              <a:gd name="connsiteY7" fmla="*/ 162138 h 1140479"/>
              <a:gd name="connsiteX8" fmla="*/ 1955663 w 3317670"/>
              <a:gd name="connsiteY8" fmla="*/ 895563 h 1140479"/>
              <a:gd name="connsiteX9" fmla="*/ 2184263 w 3317670"/>
              <a:gd name="connsiteY9" fmla="*/ 400263 h 1140479"/>
              <a:gd name="connsiteX10" fmla="*/ 2441438 w 3317670"/>
              <a:gd name="connsiteY10" fmla="*/ 914613 h 1140479"/>
              <a:gd name="connsiteX11" fmla="*/ 2622413 w 3317670"/>
              <a:gd name="connsiteY11" fmla="*/ 505038 h 1140479"/>
              <a:gd name="connsiteX12" fmla="*/ 2860538 w 3317670"/>
              <a:gd name="connsiteY12" fmla="*/ 1133688 h 1140479"/>
              <a:gd name="connsiteX13" fmla="*/ 3051584 w 3317670"/>
              <a:gd name="connsiteY13" fmla="*/ 789085 h 1140479"/>
              <a:gd name="connsiteX14" fmla="*/ 3108261 w 3317670"/>
              <a:gd name="connsiteY14" fmla="*/ 37601 h 1140479"/>
              <a:gd name="connsiteX15" fmla="*/ 298672 w 3317670"/>
              <a:gd name="connsiteY15" fmla="*/ 0 h 1140479"/>
              <a:gd name="connsiteX16" fmla="*/ 79238 w 3317670"/>
              <a:gd name="connsiteY16" fmla="*/ 895563 h 1140479"/>
              <a:gd name="connsiteX0" fmla="*/ 73554 w 3311986"/>
              <a:gd name="connsiteY0" fmla="*/ 905159 h 1150075"/>
              <a:gd name="connsiteX1" fmla="*/ 273579 w 3311986"/>
              <a:gd name="connsiteY1" fmla="*/ 638459 h 1150075"/>
              <a:gd name="connsiteX2" fmla="*/ 473604 w 3311986"/>
              <a:gd name="connsiteY2" fmla="*/ 1048034 h 1150075"/>
              <a:gd name="connsiteX3" fmla="*/ 702204 w 3311986"/>
              <a:gd name="connsiteY3" fmla="*/ 352709 h 1150075"/>
              <a:gd name="connsiteX4" fmla="*/ 978429 w 3311986"/>
              <a:gd name="connsiteY4" fmla="*/ 1057559 h 1150075"/>
              <a:gd name="connsiteX5" fmla="*/ 1264179 w 3311986"/>
              <a:gd name="connsiteY5" fmla="*/ 228884 h 1150075"/>
              <a:gd name="connsiteX6" fmla="*/ 1454679 w 3311986"/>
              <a:gd name="connsiteY6" fmla="*/ 914684 h 1150075"/>
              <a:gd name="connsiteX7" fmla="*/ 1692804 w 3311986"/>
              <a:gd name="connsiteY7" fmla="*/ 171734 h 1150075"/>
              <a:gd name="connsiteX8" fmla="*/ 1949979 w 3311986"/>
              <a:gd name="connsiteY8" fmla="*/ 905159 h 1150075"/>
              <a:gd name="connsiteX9" fmla="*/ 2178579 w 3311986"/>
              <a:gd name="connsiteY9" fmla="*/ 409859 h 1150075"/>
              <a:gd name="connsiteX10" fmla="*/ 2435754 w 3311986"/>
              <a:gd name="connsiteY10" fmla="*/ 924209 h 1150075"/>
              <a:gd name="connsiteX11" fmla="*/ 2616729 w 3311986"/>
              <a:gd name="connsiteY11" fmla="*/ 514634 h 1150075"/>
              <a:gd name="connsiteX12" fmla="*/ 2854854 w 3311986"/>
              <a:gd name="connsiteY12" fmla="*/ 1143284 h 1150075"/>
              <a:gd name="connsiteX13" fmla="*/ 3045900 w 3311986"/>
              <a:gd name="connsiteY13" fmla="*/ 798681 h 1150075"/>
              <a:gd name="connsiteX14" fmla="*/ 3102577 w 3311986"/>
              <a:gd name="connsiteY14" fmla="*/ 47197 h 1150075"/>
              <a:gd name="connsiteX15" fmla="*/ 302442 w 3311986"/>
              <a:gd name="connsiteY15" fmla="*/ 0 h 1150075"/>
              <a:gd name="connsiteX16" fmla="*/ 73554 w 3311986"/>
              <a:gd name="connsiteY16" fmla="*/ 905159 h 1150075"/>
              <a:gd name="connsiteX0" fmla="*/ 96196 w 3334628"/>
              <a:gd name="connsiteY0" fmla="*/ 905524 h 1150440"/>
              <a:gd name="connsiteX1" fmla="*/ 296221 w 3334628"/>
              <a:gd name="connsiteY1" fmla="*/ 638824 h 1150440"/>
              <a:gd name="connsiteX2" fmla="*/ 496246 w 3334628"/>
              <a:gd name="connsiteY2" fmla="*/ 1048399 h 1150440"/>
              <a:gd name="connsiteX3" fmla="*/ 724846 w 3334628"/>
              <a:gd name="connsiteY3" fmla="*/ 353074 h 1150440"/>
              <a:gd name="connsiteX4" fmla="*/ 1001071 w 3334628"/>
              <a:gd name="connsiteY4" fmla="*/ 1057924 h 1150440"/>
              <a:gd name="connsiteX5" fmla="*/ 1286821 w 3334628"/>
              <a:gd name="connsiteY5" fmla="*/ 229249 h 1150440"/>
              <a:gd name="connsiteX6" fmla="*/ 1477321 w 3334628"/>
              <a:gd name="connsiteY6" fmla="*/ 915049 h 1150440"/>
              <a:gd name="connsiteX7" fmla="*/ 1715446 w 3334628"/>
              <a:gd name="connsiteY7" fmla="*/ 172099 h 1150440"/>
              <a:gd name="connsiteX8" fmla="*/ 1972621 w 3334628"/>
              <a:gd name="connsiteY8" fmla="*/ 905524 h 1150440"/>
              <a:gd name="connsiteX9" fmla="*/ 2201221 w 3334628"/>
              <a:gd name="connsiteY9" fmla="*/ 410224 h 1150440"/>
              <a:gd name="connsiteX10" fmla="*/ 2458396 w 3334628"/>
              <a:gd name="connsiteY10" fmla="*/ 924574 h 1150440"/>
              <a:gd name="connsiteX11" fmla="*/ 2639371 w 3334628"/>
              <a:gd name="connsiteY11" fmla="*/ 514999 h 1150440"/>
              <a:gd name="connsiteX12" fmla="*/ 2877496 w 3334628"/>
              <a:gd name="connsiteY12" fmla="*/ 1143649 h 1150440"/>
              <a:gd name="connsiteX13" fmla="*/ 3068542 w 3334628"/>
              <a:gd name="connsiteY13" fmla="*/ 799046 h 1150440"/>
              <a:gd name="connsiteX14" fmla="*/ 3125219 w 3334628"/>
              <a:gd name="connsiteY14" fmla="*/ 47562 h 1150440"/>
              <a:gd name="connsiteX15" fmla="*/ 325084 w 3334628"/>
              <a:gd name="connsiteY15" fmla="*/ 365 h 1150440"/>
              <a:gd name="connsiteX16" fmla="*/ 96196 w 3334628"/>
              <a:gd name="connsiteY16" fmla="*/ 905524 h 1150440"/>
              <a:gd name="connsiteX0" fmla="*/ 122185 w 3360617"/>
              <a:gd name="connsiteY0" fmla="*/ 910227 h 1155143"/>
              <a:gd name="connsiteX1" fmla="*/ 322210 w 3360617"/>
              <a:gd name="connsiteY1" fmla="*/ 643527 h 1155143"/>
              <a:gd name="connsiteX2" fmla="*/ 522235 w 3360617"/>
              <a:gd name="connsiteY2" fmla="*/ 1053102 h 1155143"/>
              <a:gd name="connsiteX3" fmla="*/ 750835 w 3360617"/>
              <a:gd name="connsiteY3" fmla="*/ 357777 h 1155143"/>
              <a:gd name="connsiteX4" fmla="*/ 1027060 w 3360617"/>
              <a:gd name="connsiteY4" fmla="*/ 1062627 h 1155143"/>
              <a:gd name="connsiteX5" fmla="*/ 1312810 w 3360617"/>
              <a:gd name="connsiteY5" fmla="*/ 233952 h 1155143"/>
              <a:gd name="connsiteX6" fmla="*/ 1503310 w 3360617"/>
              <a:gd name="connsiteY6" fmla="*/ 919752 h 1155143"/>
              <a:gd name="connsiteX7" fmla="*/ 1741435 w 3360617"/>
              <a:gd name="connsiteY7" fmla="*/ 176802 h 1155143"/>
              <a:gd name="connsiteX8" fmla="*/ 1998610 w 3360617"/>
              <a:gd name="connsiteY8" fmla="*/ 910227 h 1155143"/>
              <a:gd name="connsiteX9" fmla="*/ 2227210 w 3360617"/>
              <a:gd name="connsiteY9" fmla="*/ 414927 h 1155143"/>
              <a:gd name="connsiteX10" fmla="*/ 2484385 w 3360617"/>
              <a:gd name="connsiteY10" fmla="*/ 929277 h 1155143"/>
              <a:gd name="connsiteX11" fmla="*/ 2665360 w 3360617"/>
              <a:gd name="connsiteY11" fmla="*/ 519702 h 1155143"/>
              <a:gd name="connsiteX12" fmla="*/ 2903485 w 3360617"/>
              <a:gd name="connsiteY12" fmla="*/ 1148352 h 1155143"/>
              <a:gd name="connsiteX13" fmla="*/ 3094531 w 3360617"/>
              <a:gd name="connsiteY13" fmla="*/ 803749 h 1155143"/>
              <a:gd name="connsiteX14" fmla="*/ 3151208 w 3360617"/>
              <a:gd name="connsiteY14" fmla="*/ 52265 h 1155143"/>
              <a:gd name="connsiteX15" fmla="*/ 351073 w 3360617"/>
              <a:gd name="connsiteY15" fmla="*/ 5068 h 1155143"/>
              <a:gd name="connsiteX16" fmla="*/ 17003 w 3360617"/>
              <a:gd name="connsiteY16" fmla="*/ 181371 h 1155143"/>
              <a:gd name="connsiteX17" fmla="*/ 122185 w 3360617"/>
              <a:gd name="connsiteY17" fmla="*/ 910227 h 1155143"/>
              <a:gd name="connsiteX0" fmla="*/ 122185 w 3360617"/>
              <a:gd name="connsiteY0" fmla="*/ 909843 h 1154759"/>
              <a:gd name="connsiteX1" fmla="*/ 322210 w 3360617"/>
              <a:gd name="connsiteY1" fmla="*/ 643143 h 1154759"/>
              <a:gd name="connsiteX2" fmla="*/ 522235 w 3360617"/>
              <a:gd name="connsiteY2" fmla="*/ 1052718 h 1154759"/>
              <a:gd name="connsiteX3" fmla="*/ 750835 w 3360617"/>
              <a:gd name="connsiteY3" fmla="*/ 357393 h 1154759"/>
              <a:gd name="connsiteX4" fmla="*/ 1027060 w 3360617"/>
              <a:gd name="connsiteY4" fmla="*/ 1062243 h 1154759"/>
              <a:gd name="connsiteX5" fmla="*/ 1312810 w 3360617"/>
              <a:gd name="connsiteY5" fmla="*/ 233568 h 1154759"/>
              <a:gd name="connsiteX6" fmla="*/ 1503310 w 3360617"/>
              <a:gd name="connsiteY6" fmla="*/ 919368 h 1154759"/>
              <a:gd name="connsiteX7" fmla="*/ 1741435 w 3360617"/>
              <a:gd name="connsiteY7" fmla="*/ 176418 h 1154759"/>
              <a:gd name="connsiteX8" fmla="*/ 1998610 w 3360617"/>
              <a:gd name="connsiteY8" fmla="*/ 909843 h 1154759"/>
              <a:gd name="connsiteX9" fmla="*/ 2227210 w 3360617"/>
              <a:gd name="connsiteY9" fmla="*/ 414543 h 1154759"/>
              <a:gd name="connsiteX10" fmla="*/ 2484385 w 3360617"/>
              <a:gd name="connsiteY10" fmla="*/ 928893 h 1154759"/>
              <a:gd name="connsiteX11" fmla="*/ 2665360 w 3360617"/>
              <a:gd name="connsiteY11" fmla="*/ 519318 h 1154759"/>
              <a:gd name="connsiteX12" fmla="*/ 2903485 w 3360617"/>
              <a:gd name="connsiteY12" fmla="*/ 1147968 h 1154759"/>
              <a:gd name="connsiteX13" fmla="*/ 3094531 w 3360617"/>
              <a:gd name="connsiteY13" fmla="*/ 803365 h 1154759"/>
              <a:gd name="connsiteX14" fmla="*/ 3151208 w 3360617"/>
              <a:gd name="connsiteY14" fmla="*/ 51881 h 1154759"/>
              <a:gd name="connsiteX15" fmla="*/ 351073 w 3360617"/>
              <a:gd name="connsiteY15" fmla="*/ 4684 h 1154759"/>
              <a:gd name="connsiteX16" fmla="*/ 17003 w 3360617"/>
              <a:gd name="connsiteY16" fmla="*/ 104219 h 1154759"/>
              <a:gd name="connsiteX17" fmla="*/ 122185 w 3360617"/>
              <a:gd name="connsiteY17" fmla="*/ 909843 h 1154759"/>
              <a:gd name="connsiteX0" fmla="*/ 122185 w 3360617"/>
              <a:gd name="connsiteY0" fmla="*/ 909151 h 1154067"/>
              <a:gd name="connsiteX1" fmla="*/ 322210 w 3360617"/>
              <a:gd name="connsiteY1" fmla="*/ 642451 h 1154067"/>
              <a:gd name="connsiteX2" fmla="*/ 522235 w 3360617"/>
              <a:gd name="connsiteY2" fmla="*/ 1052026 h 1154067"/>
              <a:gd name="connsiteX3" fmla="*/ 750835 w 3360617"/>
              <a:gd name="connsiteY3" fmla="*/ 356701 h 1154067"/>
              <a:gd name="connsiteX4" fmla="*/ 1027060 w 3360617"/>
              <a:gd name="connsiteY4" fmla="*/ 1061551 h 1154067"/>
              <a:gd name="connsiteX5" fmla="*/ 1312810 w 3360617"/>
              <a:gd name="connsiteY5" fmla="*/ 232876 h 1154067"/>
              <a:gd name="connsiteX6" fmla="*/ 1503310 w 3360617"/>
              <a:gd name="connsiteY6" fmla="*/ 918676 h 1154067"/>
              <a:gd name="connsiteX7" fmla="*/ 1741435 w 3360617"/>
              <a:gd name="connsiteY7" fmla="*/ 175726 h 1154067"/>
              <a:gd name="connsiteX8" fmla="*/ 1998610 w 3360617"/>
              <a:gd name="connsiteY8" fmla="*/ 909151 h 1154067"/>
              <a:gd name="connsiteX9" fmla="*/ 2227210 w 3360617"/>
              <a:gd name="connsiteY9" fmla="*/ 413851 h 1154067"/>
              <a:gd name="connsiteX10" fmla="*/ 2484385 w 3360617"/>
              <a:gd name="connsiteY10" fmla="*/ 928201 h 1154067"/>
              <a:gd name="connsiteX11" fmla="*/ 2665360 w 3360617"/>
              <a:gd name="connsiteY11" fmla="*/ 518626 h 1154067"/>
              <a:gd name="connsiteX12" fmla="*/ 2903485 w 3360617"/>
              <a:gd name="connsiteY12" fmla="*/ 1147276 h 1154067"/>
              <a:gd name="connsiteX13" fmla="*/ 3094531 w 3360617"/>
              <a:gd name="connsiteY13" fmla="*/ 802673 h 1154067"/>
              <a:gd name="connsiteX14" fmla="*/ 3151208 w 3360617"/>
              <a:gd name="connsiteY14" fmla="*/ 51189 h 1154067"/>
              <a:gd name="connsiteX15" fmla="*/ 351073 w 3360617"/>
              <a:gd name="connsiteY15" fmla="*/ 3992 h 1154067"/>
              <a:gd name="connsiteX16" fmla="*/ 17003 w 3360617"/>
              <a:gd name="connsiteY16" fmla="*/ 161103 h 1154067"/>
              <a:gd name="connsiteX17" fmla="*/ 122185 w 3360617"/>
              <a:gd name="connsiteY17" fmla="*/ 909151 h 1154067"/>
              <a:gd name="connsiteX0" fmla="*/ 87828 w 3326260"/>
              <a:gd name="connsiteY0" fmla="*/ 909151 h 1154067"/>
              <a:gd name="connsiteX1" fmla="*/ 287853 w 3326260"/>
              <a:gd name="connsiteY1" fmla="*/ 642451 h 1154067"/>
              <a:gd name="connsiteX2" fmla="*/ 487878 w 3326260"/>
              <a:gd name="connsiteY2" fmla="*/ 1052026 h 1154067"/>
              <a:gd name="connsiteX3" fmla="*/ 716478 w 3326260"/>
              <a:gd name="connsiteY3" fmla="*/ 356701 h 1154067"/>
              <a:gd name="connsiteX4" fmla="*/ 992703 w 3326260"/>
              <a:gd name="connsiteY4" fmla="*/ 1061551 h 1154067"/>
              <a:gd name="connsiteX5" fmla="*/ 1278453 w 3326260"/>
              <a:gd name="connsiteY5" fmla="*/ 232876 h 1154067"/>
              <a:gd name="connsiteX6" fmla="*/ 1468953 w 3326260"/>
              <a:gd name="connsiteY6" fmla="*/ 918676 h 1154067"/>
              <a:gd name="connsiteX7" fmla="*/ 1707078 w 3326260"/>
              <a:gd name="connsiteY7" fmla="*/ 175726 h 1154067"/>
              <a:gd name="connsiteX8" fmla="*/ 1964253 w 3326260"/>
              <a:gd name="connsiteY8" fmla="*/ 909151 h 1154067"/>
              <a:gd name="connsiteX9" fmla="*/ 2192853 w 3326260"/>
              <a:gd name="connsiteY9" fmla="*/ 413851 h 1154067"/>
              <a:gd name="connsiteX10" fmla="*/ 2450028 w 3326260"/>
              <a:gd name="connsiteY10" fmla="*/ 928201 h 1154067"/>
              <a:gd name="connsiteX11" fmla="*/ 2631003 w 3326260"/>
              <a:gd name="connsiteY11" fmla="*/ 518626 h 1154067"/>
              <a:gd name="connsiteX12" fmla="*/ 2869128 w 3326260"/>
              <a:gd name="connsiteY12" fmla="*/ 1147276 h 1154067"/>
              <a:gd name="connsiteX13" fmla="*/ 3060174 w 3326260"/>
              <a:gd name="connsiteY13" fmla="*/ 802673 h 1154067"/>
              <a:gd name="connsiteX14" fmla="*/ 3116851 w 3326260"/>
              <a:gd name="connsiteY14" fmla="*/ 51189 h 1154067"/>
              <a:gd name="connsiteX15" fmla="*/ 316716 w 3326260"/>
              <a:gd name="connsiteY15" fmla="*/ 3992 h 1154067"/>
              <a:gd name="connsiteX16" fmla="*/ 39365 w 3326260"/>
              <a:gd name="connsiteY16" fmla="*/ 161103 h 1154067"/>
              <a:gd name="connsiteX17" fmla="*/ 87828 w 3326260"/>
              <a:gd name="connsiteY17" fmla="*/ 909151 h 1154067"/>
              <a:gd name="connsiteX0" fmla="*/ 82545 w 3320977"/>
              <a:gd name="connsiteY0" fmla="*/ 919368 h 1164284"/>
              <a:gd name="connsiteX1" fmla="*/ 282570 w 3320977"/>
              <a:gd name="connsiteY1" fmla="*/ 652668 h 1164284"/>
              <a:gd name="connsiteX2" fmla="*/ 482595 w 3320977"/>
              <a:gd name="connsiteY2" fmla="*/ 1062243 h 1164284"/>
              <a:gd name="connsiteX3" fmla="*/ 711195 w 3320977"/>
              <a:gd name="connsiteY3" fmla="*/ 366918 h 1164284"/>
              <a:gd name="connsiteX4" fmla="*/ 987420 w 3320977"/>
              <a:gd name="connsiteY4" fmla="*/ 1071768 h 1164284"/>
              <a:gd name="connsiteX5" fmla="*/ 1273170 w 3320977"/>
              <a:gd name="connsiteY5" fmla="*/ 243093 h 1164284"/>
              <a:gd name="connsiteX6" fmla="*/ 1463670 w 3320977"/>
              <a:gd name="connsiteY6" fmla="*/ 928893 h 1164284"/>
              <a:gd name="connsiteX7" fmla="*/ 1701795 w 3320977"/>
              <a:gd name="connsiteY7" fmla="*/ 185943 h 1164284"/>
              <a:gd name="connsiteX8" fmla="*/ 1958970 w 3320977"/>
              <a:gd name="connsiteY8" fmla="*/ 919368 h 1164284"/>
              <a:gd name="connsiteX9" fmla="*/ 2187570 w 3320977"/>
              <a:gd name="connsiteY9" fmla="*/ 424068 h 1164284"/>
              <a:gd name="connsiteX10" fmla="*/ 2444745 w 3320977"/>
              <a:gd name="connsiteY10" fmla="*/ 938418 h 1164284"/>
              <a:gd name="connsiteX11" fmla="*/ 2625720 w 3320977"/>
              <a:gd name="connsiteY11" fmla="*/ 528843 h 1164284"/>
              <a:gd name="connsiteX12" fmla="*/ 2863845 w 3320977"/>
              <a:gd name="connsiteY12" fmla="*/ 1157493 h 1164284"/>
              <a:gd name="connsiteX13" fmla="*/ 3054891 w 3320977"/>
              <a:gd name="connsiteY13" fmla="*/ 812890 h 1164284"/>
              <a:gd name="connsiteX14" fmla="*/ 3111568 w 3320977"/>
              <a:gd name="connsiteY14" fmla="*/ 61406 h 1164284"/>
              <a:gd name="connsiteX15" fmla="*/ 311433 w 3320977"/>
              <a:gd name="connsiteY15" fmla="*/ 14209 h 1164284"/>
              <a:gd name="connsiteX16" fmla="*/ 43535 w 3320977"/>
              <a:gd name="connsiteY16" fmla="*/ 334452 h 1164284"/>
              <a:gd name="connsiteX17" fmla="*/ 82545 w 3320977"/>
              <a:gd name="connsiteY17" fmla="*/ 919368 h 1164284"/>
              <a:gd name="connsiteX0" fmla="*/ 77377 w 3315809"/>
              <a:gd name="connsiteY0" fmla="*/ 912519 h 1157435"/>
              <a:gd name="connsiteX1" fmla="*/ 277402 w 3315809"/>
              <a:gd name="connsiteY1" fmla="*/ 645819 h 1157435"/>
              <a:gd name="connsiteX2" fmla="*/ 477427 w 3315809"/>
              <a:gd name="connsiteY2" fmla="*/ 1055394 h 1157435"/>
              <a:gd name="connsiteX3" fmla="*/ 706027 w 3315809"/>
              <a:gd name="connsiteY3" fmla="*/ 360069 h 1157435"/>
              <a:gd name="connsiteX4" fmla="*/ 982252 w 3315809"/>
              <a:gd name="connsiteY4" fmla="*/ 1064919 h 1157435"/>
              <a:gd name="connsiteX5" fmla="*/ 1268002 w 3315809"/>
              <a:gd name="connsiteY5" fmla="*/ 236244 h 1157435"/>
              <a:gd name="connsiteX6" fmla="*/ 1458502 w 3315809"/>
              <a:gd name="connsiteY6" fmla="*/ 922044 h 1157435"/>
              <a:gd name="connsiteX7" fmla="*/ 1696627 w 3315809"/>
              <a:gd name="connsiteY7" fmla="*/ 179094 h 1157435"/>
              <a:gd name="connsiteX8" fmla="*/ 1953802 w 3315809"/>
              <a:gd name="connsiteY8" fmla="*/ 912519 h 1157435"/>
              <a:gd name="connsiteX9" fmla="*/ 2182402 w 3315809"/>
              <a:gd name="connsiteY9" fmla="*/ 417219 h 1157435"/>
              <a:gd name="connsiteX10" fmla="*/ 2439577 w 3315809"/>
              <a:gd name="connsiteY10" fmla="*/ 931569 h 1157435"/>
              <a:gd name="connsiteX11" fmla="*/ 2620552 w 3315809"/>
              <a:gd name="connsiteY11" fmla="*/ 521994 h 1157435"/>
              <a:gd name="connsiteX12" fmla="*/ 2858677 w 3315809"/>
              <a:gd name="connsiteY12" fmla="*/ 1150644 h 1157435"/>
              <a:gd name="connsiteX13" fmla="*/ 3049723 w 3315809"/>
              <a:gd name="connsiteY13" fmla="*/ 806041 h 1157435"/>
              <a:gd name="connsiteX14" fmla="*/ 3106400 w 3315809"/>
              <a:gd name="connsiteY14" fmla="*/ 54557 h 1157435"/>
              <a:gd name="connsiteX15" fmla="*/ 306265 w 3315809"/>
              <a:gd name="connsiteY15" fmla="*/ 7360 h 1157435"/>
              <a:gd name="connsiteX16" fmla="*/ 47820 w 3315809"/>
              <a:gd name="connsiteY16" fmla="*/ 222047 h 1157435"/>
              <a:gd name="connsiteX17" fmla="*/ 77377 w 3315809"/>
              <a:gd name="connsiteY17" fmla="*/ 912519 h 1157435"/>
              <a:gd name="connsiteX0" fmla="*/ 70595 w 3309027"/>
              <a:gd name="connsiteY0" fmla="*/ 912519 h 1157435"/>
              <a:gd name="connsiteX1" fmla="*/ 270620 w 3309027"/>
              <a:gd name="connsiteY1" fmla="*/ 645819 h 1157435"/>
              <a:gd name="connsiteX2" fmla="*/ 470645 w 3309027"/>
              <a:gd name="connsiteY2" fmla="*/ 1055394 h 1157435"/>
              <a:gd name="connsiteX3" fmla="*/ 699245 w 3309027"/>
              <a:gd name="connsiteY3" fmla="*/ 360069 h 1157435"/>
              <a:gd name="connsiteX4" fmla="*/ 975470 w 3309027"/>
              <a:gd name="connsiteY4" fmla="*/ 1064919 h 1157435"/>
              <a:gd name="connsiteX5" fmla="*/ 1261220 w 3309027"/>
              <a:gd name="connsiteY5" fmla="*/ 236244 h 1157435"/>
              <a:gd name="connsiteX6" fmla="*/ 1451720 w 3309027"/>
              <a:gd name="connsiteY6" fmla="*/ 922044 h 1157435"/>
              <a:gd name="connsiteX7" fmla="*/ 1689845 w 3309027"/>
              <a:gd name="connsiteY7" fmla="*/ 179094 h 1157435"/>
              <a:gd name="connsiteX8" fmla="*/ 1947020 w 3309027"/>
              <a:gd name="connsiteY8" fmla="*/ 912519 h 1157435"/>
              <a:gd name="connsiteX9" fmla="*/ 2175620 w 3309027"/>
              <a:gd name="connsiteY9" fmla="*/ 417219 h 1157435"/>
              <a:gd name="connsiteX10" fmla="*/ 2432795 w 3309027"/>
              <a:gd name="connsiteY10" fmla="*/ 931569 h 1157435"/>
              <a:gd name="connsiteX11" fmla="*/ 2613770 w 3309027"/>
              <a:gd name="connsiteY11" fmla="*/ 521994 h 1157435"/>
              <a:gd name="connsiteX12" fmla="*/ 2851895 w 3309027"/>
              <a:gd name="connsiteY12" fmla="*/ 1150644 h 1157435"/>
              <a:gd name="connsiteX13" fmla="*/ 3042941 w 3309027"/>
              <a:gd name="connsiteY13" fmla="*/ 806041 h 1157435"/>
              <a:gd name="connsiteX14" fmla="*/ 3099618 w 3309027"/>
              <a:gd name="connsiteY14" fmla="*/ 54557 h 1157435"/>
              <a:gd name="connsiteX15" fmla="*/ 299483 w 3309027"/>
              <a:gd name="connsiteY15" fmla="*/ 7360 h 1157435"/>
              <a:gd name="connsiteX16" fmla="*/ 41038 w 3309027"/>
              <a:gd name="connsiteY16" fmla="*/ 222047 h 1157435"/>
              <a:gd name="connsiteX17" fmla="*/ 70595 w 3309027"/>
              <a:gd name="connsiteY17" fmla="*/ 912519 h 1157435"/>
              <a:gd name="connsiteX0" fmla="*/ 80782 w 3319214"/>
              <a:gd name="connsiteY0" fmla="*/ 923956 h 1168872"/>
              <a:gd name="connsiteX1" fmla="*/ 280807 w 3319214"/>
              <a:gd name="connsiteY1" fmla="*/ 657256 h 1168872"/>
              <a:gd name="connsiteX2" fmla="*/ 480832 w 3319214"/>
              <a:gd name="connsiteY2" fmla="*/ 1066831 h 1168872"/>
              <a:gd name="connsiteX3" fmla="*/ 709432 w 3319214"/>
              <a:gd name="connsiteY3" fmla="*/ 371506 h 1168872"/>
              <a:gd name="connsiteX4" fmla="*/ 985657 w 3319214"/>
              <a:gd name="connsiteY4" fmla="*/ 1076356 h 1168872"/>
              <a:gd name="connsiteX5" fmla="*/ 1271407 w 3319214"/>
              <a:gd name="connsiteY5" fmla="*/ 247681 h 1168872"/>
              <a:gd name="connsiteX6" fmla="*/ 1461907 w 3319214"/>
              <a:gd name="connsiteY6" fmla="*/ 933481 h 1168872"/>
              <a:gd name="connsiteX7" fmla="*/ 1700032 w 3319214"/>
              <a:gd name="connsiteY7" fmla="*/ 190531 h 1168872"/>
              <a:gd name="connsiteX8" fmla="*/ 1957207 w 3319214"/>
              <a:gd name="connsiteY8" fmla="*/ 923956 h 1168872"/>
              <a:gd name="connsiteX9" fmla="*/ 2185807 w 3319214"/>
              <a:gd name="connsiteY9" fmla="*/ 428656 h 1168872"/>
              <a:gd name="connsiteX10" fmla="*/ 2442982 w 3319214"/>
              <a:gd name="connsiteY10" fmla="*/ 943006 h 1168872"/>
              <a:gd name="connsiteX11" fmla="*/ 2623957 w 3319214"/>
              <a:gd name="connsiteY11" fmla="*/ 533431 h 1168872"/>
              <a:gd name="connsiteX12" fmla="*/ 2862082 w 3319214"/>
              <a:gd name="connsiteY12" fmla="*/ 1162081 h 1168872"/>
              <a:gd name="connsiteX13" fmla="*/ 3053128 w 3319214"/>
              <a:gd name="connsiteY13" fmla="*/ 817478 h 1168872"/>
              <a:gd name="connsiteX14" fmla="*/ 3109805 w 3319214"/>
              <a:gd name="connsiteY14" fmla="*/ 65994 h 1168872"/>
              <a:gd name="connsiteX15" fmla="*/ 309670 w 3319214"/>
              <a:gd name="connsiteY15" fmla="*/ 18797 h 1168872"/>
              <a:gd name="connsiteX16" fmla="*/ 32319 w 3319214"/>
              <a:gd name="connsiteY16" fmla="*/ 406212 h 1168872"/>
              <a:gd name="connsiteX17" fmla="*/ 80782 w 3319214"/>
              <a:gd name="connsiteY17" fmla="*/ 923956 h 1168872"/>
              <a:gd name="connsiteX0" fmla="*/ 85694 w 3324126"/>
              <a:gd name="connsiteY0" fmla="*/ 915841 h 1160757"/>
              <a:gd name="connsiteX1" fmla="*/ 285719 w 3324126"/>
              <a:gd name="connsiteY1" fmla="*/ 649141 h 1160757"/>
              <a:gd name="connsiteX2" fmla="*/ 485744 w 3324126"/>
              <a:gd name="connsiteY2" fmla="*/ 1058716 h 1160757"/>
              <a:gd name="connsiteX3" fmla="*/ 714344 w 3324126"/>
              <a:gd name="connsiteY3" fmla="*/ 363391 h 1160757"/>
              <a:gd name="connsiteX4" fmla="*/ 990569 w 3324126"/>
              <a:gd name="connsiteY4" fmla="*/ 1068241 h 1160757"/>
              <a:gd name="connsiteX5" fmla="*/ 1276319 w 3324126"/>
              <a:gd name="connsiteY5" fmla="*/ 239566 h 1160757"/>
              <a:gd name="connsiteX6" fmla="*/ 1466819 w 3324126"/>
              <a:gd name="connsiteY6" fmla="*/ 925366 h 1160757"/>
              <a:gd name="connsiteX7" fmla="*/ 1704944 w 3324126"/>
              <a:gd name="connsiteY7" fmla="*/ 182416 h 1160757"/>
              <a:gd name="connsiteX8" fmla="*/ 1962119 w 3324126"/>
              <a:gd name="connsiteY8" fmla="*/ 915841 h 1160757"/>
              <a:gd name="connsiteX9" fmla="*/ 2190719 w 3324126"/>
              <a:gd name="connsiteY9" fmla="*/ 420541 h 1160757"/>
              <a:gd name="connsiteX10" fmla="*/ 2447894 w 3324126"/>
              <a:gd name="connsiteY10" fmla="*/ 934891 h 1160757"/>
              <a:gd name="connsiteX11" fmla="*/ 2628869 w 3324126"/>
              <a:gd name="connsiteY11" fmla="*/ 525316 h 1160757"/>
              <a:gd name="connsiteX12" fmla="*/ 2866994 w 3324126"/>
              <a:gd name="connsiteY12" fmla="*/ 1153966 h 1160757"/>
              <a:gd name="connsiteX13" fmla="*/ 3058040 w 3324126"/>
              <a:gd name="connsiteY13" fmla="*/ 809363 h 1160757"/>
              <a:gd name="connsiteX14" fmla="*/ 3114717 w 3324126"/>
              <a:gd name="connsiteY14" fmla="*/ 57879 h 1160757"/>
              <a:gd name="connsiteX15" fmla="*/ 305129 w 3324126"/>
              <a:gd name="connsiteY15" fmla="*/ 20278 h 1160757"/>
              <a:gd name="connsiteX16" fmla="*/ 37231 w 3324126"/>
              <a:gd name="connsiteY16" fmla="*/ 398097 h 1160757"/>
              <a:gd name="connsiteX17" fmla="*/ 85694 w 3324126"/>
              <a:gd name="connsiteY17" fmla="*/ 915841 h 1160757"/>
              <a:gd name="connsiteX0" fmla="*/ 62854 w 3301286"/>
              <a:gd name="connsiteY0" fmla="*/ 915841 h 1160757"/>
              <a:gd name="connsiteX1" fmla="*/ 262879 w 3301286"/>
              <a:gd name="connsiteY1" fmla="*/ 649141 h 1160757"/>
              <a:gd name="connsiteX2" fmla="*/ 462904 w 3301286"/>
              <a:gd name="connsiteY2" fmla="*/ 1058716 h 1160757"/>
              <a:gd name="connsiteX3" fmla="*/ 691504 w 3301286"/>
              <a:gd name="connsiteY3" fmla="*/ 363391 h 1160757"/>
              <a:gd name="connsiteX4" fmla="*/ 967729 w 3301286"/>
              <a:gd name="connsiteY4" fmla="*/ 1068241 h 1160757"/>
              <a:gd name="connsiteX5" fmla="*/ 1253479 w 3301286"/>
              <a:gd name="connsiteY5" fmla="*/ 239566 h 1160757"/>
              <a:gd name="connsiteX6" fmla="*/ 1443979 w 3301286"/>
              <a:gd name="connsiteY6" fmla="*/ 925366 h 1160757"/>
              <a:gd name="connsiteX7" fmla="*/ 1682104 w 3301286"/>
              <a:gd name="connsiteY7" fmla="*/ 182416 h 1160757"/>
              <a:gd name="connsiteX8" fmla="*/ 1939279 w 3301286"/>
              <a:gd name="connsiteY8" fmla="*/ 915841 h 1160757"/>
              <a:gd name="connsiteX9" fmla="*/ 2167879 w 3301286"/>
              <a:gd name="connsiteY9" fmla="*/ 420541 h 1160757"/>
              <a:gd name="connsiteX10" fmla="*/ 2425054 w 3301286"/>
              <a:gd name="connsiteY10" fmla="*/ 934891 h 1160757"/>
              <a:gd name="connsiteX11" fmla="*/ 2606029 w 3301286"/>
              <a:gd name="connsiteY11" fmla="*/ 525316 h 1160757"/>
              <a:gd name="connsiteX12" fmla="*/ 2844154 w 3301286"/>
              <a:gd name="connsiteY12" fmla="*/ 1153966 h 1160757"/>
              <a:gd name="connsiteX13" fmla="*/ 3035200 w 3301286"/>
              <a:gd name="connsiteY13" fmla="*/ 809363 h 1160757"/>
              <a:gd name="connsiteX14" fmla="*/ 3091877 w 3301286"/>
              <a:gd name="connsiteY14" fmla="*/ 57879 h 1160757"/>
              <a:gd name="connsiteX15" fmla="*/ 282289 w 3301286"/>
              <a:gd name="connsiteY15" fmla="*/ 20278 h 1160757"/>
              <a:gd name="connsiteX16" fmla="*/ 14391 w 3301286"/>
              <a:gd name="connsiteY16" fmla="*/ 398097 h 1160757"/>
              <a:gd name="connsiteX17" fmla="*/ 62854 w 3301286"/>
              <a:gd name="connsiteY17" fmla="*/ 915841 h 1160757"/>
              <a:gd name="connsiteX0" fmla="*/ 92520 w 3330952"/>
              <a:gd name="connsiteY0" fmla="*/ 923956 h 1168872"/>
              <a:gd name="connsiteX1" fmla="*/ 292545 w 3330952"/>
              <a:gd name="connsiteY1" fmla="*/ 657256 h 1168872"/>
              <a:gd name="connsiteX2" fmla="*/ 492570 w 3330952"/>
              <a:gd name="connsiteY2" fmla="*/ 1066831 h 1168872"/>
              <a:gd name="connsiteX3" fmla="*/ 721170 w 3330952"/>
              <a:gd name="connsiteY3" fmla="*/ 371506 h 1168872"/>
              <a:gd name="connsiteX4" fmla="*/ 997395 w 3330952"/>
              <a:gd name="connsiteY4" fmla="*/ 1076356 h 1168872"/>
              <a:gd name="connsiteX5" fmla="*/ 1283145 w 3330952"/>
              <a:gd name="connsiteY5" fmla="*/ 247681 h 1168872"/>
              <a:gd name="connsiteX6" fmla="*/ 1473645 w 3330952"/>
              <a:gd name="connsiteY6" fmla="*/ 933481 h 1168872"/>
              <a:gd name="connsiteX7" fmla="*/ 1711770 w 3330952"/>
              <a:gd name="connsiteY7" fmla="*/ 190531 h 1168872"/>
              <a:gd name="connsiteX8" fmla="*/ 1968945 w 3330952"/>
              <a:gd name="connsiteY8" fmla="*/ 923956 h 1168872"/>
              <a:gd name="connsiteX9" fmla="*/ 2197545 w 3330952"/>
              <a:gd name="connsiteY9" fmla="*/ 428656 h 1168872"/>
              <a:gd name="connsiteX10" fmla="*/ 2454720 w 3330952"/>
              <a:gd name="connsiteY10" fmla="*/ 943006 h 1168872"/>
              <a:gd name="connsiteX11" fmla="*/ 2635695 w 3330952"/>
              <a:gd name="connsiteY11" fmla="*/ 533431 h 1168872"/>
              <a:gd name="connsiteX12" fmla="*/ 2873820 w 3330952"/>
              <a:gd name="connsiteY12" fmla="*/ 1162081 h 1168872"/>
              <a:gd name="connsiteX13" fmla="*/ 3064866 w 3330952"/>
              <a:gd name="connsiteY13" fmla="*/ 817478 h 1168872"/>
              <a:gd name="connsiteX14" fmla="*/ 3121543 w 3330952"/>
              <a:gd name="connsiteY14" fmla="*/ 65994 h 1168872"/>
              <a:gd name="connsiteX15" fmla="*/ 0 w 3330952"/>
              <a:gd name="connsiteY15" fmla="*/ 18797 h 1168872"/>
              <a:gd name="connsiteX16" fmla="*/ 44057 w 3330952"/>
              <a:gd name="connsiteY16" fmla="*/ 406212 h 1168872"/>
              <a:gd name="connsiteX17" fmla="*/ 92520 w 3330952"/>
              <a:gd name="connsiteY17" fmla="*/ 923956 h 1168872"/>
              <a:gd name="connsiteX0" fmla="*/ 316821 w 3555253"/>
              <a:gd name="connsiteY0" fmla="*/ 912519 h 1157435"/>
              <a:gd name="connsiteX1" fmla="*/ 516846 w 3555253"/>
              <a:gd name="connsiteY1" fmla="*/ 645819 h 1157435"/>
              <a:gd name="connsiteX2" fmla="*/ 716871 w 3555253"/>
              <a:gd name="connsiteY2" fmla="*/ 1055394 h 1157435"/>
              <a:gd name="connsiteX3" fmla="*/ 945471 w 3555253"/>
              <a:gd name="connsiteY3" fmla="*/ 360069 h 1157435"/>
              <a:gd name="connsiteX4" fmla="*/ 1221696 w 3555253"/>
              <a:gd name="connsiteY4" fmla="*/ 1064919 h 1157435"/>
              <a:gd name="connsiteX5" fmla="*/ 1507446 w 3555253"/>
              <a:gd name="connsiteY5" fmla="*/ 236244 h 1157435"/>
              <a:gd name="connsiteX6" fmla="*/ 1697946 w 3555253"/>
              <a:gd name="connsiteY6" fmla="*/ 922044 h 1157435"/>
              <a:gd name="connsiteX7" fmla="*/ 1936071 w 3555253"/>
              <a:gd name="connsiteY7" fmla="*/ 179094 h 1157435"/>
              <a:gd name="connsiteX8" fmla="*/ 2193246 w 3555253"/>
              <a:gd name="connsiteY8" fmla="*/ 912519 h 1157435"/>
              <a:gd name="connsiteX9" fmla="*/ 2421846 w 3555253"/>
              <a:gd name="connsiteY9" fmla="*/ 417219 h 1157435"/>
              <a:gd name="connsiteX10" fmla="*/ 2679021 w 3555253"/>
              <a:gd name="connsiteY10" fmla="*/ 931569 h 1157435"/>
              <a:gd name="connsiteX11" fmla="*/ 2859996 w 3555253"/>
              <a:gd name="connsiteY11" fmla="*/ 521994 h 1157435"/>
              <a:gd name="connsiteX12" fmla="*/ 3098121 w 3555253"/>
              <a:gd name="connsiteY12" fmla="*/ 1150644 h 1157435"/>
              <a:gd name="connsiteX13" fmla="*/ 3289167 w 3555253"/>
              <a:gd name="connsiteY13" fmla="*/ 806041 h 1157435"/>
              <a:gd name="connsiteX14" fmla="*/ 3345844 w 3555253"/>
              <a:gd name="connsiteY14" fmla="*/ 54557 h 1157435"/>
              <a:gd name="connsiteX15" fmla="*/ 224301 w 3555253"/>
              <a:gd name="connsiteY15" fmla="*/ 7360 h 1157435"/>
              <a:gd name="connsiteX16" fmla="*/ 268358 w 3555253"/>
              <a:gd name="connsiteY16" fmla="*/ 394775 h 1157435"/>
              <a:gd name="connsiteX17" fmla="*/ 316821 w 3555253"/>
              <a:gd name="connsiteY17" fmla="*/ 912519 h 1157435"/>
              <a:gd name="connsiteX0" fmla="*/ 92520 w 3330952"/>
              <a:gd name="connsiteY0" fmla="*/ 912519 h 1157435"/>
              <a:gd name="connsiteX1" fmla="*/ 292545 w 3330952"/>
              <a:gd name="connsiteY1" fmla="*/ 645819 h 1157435"/>
              <a:gd name="connsiteX2" fmla="*/ 492570 w 3330952"/>
              <a:gd name="connsiteY2" fmla="*/ 1055394 h 1157435"/>
              <a:gd name="connsiteX3" fmla="*/ 721170 w 3330952"/>
              <a:gd name="connsiteY3" fmla="*/ 360069 h 1157435"/>
              <a:gd name="connsiteX4" fmla="*/ 997395 w 3330952"/>
              <a:gd name="connsiteY4" fmla="*/ 1064919 h 1157435"/>
              <a:gd name="connsiteX5" fmla="*/ 1283145 w 3330952"/>
              <a:gd name="connsiteY5" fmla="*/ 236244 h 1157435"/>
              <a:gd name="connsiteX6" fmla="*/ 1473645 w 3330952"/>
              <a:gd name="connsiteY6" fmla="*/ 922044 h 1157435"/>
              <a:gd name="connsiteX7" fmla="*/ 1711770 w 3330952"/>
              <a:gd name="connsiteY7" fmla="*/ 179094 h 1157435"/>
              <a:gd name="connsiteX8" fmla="*/ 1968945 w 3330952"/>
              <a:gd name="connsiteY8" fmla="*/ 912519 h 1157435"/>
              <a:gd name="connsiteX9" fmla="*/ 2197545 w 3330952"/>
              <a:gd name="connsiteY9" fmla="*/ 417219 h 1157435"/>
              <a:gd name="connsiteX10" fmla="*/ 2454720 w 3330952"/>
              <a:gd name="connsiteY10" fmla="*/ 931569 h 1157435"/>
              <a:gd name="connsiteX11" fmla="*/ 2635695 w 3330952"/>
              <a:gd name="connsiteY11" fmla="*/ 521994 h 1157435"/>
              <a:gd name="connsiteX12" fmla="*/ 2873820 w 3330952"/>
              <a:gd name="connsiteY12" fmla="*/ 1150644 h 1157435"/>
              <a:gd name="connsiteX13" fmla="*/ 3064866 w 3330952"/>
              <a:gd name="connsiteY13" fmla="*/ 806041 h 1157435"/>
              <a:gd name="connsiteX14" fmla="*/ 3121543 w 3330952"/>
              <a:gd name="connsiteY14" fmla="*/ 54557 h 1157435"/>
              <a:gd name="connsiteX15" fmla="*/ 0 w 3330952"/>
              <a:gd name="connsiteY15" fmla="*/ 7360 h 1157435"/>
              <a:gd name="connsiteX16" fmla="*/ 44057 w 3330952"/>
              <a:gd name="connsiteY16" fmla="*/ 394775 h 1157435"/>
              <a:gd name="connsiteX17" fmla="*/ 92520 w 3330952"/>
              <a:gd name="connsiteY17" fmla="*/ 912519 h 1157435"/>
              <a:gd name="connsiteX0" fmla="*/ 305774 w 3544206"/>
              <a:gd name="connsiteY0" fmla="*/ 925286 h 1170202"/>
              <a:gd name="connsiteX1" fmla="*/ 505799 w 3544206"/>
              <a:gd name="connsiteY1" fmla="*/ 658586 h 1170202"/>
              <a:gd name="connsiteX2" fmla="*/ 705824 w 3544206"/>
              <a:gd name="connsiteY2" fmla="*/ 1068161 h 1170202"/>
              <a:gd name="connsiteX3" fmla="*/ 934424 w 3544206"/>
              <a:gd name="connsiteY3" fmla="*/ 372836 h 1170202"/>
              <a:gd name="connsiteX4" fmla="*/ 1210649 w 3544206"/>
              <a:gd name="connsiteY4" fmla="*/ 1077686 h 1170202"/>
              <a:gd name="connsiteX5" fmla="*/ 1496399 w 3544206"/>
              <a:gd name="connsiteY5" fmla="*/ 249011 h 1170202"/>
              <a:gd name="connsiteX6" fmla="*/ 1686899 w 3544206"/>
              <a:gd name="connsiteY6" fmla="*/ 934811 h 1170202"/>
              <a:gd name="connsiteX7" fmla="*/ 1925024 w 3544206"/>
              <a:gd name="connsiteY7" fmla="*/ 191861 h 1170202"/>
              <a:gd name="connsiteX8" fmla="*/ 2182199 w 3544206"/>
              <a:gd name="connsiteY8" fmla="*/ 925286 h 1170202"/>
              <a:gd name="connsiteX9" fmla="*/ 2410799 w 3544206"/>
              <a:gd name="connsiteY9" fmla="*/ 429986 h 1170202"/>
              <a:gd name="connsiteX10" fmla="*/ 2667974 w 3544206"/>
              <a:gd name="connsiteY10" fmla="*/ 944336 h 1170202"/>
              <a:gd name="connsiteX11" fmla="*/ 2848949 w 3544206"/>
              <a:gd name="connsiteY11" fmla="*/ 534761 h 1170202"/>
              <a:gd name="connsiteX12" fmla="*/ 3087074 w 3544206"/>
              <a:gd name="connsiteY12" fmla="*/ 1163411 h 1170202"/>
              <a:gd name="connsiteX13" fmla="*/ 3278120 w 3544206"/>
              <a:gd name="connsiteY13" fmla="*/ 818808 h 1170202"/>
              <a:gd name="connsiteX14" fmla="*/ 3334797 w 3544206"/>
              <a:gd name="connsiteY14" fmla="*/ 67324 h 1170202"/>
              <a:gd name="connsiteX15" fmla="*/ 213254 w 3544206"/>
              <a:gd name="connsiteY15" fmla="*/ 20127 h 1170202"/>
              <a:gd name="connsiteX16" fmla="*/ 285671 w 3544206"/>
              <a:gd name="connsiteY16" fmla="*/ 426734 h 1170202"/>
              <a:gd name="connsiteX17" fmla="*/ 305774 w 3544206"/>
              <a:gd name="connsiteY17" fmla="*/ 925286 h 1170202"/>
              <a:gd name="connsiteX0" fmla="*/ 294656 w 3533088"/>
              <a:gd name="connsiteY0" fmla="*/ 925286 h 1170202"/>
              <a:gd name="connsiteX1" fmla="*/ 494681 w 3533088"/>
              <a:gd name="connsiteY1" fmla="*/ 658586 h 1170202"/>
              <a:gd name="connsiteX2" fmla="*/ 694706 w 3533088"/>
              <a:gd name="connsiteY2" fmla="*/ 1068161 h 1170202"/>
              <a:gd name="connsiteX3" fmla="*/ 923306 w 3533088"/>
              <a:gd name="connsiteY3" fmla="*/ 372836 h 1170202"/>
              <a:gd name="connsiteX4" fmla="*/ 1199531 w 3533088"/>
              <a:gd name="connsiteY4" fmla="*/ 1077686 h 1170202"/>
              <a:gd name="connsiteX5" fmla="*/ 1485281 w 3533088"/>
              <a:gd name="connsiteY5" fmla="*/ 249011 h 1170202"/>
              <a:gd name="connsiteX6" fmla="*/ 1675781 w 3533088"/>
              <a:gd name="connsiteY6" fmla="*/ 934811 h 1170202"/>
              <a:gd name="connsiteX7" fmla="*/ 1913906 w 3533088"/>
              <a:gd name="connsiteY7" fmla="*/ 191861 h 1170202"/>
              <a:gd name="connsiteX8" fmla="*/ 2171081 w 3533088"/>
              <a:gd name="connsiteY8" fmla="*/ 925286 h 1170202"/>
              <a:gd name="connsiteX9" fmla="*/ 2399681 w 3533088"/>
              <a:gd name="connsiteY9" fmla="*/ 429986 h 1170202"/>
              <a:gd name="connsiteX10" fmla="*/ 2656856 w 3533088"/>
              <a:gd name="connsiteY10" fmla="*/ 944336 h 1170202"/>
              <a:gd name="connsiteX11" fmla="*/ 2837831 w 3533088"/>
              <a:gd name="connsiteY11" fmla="*/ 534761 h 1170202"/>
              <a:gd name="connsiteX12" fmla="*/ 3075956 w 3533088"/>
              <a:gd name="connsiteY12" fmla="*/ 1163411 h 1170202"/>
              <a:gd name="connsiteX13" fmla="*/ 3267002 w 3533088"/>
              <a:gd name="connsiteY13" fmla="*/ 818808 h 1170202"/>
              <a:gd name="connsiteX14" fmla="*/ 3323679 w 3533088"/>
              <a:gd name="connsiteY14" fmla="*/ 67324 h 1170202"/>
              <a:gd name="connsiteX15" fmla="*/ 202136 w 3533088"/>
              <a:gd name="connsiteY15" fmla="*/ 20127 h 1170202"/>
              <a:gd name="connsiteX16" fmla="*/ 274553 w 3533088"/>
              <a:gd name="connsiteY16" fmla="*/ 426734 h 1170202"/>
              <a:gd name="connsiteX17" fmla="*/ 294656 w 3533088"/>
              <a:gd name="connsiteY17" fmla="*/ 925286 h 1170202"/>
              <a:gd name="connsiteX0" fmla="*/ 294656 w 3533088"/>
              <a:gd name="connsiteY0" fmla="*/ 925286 h 1170202"/>
              <a:gd name="connsiteX1" fmla="*/ 494681 w 3533088"/>
              <a:gd name="connsiteY1" fmla="*/ 658586 h 1170202"/>
              <a:gd name="connsiteX2" fmla="*/ 694706 w 3533088"/>
              <a:gd name="connsiteY2" fmla="*/ 1068161 h 1170202"/>
              <a:gd name="connsiteX3" fmla="*/ 923306 w 3533088"/>
              <a:gd name="connsiteY3" fmla="*/ 372836 h 1170202"/>
              <a:gd name="connsiteX4" fmla="*/ 1199531 w 3533088"/>
              <a:gd name="connsiteY4" fmla="*/ 1077686 h 1170202"/>
              <a:gd name="connsiteX5" fmla="*/ 1485281 w 3533088"/>
              <a:gd name="connsiteY5" fmla="*/ 249011 h 1170202"/>
              <a:gd name="connsiteX6" fmla="*/ 1675781 w 3533088"/>
              <a:gd name="connsiteY6" fmla="*/ 934811 h 1170202"/>
              <a:gd name="connsiteX7" fmla="*/ 1913906 w 3533088"/>
              <a:gd name="connsiteY7" fmla="*/ 191861 h 1170202"/>
              <a:gd name="connsiteX8" fmla="*/ 2171081 w 3533088"/>
              <a:gd name="connsiteY8" fmla="*/ 925286 h 1170202"/>
              <a:gd name="connsiteX9" fmla="*/ 2399681 w 3533088"/>
              <a:gd name="connsiteY9" fmla="*/ 429986 h 1170202"/>
              <a:gd name="connsiteX10" fmla="*/ 2656856 w 3533088"/>
              <a:gd name="connsiteY10" fmla="*/ 944336 h 1170202"/>
              <a:gd name="connsiteX11" fmla="*/ 2837831 w 3533088"/>
              <a:gd name="connsiteY11" fmla="*/ 534761 h 1170202"/>
              <a:gd name="connsiteX12" fmla="*/ 3075956 w 3533088"/>
              <a:gd name="connsiteY12" fmla="*/ 1163411 h 1170202"/>
              <a:gd name="connsiteX13" fmla="*/ 3267002 w 3533088"/>
              <a:gd name="connsiteY13" fmla="*/ 818808 h 1170202"/>
              <a:gd name="connsiteX14" fmla="*/ 3323679 w 3533088"/>
              <a:gd name="connsiteY14" fmla="*/ 67324 h 1170202"/>
              <a:gd name="connsiteX15" fmla="*/ 202136 w 3533088"/>
              <a:gd name="connsiteY15" fmla="*/ 20127 h 1170202"/>
              <a:gd name="connsiteX16" fmla="*/ 274553 w 3533088"/>
              <a:gd name="connsiteY16" fmla="*/ 426734 h 1170202"/>
              <a:gd name="connsiteX17" fmla="*/ 294656 w 3533088"/>
              <a:gd name="connsiteY17" fmla="*/ 925286 h 1170202"/>
              <a:gd name="connsiteX0" fmla="*/ 294656 w 3533088"/>
              <a:gd name="connsiteY0" fmla="*/ 925286 h 1170202"/>
              <a:gd name="connsiteX1" fmla="*/ 494681 w 3533088"/>
              <a:gd name="connsiteY1" fmla="*/ 658586 h 1170202"/>
              <a:gd name="connsiteX2" fmla="*/ 694706 w 3533088"/>
              <a:gd name="connsiteY2" fmla="*/ 1068161 h 1170202"/>
              <a:gd name="connsiteX3" fmla="*/ 923306 w 3533088"/>
              <a:gd name="connsiteY3" fmla="*/ 372836 h 1170202"/>
              <a:gd name="connsiteX4" fmla="*/ 1199531 w 3533088"/>
              <a:gd name="connsiteY4" fmla="*/ 1077686 h 1170202"/>
              <a:gd name="connsiteX5" fmla="*/ 1485281 w 3533088"/>
              <a:gd name="connsiteY5" fmla="*/ 249011 h 1170202"/>
              <a:gd name="connsiteX6" fmla="*/ 1675781 w 3533088"/>
              <a:gd name="connsiteY6" fmla="*/ 934811 h 1170202"/>
              <a:gd name="connsiteX7" fmla="*/ 1913906 w 3533088"/>
              <a:gd name="connsiteY7" fmla="*/ 191861 h 1170202"/>
              <a:gd name="connsiteX8" fmla="*/ 2171081 w 3533088"/>
              <a:gd name="connsiteY8" fmla="*/ 925286 h 1170202"/>
              <a:gd name="connsiteX9" fmla="*/ 2399681 w 3533088"/>
              <a:gd name="connsiteY9" fmla="*/ 429986 h 1170202"/>
              <a:gd name="connsiteX10" fmla="*/ 2656856 w 3533088"/>
              <a:gd name="connsiteY10" fmla="*/ 944336 h 1170202"/>
              <a:gd name="connsiteX11" fmla="*/ 2837831 w 3533088"/>
              <a:gd name="connsiteY11" fmla="*/ 534761 h 1170202"/>
              <a:gd name="connsiteX12" fmla="*/ 3075956 w 3533088"/>
              <a:gd name="connsiteY12" fmla="*/ 1163411 h 1170202"/>
              <a:gd name="connsiteX13" fmla="*/ 3267002 w 3533088"/>
              <a:gd name="connsiteY13" fmla="*/ 818808 h 1170202"/>
              <a:gd name="connsiteX14" fmla="*/ 3323679 w 3533088"/>
              <a:gd name="connsiteY14" fmla="*/ 67324 h 1170202"/>
              <a:gd name="connsiteX15" fmla="*/ 202136 w 3533088"/>
              <a:gd name="connsiteY15" fmla="*/ 20127 h 1170202"/>
              <a:gd name="connsiteX16" fmla="*/ 274553 w 3533088"/>
              <a:gd name="connsiteY16" fmla="*/ 426734 h 1170202"/>
              <a:gd name="connsiteX17" fmla="*/ 294656 w 3533088"/>
              <a:gd name="connsiteY17" fmla="*/ 925286 h 1170202"/>
              <a:gd name="connsiteX0" fmla="*/ 92520 w 3330952"/>
              <a:gd name="connsiteY0" fmla="*/ 925286 h 1170202"/>
              <a:gd name="connsiteX1" fmla="*/ 292545 w 3330952"/>
              <a:gd name="connsiteY1" fmla="*/ 658586 h 1170202"/>
              <a:gd name="connsiteX2" fmla="*/ 492570 w 3330952"/>
              <a:gd name="connsiteY2" fmla="*/ 1068161 h 1170202"/>
              <a:gd name="connsiteX3" fmla="*/ 721170 w 3330952"/>
              <a:gd name="connsiteY3" fmla="*/ 372836 h 1170202"/>
              <a:gd name="connsiteX4" fmla="*/ 997395 w 3330952"/>
              <a:gd name="connsiteY4" fmla="*/ 1077686 h 1170202"/>
              <a:gd name="connsiteX5" fmla="*/ 1283145 w 3330952"/>
              <a:gd name="connsiteY5" fmla="*/ 249011 h 1170202"/>
              <a:gd name="connsiteX6" fmla="*/ 1473645 w 3330952"/>
              <a:gd name="connsiteY6" fmla="*/ 934811 h 1170202"/>
              <a:gd name="connsiteX7" fmla="*/ 1711770 w 3330952"/>
              <a:gd name="connsiteY7" fmla="*/ 191861 h 1170202"/>
              <a:gd name="connsiteX8" fmla="*/ 1968945 w 3330952"/>
              <a:gd name="connsiteY8" fmla="*/ 925286 h 1170202"/>
              <a:gd name="connsiteX9" fmla="*/ 2197545 w 3330952"/>
              <a:gd name="connsiteY9" fmla="*/ 429986 h 1170202"/>
              <a:gd name="connsiteX10" fmla="*/ 2454720 w 3330952"/>
              <a:gd name="connsiteY10" fmla="*/ 944336 h 1170202"/>
              <a:gd name="connsiteX11" fmla="*/ 2635695 w 3330952"/>
              <a:gd name="connsiteY11" fmla="*/ 534761 h 1170202"/>
              <a:gd name="connsiteX12" fmla="*/ 2873820 w 3330952"/>
              <a:gd name="connsiteY12" fmla="*/ 1163411 h 1170202"/>
              <a:gd name="connsiteX13" fmla="*/ 3064866 w 3330952"/>
              <a:gd name="connsiteY13" fmla="*/ 818808 h 1170202"/>
              <a:gd name="connsiteX14" fmla="*/ 3121543 w 3330952"/>
              <a:gd name="connsiteY14" fmla="*/ 67324 h 1170202"/>
              <a:gd name="connsiteX15" fmla="*/ 0 w 3330952"/>
              <a:gd name="connsiteY15" fmla="*/ 20127 h 1170202"/>
              <a:gd name="connsiteX16" fmla="*/ 72417 w 3330952"/>
              <a:gd name="connsiteY16" fmla="*/ 426734 h 1170202"/>
              <a:gd name="connsiteX17" fmla="*/ 92520 w 3330952"/>
              <a:gd name="connsiteY17" fmla="*/ 925286 h 1170202"/>
              <a:gd name="connsiteX0" fmla="*/ 40183 w 3278615"/>
              <a:gd name="connsiteY0" fmla="*/ 925286 h 1170202"/>
              <a:gd name="connsiteX1" fmla="*/ 240208 w 3278615"/>
              <a:gd name="connsiteY1" fmla="*/ 658586 h 1170202"/>
              <a:gd name="connsiteX2" fmla="*/ 440233 w 3278615"/>
              <a:gd name="connsiteY2" fmla="*/ 1068161 h 1170202"/>
              <a:gd name="connsiteX3" fmla="*/ 668833 w 3278615"/>
              <a:gd name="connsiteY3" fmla="*/ 372836 h 1170202"/>
              <a:gd name="connsiteX4" fmla="*/ 945058 w 3278615"/>
              <a:gd name="connsiteY4" fmla="*/ 1077686 h 1170202"/>
              <a:gd name="connsiteX5" fmla="*/ 1230808 w 3278615"/>
              <a:gd name="connsiteY5" fmla="*/ 249011 h 1170202"/>
              <a:gd name="connsiteX6" fmla="*/ 1421308 w 3278615"/>
              <a:gd name="connsiteY6" fmla="*/ 934811 h 1170202"/>
              <a:gd name="connsiteX7" fmla="*/ 1659433 w 3278615"/>
              <a:gd name="connsiteY7" fmla="*/ 191861 h 1170202"/>
              <a:gd name="connsiteX8" fmla="*/ 1916608 w 3278615"/>
              <a:gd name="connsiteY8" fmla="*/ 925286 h 1170202"/>
              <a:gd name="connsiteX9" fmla="*/ 2145208 w 3278615"/>
              <a:gd name="connsiteY9" fmla="*/ 429986 h 1170202"/>
              <a:gd name="connsiteX10" fmla="*/ 2402383 w 3278615"/>
              <a:gd name="connsiteY10" fmla="*/ 944336 h 1170202"/>
              <a:gd name="connsiteX11" fmla="*/ 2583358 w 3278615"/>
              <a:gd name="connsiteY11" fmla="*/ 534761 h 1170202"/>
              <a:gd name="connsiteX12" fmla="*/ 2821483 w 3278615"/>
              <a:gd name="connsiteY12" fmla="*/ 1163411 h 1170202"/>
              <a:gd name="connsiteX13" fmla="*/ 3012529 w 3278615"/>
              <a:gd name="connsiteY13" fmla="*/ 818808 h 1170202"/>
              <a:gd name="connsiteX14" fmla="*/ 3069206 w 3278615"/>
              <a:gd name="connsiteY14" fmla="*/ 67324 h 1170202"/>
              <a:gd name="connsiteX15" fmla="*/ 13835 w 3278615"/>
              <a:gd name="connsiteY15" fmla="*/ 20127 h 1170202"/>
              <a:gd name="connsiteX16" fmla="*/ 20080 w 3278615"/>
              <a:gd name="connsiteY16" fmla="*/ 426734 h 1170202"/>
              <a:gd name="connsiteX17" fmla="*/ 40183 w 3278615"/>
              <a:gd name="connsiteY17" fmla="*/ 925286 h 1170202"/>
              <a:gd name="connsiteX0" fmla="*/ 40183 w 3278615"/>
              <a:gd name="connsiteY0" fmla="*/ 935120 h 1180036"/>
              <a:gd name="connsiteX1" fmla="*/ 240208 w 3278615"/>
              <a:gd name="connsiteY1" fmla="*/ 668420 h 1180036"/>
              <a:gd name="connsiteX2" fmla="*/ 440233 w 3278615"/>
              <a:gd name="connsiteY2" fmla="*/ 1077995 h 1180036"/>
              <a:gd name="connsiteX3" fmla="*/ 668833 w 3278615"/>
              <a:gd name="connsiteY3" fmla="*/ 382670 h 1180036"/>
              <a:gd name="connsiteX4" fmla="*/ 945058 w 3278615"/>
              <a:gd name="connsiteY4" fmla="*/ 1087520 h 1180036"/>
              <a:gd name="connsiteX5" fmla="*/ 1230808 w 3278615"/>
              <a:gd name="connsiteY5" fmla="*/ 258845 h 1180036"/>
              <a:gd name="connsiteX6" fmla="*/ 1421308 w 3278615"/>
              <a:gd name="connsiteY6" fmla="*/ 944645 h 1180036"/>
              <a:gd name="connsiteX7" fmla="*/ 1659433 w 3278615"/>
              <a:gd name="connsiteY7" fmla="*/ 201695 h 1180036"/>
              <a:gd name="connsiteX8" fmla="*/ 1916608 w 3278615"/>
              <a:gd name="connsiteY8" fmla="*/ 935120 h 1180036"/>
              <a:gd name="connsiteX9" fmla="*/ 2145208 w 3278615"/>
              <a:gd name="connsiteY9" fmla="*/ 439820 h 1180036"/>
              <a:gd name="connsiteX10" fmla="*/ 2402383 w 3278615"/>
              <a:gd name="connsiteY10" fmla="*/ 954170 h 1180036"/>
              <a:gd name="connsiteX11" fmla="*/ 2583358 w 3278615"/>
              <a:gd name="connsiteY11" fmla="*/ 544595 h 1180036"/>
              <a:gd name="connsiteX12" fmla="*/ 2821483 w 3278615"/>
              <a:gd name="connsiteY12" fmla="*/ 1173245 h 1180036"/>
              <a:gd name="connsiteX13" fmla="*/ 3012529 w 3278615"/>
              <a:gd name="connsiteY13" fmla="*/ 828642 h 1180036"/>
              <a:gd name="connsiteX14" fmla="*/ 3069206 w 3278615"/>
              <a:gd name="connsiteY14" fmla="*/ 77158 h 1180036"/>
              <a:gd name="connsiteX15" fmla="*/ 609694 w 3278615"/>
              <a:gd name="connsiteY15" fmla="*/ 44645 h 1180036"/>
              <a:gd name="connsiteX16" fmla="*/ 13835 w 3278615"/>
              <a:gd name="connsiteY16" fmla="*/ 29961 h 1180036"/>
              <a:gd name="connsiteX17" fmla="*/ 20080 w 3278615"/>
              <a:gd name="connsiteY17" fmla="*/ 436568 h 1180036"/>
              <a:gd name="connsiteX18" fmla="*/ 40183 w 3278615"/>
              <a:gd name="connsiteY18" fmla="*/ 935120 h 1180036"/>
              <a:gd name="connsiteX0" fmla="*/ 40183 w 3278615"/>
              <a:gd name="connsiteY0" fmla="*/ 935120 h 1180036"/>
              <a:gd name="connsiteX1" fmla="*/ 240208 w 3278615"/>
              <a:gd name="connsiteY1" fmla="*/ 668420 h 1180036"/>
              <a:gd name="connsiteX2" fmla="*/ 440233 w 3278615"/>
              <a:gd name="connsiteY2" fmla="*/ 1077995 h 1180036"/>
              <a:gd name="connsiteX3" fmla="*/ 668833 w 3278615"/>
              <a:gd name="connsiteY3" fmla="*/ 382670 h 1180036"/>
              <a:gd name="connsiteX4" fmla="*/ 945058 w 3278615"/>
              <a:gd name="connsiteY4" fmla="*/ 1087520 h 1180036"/>
              <a:gd name="connsiteX5" fmla="*/ 1230808 w 3278615"/>
              <a:gd name="connsiteY5" fmla="*/ 258845 h 1180036"/>
              <a:gd name="connsiteX6" fmla="*/ 1421308 w 3278615"/>
              <a:gd name="connsiteY6" fmla="*/ 944645 h 1180036"/>
              <a:gd name="connsiteX7" fmla="*/ 1659433 w 3278615"/>
              <a:gd name="connsiteY7" fmla="*/ 201695 h 1180036"/>
              <a:gd name="connsiteX8" fmla="*/ 1916608 w 3278615"/>
              <a:gd name="connsiteY8" fmla="*/ 935120 h 1180036"/>
              <a:gd name="connsiteX9" fmla="*/ 2145208 w 3278615"/>
              <a:gd name="connsiteY9" fmla="*/ 439820 h 1180036"/>
              <a:gd name="connsiteX10" fmla="*/ 2402383 w 3278615"/>
              <a:gd name="connsiteY10" fmla="*/ 954170 h 1180036"/>
              <a:gd name="connsiteX11" fmla="*/ 2583358 w 3278615"/>
              <a:gd name="connsiteY11" fmla="*/ 544595 h 1180036"/>
              <a:gd name="connsiteX12" fmla="*/ 2821483 w 3278615"/>
              <a:gd name="connsiteY12" fmla="*/ 1173245 h 1180036"/>
              <a:gd name="connsiteX13" fmla="*/ 3012529 w 3278615"/>
              <a:gd name="connsiteY13" fmla="*/ 828642 h 1180036"/>
              <a:gd name="connsiteX14" fmla="*/ 3069206 w 3278615"/>
              <a:gd name="connsiteY14" fmla="*/ 77158 h 1180036"/>
              <a:gd name="connsiteX15" fmla="*/ 609694 w 3278615"/>
              <a:gd name="connsiteY15" fmla="*/ 44645 h 1180036"/>
              <a:gd name="connsiteX16" fmla="*/ 13835 w 3278615"/>
              <a:gd name="connsiteY16" fmla="*/ 29961 h 1180036"/>
              <a:gd name="connsiteX17" fmla="*/ 20080 w 3278615"/>
              <a:gd name="connsiteY17" fmla="*/ 436568 h 1180036"/>
              <a:gd name="connsiteX18" fmla="*/ 40183 w 3278615"/>
              <a:gd name="connsiteY18" fmla="*/ 935120 h 1180036"/>
              <a:gd name="connsiteX0" fmla="*/ 40183 w 3278615"/>
              <a:gd name="connsiteY0" fmla="*/ 933782 h 1178698"/>
              <a:gd name="connsiteX1" fmla="*/ 240208 w 3278615"/>
              <a:gd name="connsiteY1" fmla="*/ 667082 h 1178698"/>
              <a:gd name="connsiteX2" fmla="*/ 440233 w 3278615"/>
              <a:gd name="connsiteY2" fmla="*/ 1076657 h 1178698"/>
              <a:gd name="connsiteX3" fmla="*/ 668833 w 3278615"/>
              <a:gd name="connsiteY3" fmla="*/ 381332 h 1178698"/>
              <a:gd name="connsiteX4" fmla="*/ 945058 w 3278615"/>
              <a:gd name="connsiteY4" fmla="*/ 1086182 h 1178698"/>
              <a:gd name="connsiteX5" fmla="*/ 1230808 w 3278615"/>
              <a:gd name="connsiteY5" fmla="*/ 257507 h 1178698"/>
              <a:gd name="connsiteX6" fmla="*/ 1421308 w 3278615"/>
              <a:gd name="connsiteY6" fmla="*/ 943307 h 1178698"/>
              <a:gd name="connsiteX7" fmla="*/ 1659433 w 3278615"/>
              <a:gd name="connsiteY7" fmla="*/ 200357 h 1178698"/>
              <a:gd name="connsiteX8" fmla="*/ 1916608 w 3278615"/>
              <a:gd name="connsiteY8" fmla="*/ 933782 h 1178698"/>
              <a:gd name="connsiteX9" fmla="*/ 2145208 w 3278615"/>
              <a:gd name="connsiteY9" fmla="*/ 438482 h 1178698"/>
              <a:gd name="connsiteX10" fmla="*/ 2402383 w 3278615"/>
              <a:gd name="connsiteY10" fmla="*/ 952832 h 1178698"/>
              <a:gd name="connsiteX11" fmla="*/ 2583358 w 3278615"/>
              <a:gd name="connsiteY11" fmla="*/ 543257 h 1178698"/>
              <a:gd name="connsiteX12" fmla="*/ 2821483 w 3278615"/>
              <a:gd name="connsiteY12" fmla="*/ 1171907 h 1178698"/>
              <a:gd name="connsiteX13" fmla="*/ 3012529 w 3278615"/>
              <a:gd name="connsiteY13" fmla="*/ 827304 h 1178698"/>
              <a:gd name="connsiteX14" fmla="*/ 3069206 w 3278615"/>
              <a:gd name="connsiteY14" fmla="*/ 75820 h 1178698"/>
              <a:gd name="connsiteX15" fmla="*/ 1309228 w 3278615"/>
              <a:gd name="connsiteY15" fmla="*/ 62498 h 1178698"/>
              <a:gd name="connsiteX16" fmla="*/ 609694 w 3278615"/>
              <a:gd name="connsiteY16" fmla="*/ 43307 h 1178698"/>
              <a:gd name="connsiteX17" fmla="*/ 13835 w 3278615"/>
              <a:gd name="connsiteY17" fmla="*/ 28623 h 1178698"/>
              <a:gd name="connsiteX18" fmla="*/ 20080 w 3278615"/>
              <a:gd name="connsiteY18" fmla="*/ 435230 h 1178698"/>
              <a:gd name="connsiteX19" fmla="*/ 40183 w 3278615"/>
              <a:gd name="connsiteY19" fmla="*/ 933782 h 1178698"/>
              <a:gd name="connsiteX0" fmla="*/ 40183 w 3278615"/>
              <a:gd name="connsiteY0" fmla="*/ 933782 h 1178698"/>
              <a:gd name="connsiteX1" fmla="*/ 240208 w 3278615"/>
              <a:gd name="connsiteY1" fmla="*/ 667082 h 1178698"/>
              <a:gd name="connsiteX2" fmla="*/ 440233 w 3278615"/>
              <a:gd name="connsiteY2" fmla="*/ 1076657 h 1178698"/>
              <a:gd name="connsiteX3" fmla="*/ 668833 w 3278615"/>
              <a:gd name="connsiteY3" fmla="*/ 381332 h 1178698"/>
              <a:gd name="connsiteX4" fmla="*/ 945058 w 3278615"/>
              <a:gd name="connsiteY4" fmla="*/ 1086182 h 1178698"/>
              <a:gd name="connsiteX5" fmla="*/ 1230808 w 3278615"/>
              <a:gd name="connsiteY5" fmla="*/ 257507 h 1178698"/>
              <a:gd name="connsiteX6" fmla="*/ 1421308 w 3278615"/>
              <a:gd name="connsiteY6" fmla="*/ 943307 h 1178698"/>
              <a:gd name="connsiteX7" fmla="*/ 1659433 w 3278615"/>
              <a:gd name="connsiteY7" fmla="*/ 200357 h 1178698"/>
              <a:gd name="connsiteX8" fmla="*/ 1916608 w 3278615"/>
              <a:gd name="connsiteY8" fmla="*/ 933782 h 1178698"/>
              <a:gd name="connsiteX9" fmla="*/ 2145208 w 3278615"/>
              <a:gd name="connsiteY9" fmla="*/ 438482 h 1178698"/>
              <a:gd name="connsiteX10" fmla="*/ 2402383 w 3278615"/>
              <a:gd name="connsiteY10" fmla="*/ 952832 h 1178698"/>
              <a:gd name="connsiteX11" fmla="*/ 2583358 w 3278615"/>
              <a:gd name="connsiteY11" fmla="*/ 543257 h 1178698"/>
              <a:gd name="connsiteX12" fmla="*/ 2821483 w 3278615"/>
              <a:gd name="connsiteY12" fmla="*/ 1171907 h 1178698"/>
              <a:gd name="connsiteX13" fmla="*/ 3012529 w 3278615"/>
              <a:gd name="connsiteY13" fmla="*/ 827304 h 1178698"/>
              <a:gd name="connsiteX14" fmla="*/ 3069206 w 3278615"/>
              <a:gd name="connsiteY14" fmla="*/ 75820 h 1178698"/>
              <a:gd name="connsiteX15" fmla="*/ 2604313 w 3278615"/>
              <a:gd name="connsiteY15" fmla="*/ 72094 h 1178698"/>
              <a:gd name="connsiteX16" fmla="*/ 1309228 w 3278615"/>
              <a:gd name="connsiteY16" fmla="*/ 62498 h 1178698"/>
              <a:gd name="connsiteX17" fmla="*/ 609694 w 3278615"/>
              <a:gd name="connsiteY17" fmla="*/ 43307 h 1178698"/>
              <a:gd name="connsiteX18" fmla="*/ 13835 w 3278615"/>
              <a:gd name="connsiteY18" fmla="*/ 28623 h 1178698"/>
              <a:gd name="connsiteX19" fmla="*/ 20080 w 3278615"/>
              <a:gd name="connsiteY19" fmla="*/ 435230 h 1178698"/>
              <a:gd name="connsiteX20" fmla="*/ 40183 w 3278615"/>
              <a:gd name="connsiteY20" fmla="*/ 933782 h 1178698"/>
              <a:gd name="connsiteX0" fmla="*/ 40183 w 3278615"/>
              <a:gd name="connsiteY0" fmla="*/ 933782 h 1178698"/>
              <a:gd name="connsiteX1" fmla="*/ 240208 w 3278615"/>
              <a:gd name="connsiteY1" fmla="*/ 667082 h 1178698"/>
              <a:gd name="connsiteX2" fmla="*/ 440233 w 3278615"/>
              <a:gd name="connsiteY2" fmla="*/ 1076657 h 1178698"/>
              <a:gd name="connsiteX3" fmla="*/ 668833 w 3278615"/>
              <a:gd name="connsiteY3" fmla="*/ 381332 h 1178698"/>
              <a:gd name="connsiteX4" fmla="*/ 945058 w 3278615"/>
              <a:gd name="connsiteY4" fmla="*/ 1086182 h 1178698"/>
              <a:gd name="connsiteX5" fmla="*/ 1230808 w 3278615"/>
              <a:gd name="connsiteY5" fmla="*/ 257507 h 1178698"/>
              <a:gd name="connsiteX6" fmla="*/ 1421308 w 3278615"/>
              <a:gd name="connsiteY6" fmla="*/ 943307 h 1178698"/>
              <a:gd name="connsiteX7" fmla="*/ 1659433 w 3278615"/>
              <a:gd name="connsiteY7" fmla="*/ 200357 h 1178698"/>
              <a:gd name="connsiteX8" fmla="*/ 1916608 w 3278615"/>
              <a:gd name="connsiteY8" fmla="*/ 933782 h 1178698"/>
              <a:gd name="connsiteX9" fmla="*/ 2145208 w 3278615"/>
              <a:gd name="connsiteY9" fmla="*/ 438482 h 1178698"/>
              <a:gd name="connsiteX10" fmla="*/ 2402383 w 3278615"/>
              <a:gd name="connsiteY10" fmla="*/ 952832 h 1178698"/>
              <a:gd name="connsiteX11" fmla="*/ 2583358 w 3278615"/>
              <a:gd name="connsiteY11" fmla="*/ 543257 h 1178698"/>
              <a:gd name="connsiteX12" fmla="*/ 2821483 w 3278615"/>
              <a:gd name="connsiteY12" fmla="*/ 1171907 h 1178698"/>
              <a:gd name="connsiteX13" fmla="*/ 3012529 w 3278615"/>
              <a:gd name="connsiteY13" fmla="*/ 827304 h 1178698"/>
              <a:gd name="connsiteX14" fmla="*/ 3069206 w 3278615"/>
              <a:gd name="connsiteY14" fmla="*/ 75820 h 1178698"/>
              <a:gd name="connsiteX15" fmla="*/ 2604313 w 3278615"/>
              <a:gd name="connsiteY15" fmla="*/ 72094 h 1178698"/>
              <a:gd name="connsiteX16" fmla="*/ 1309228 w 3278615"/>
              <a:gd name="connsiteY16" fmla="*/ 62498 h 1178698"/>
              <a:gd name="connsiteX17" fmla="*/ 609694 w 3278615"/>
              <a:gd name="connsiteY17" fmla="*/ 43307 h 1178698"/>
              <a:gd name="connsiteX18" fmla="*/ 13835 w 3278615"/>
              <a:gd name="connsiteY18" fmla="*/ 28623 h 1178698"/>
              <a:gd name="connsiteX19" fmla="*/ 20080 w 3278615"/>
              <a:gd name="connsiteY19" fmla="*/ 435230 h 1178698"/>
              <a:gd name="connsiteX20" fmla="*/ 40183 w 3278615"/>
              <a:gd name="connsiteY20" fmla="*/ 933782 h 1178698"/>
              <a:gd name="connsiteX0" fmla="*/ 40183 w 3278615"/>
              <a:gd name="connsiteY0" fmla="*/ 933782 h 1178698"/>
              <a:gd name="connsiteX1" fmla="*/ 240208 w 3278615"/>
              <a:gd name="connsiteY1" fmla="*/ 667082 h 1178698"/>
              <a:gd name="connsiteX2" fmla="*/ 440233 w 3278615"/>
              <a:gd name="connsiteY2" fmla="*/ 1076657 h 1178698"/>
              <a:gd name="connsiteX3" fmla="*/ 668833 w 3278615"/>
              <a:gd name="connsiteY3" fmla="*/ 381332 h 1178698"/>
              <a:gd name="connsiteX4" fmla="*/ 945058 w 3278615"/>
              <a:gd name="connsiteY4" fmla="*/ 1086182 h 1178698"/>
              <a:gd name="connsiteX5" fmla="*/ 1230808 w 3278615"/>
              <a:gd name="connsiteY5" fmla="*/ 257507 h 1178698"/>
              <a:gd name="connsiteX6" fmla="*/ 1421308 w 3278615"/>
              <a:gd name="connsiteY6" fmla="*/ 943307 h 1178698"/>
              <a:gd name="connsiteX7" fmla="*/ 1659433 w 3278615"/>
              <a:gd name="connsiteY7" fmla="*/ 200357 h 1178698"/>
              <a:gd name="connsiteX8" fmla="*/ 1916608 w 3278615"/>
              <a:gd name="connsiteY8" fmla="*/ 933782 h 1178698"/>
              <a:gd name="connsiteX9" fmla="*/ 2145208 w 3278615"/>
              <a:gd name="connsiteY9" fmla="*/ 438482 h 1178698"/>
              <a:gd name="connsiteX10" fmla="*/ 2402383 w 3278615"/>
              <a:gd name="connsiteY10" fmla="*/ 952832 h 1178698"/>
              <a:gd name="connsiteX11" fmla="*/ 2583358 w 3278615"/>
              <a:gd name="connsiteY11" fmla="*/ 543257 h 1178698"/>
              <a:gd name="connsiteX12" fmla="*/ 2821483 w 3278615"/>
              <a:gd name="connsiteY12" fmla="*/ 1171907 h 1178698"/>
              <a:gd name="connsiteX13" fmla="*/ 3012529 w 3278615"/>
              <a:gd name="connsiteY13" fmla="*/ 827304 h 1178698"/>
              <a:gd name="connsiteX14" fmla="*/ 3069206 w 3278615"/>
              <a:gd name="connsiteY14" fmla="*/ 75820 h 1178698"/>
              <a:gd name="connsiteX15" fmla="*/ 2604313 w 3278615"/>
              <a:gd name="connsiteY15" fmla="*/ 72094 h 1178698"/>
              <a:gd name="connsiteX16" fmla="*/ 1309228 w 3278615"/>
              <a:gd name="connsiteY16" fmla="*/ 62498 h 1178698"/>
              <a:gd name="connsiteX17" fmla="*/ 609694 w 3278615"/>
              <a:gd name="connsiteY17" fmla="*/ 43307 h 1178698"/>
              <a:gd name="connsiteX18" fmla="*/ 13835 w 3278615"/>
              <a:gd name="connsiteY18" fmla="*/ 28623 h 1178698"/>
              <a:gd name="connsiteX19" fmla="*/ 20080 w 3278615"/>
              <a:gd name="connsiteY19" fmla="*/ 435230 h 1178698"/>
              <a:gd name="connsiteX20" fmla="*/ 40183 w 3278615"/>
              <a:gd name="connsiteY20" fmla="*/ 933782 h 1178698"/>
              <a:gd name="connsiteX0" fmla="*/ 40183 w 3278615"/>
              <a:gd name="connsiteY0" fmla="*/ 933782 h 1178698"/>
              <a:gd name="connsiteX1" fmla="*/ 240208 w 3278615"/>
              <a:gd name="connsiteY1" fmla="*/ 667082 h 1178698"/>
              <a:gd name="connsiteX2" fmla="*/ 440233 w 3278615"/>
              <a:gd name="connsiteY2" fmla="*/ 1076657 h 1178698"/>
              <a:gd name="connsiteX3" fmla="*/ 668833 w 3278615"/>
              <a:gd name="connsiteY3" fmla="*/ 381332 h 1178698"/>
              <a:gd name="connsiteX4" fmla="*/ 945058 w 3278615"/>
              <a:gd name="connsiteY4" fmla="*/ 1086182 h 1178698"/>
              <a:gd name="connsiteX5" fmla="*/ 1230808 w 3278615"/>
              <a:gd name="connsiteY5" fmla="*/ 257507 h 1178698"/>
              <a:gd name="connsiteX6" fmla="*/ 1421308 w 3278615"/>
              <a:gd name="connsiteY6" fmla="*/ 943307 h 1178698"/>
              <a:gd name="connsiteX7" fmla="*/ 1659433 w 3278615"/>
              <a:gd name="connsiteY7" fmla="*/ 200357 h 1178698"/>
              <a:gd name="connsiteX8" fmla="*/ 1916608 w 3278615"/>
              <a:gd name="connsiteY8" fmla="*/ 933782 h 1178698"/>
              <a:gd name="connsiteX9" fmla="*/ 2145208 w 3278615"/>
              <a:gd name="connsiteY9" fmla="*/ 438482 h 1178698"/>
              <a:gd name="connsiteX10" fmla="*/ 2402383 w 3278615"/>
              <a:gd name="connsiteY10" fmla="*/ 952832 h 1178698"/>
              <a:gd name="connsiteX11" fmla="*/ 2583358 w 3278615"/>
              <a:gd name="connsiteY11" fmla="*/ 543257 h 1178698"/>
              <a:gd name="connsiteX12" fmla="*/ 2821483 w 3278615"/>
              <a:gd name="connsiteY12" fmla="*/ 1171907 h 1178698"/>
              <a:gd name="connsiteX13" fmla="*/ 3012529 w 3278615"/>
              <a:gd name="connsiteY13" fmla="*/ 827304 h 1178698"/>
              <a:gd name="connsiteX14" fmla="*/ 3069206 w 3278615"/>
              <a:gd name="connsiteY14" fmla="*/ 75820 h 1178698"/>
              <a:gd name="connsiteX15" fmla="*/ 2604313 w 3278615"/>
              <a:gd name="connsiteY15" fmla="*/ 72094 h 1178698"/>
              <a:gd name="connsiteX16" fmla="*/ 1309228 w 3278615"/>
              <a:gd name="connsiteY16" fmla="*/ 62498 h 1178698"/>
              <a:gd name="connsiteX17" fmla="*/ 609694 w 3278615"/>
              <a:gd name="connsiteY17" fmla="*/ 43307 h 1178698"/>
              <a:gd name="connsiteX18" fmla="*/ 13835 w 3278615"/>
              <a:gd name="connsiteY18" fmla="*/ 28623 h 1178698"/>
              <a:gd name="connsiteX19" fmla="*/ 20080 w 3278615"/>
              <a:gd name="connsiteY19" fmla="*/ 435230 h 1178698"/>
              <a:gd name="connsiteX20" fmla="*/ 40183 w 3278615"/>
              <a:gd name="connsiteY20" fmla="*/ 933782 h 1178698"/>
              <a:gd name="connsiteX0" fmla="*/ 40183 w 3278615"/>
              <a:gd name="connsiteY0" fmla="*/ 905159 h 1150075"/>
              <a:gd name="connsiteX1" fmla="*/ 240208 w 3278615"/>
              <a:gd name="connsiteY1" fmla="*/ 638459 h 1150075"/>
              <a:gd name="connsiteX2" fmla="*/ 440233 w 3278615"/>
              <a:gd name="connsiteY2" fmla="*/ 1048034 h 1150075"/>
              <a:gd name="connsiteX3" fmla="*/ 668833 w 3278615"/>
              <a:gd name="connsiteY3" fmla="*/ 352709 h 1150075"/>
              <a:gd name="connsiteX4" fmla="*/ 945058 w 3278615"/>
              <a:gd name="connsiteY4" fmla="*/ 1057559 h 1150075"/>
              <a:gd name="connsiteX5" fmla="*/ 1230808 w 3278615"/>
              <a:gd name="connsiteY5" fmla="*/ 228884 h 1150075"/>
              <a:gd name="connsiteX6" fmla="*/ 1421308 w 3278615"/>
              <a:gd name="connsiteY6" fmla="*/ 914684 h 1150075"/>
              <a:gd name="connsiteX7" fmla="*/ 1659433 w 3278615"/>
              <a:gd name="connsiteY7" fmla="*/ 171734 h 1150075"/>
              <a:gd name="connsiteX8" fmla="*/ 1916608 w 3278615"/>
              <a:gd name="connsiteY8" fmla="*/ 905159 h 1150075"/>
              <a:gd name="connsiteX9" fmla="*/ 2145208 w 3278615"/>
              <a:gd name="connsiteY9" fmla="*/ 409859 h 1150075"/>
              <a:gd name="connsiteX10" fmla="*/ 2402383 w 3278615"/>
              <a:gd name="connsiteY10" fmla="*/ 924209 h 1150075"/>
              <a:gd name="connsiteX11" fmla="*/ 2583358 w 3278615"/>
              <a:gd name="connsiteY11" fmla="*/ 514634 h 1150075"/>
              <a:gd name="connsiteX12" fmla="*/ 2821483 w 3278615"/>
              <a:gd name="connsiteY12" fmla="*/ 1143284 h 1150075"/>
              <a:gd name="connsiteX13" fmla="*/ 3012529 w 3278615"/>
              <a:gd name="connsiteY13" fmla="*/ 798681 h 1150075"/>
              <a:gd name="connsiteX14" fmla="*/ 3069206 w 3278615"/>
              <a:gd name="connsiteY14" fmla="*/ 47197 h 1150075"/>
              <a:gd name="connsiteX15" fmla="*/ 2604313 w 3278615"/>
              <a:gd name="connsiteY15" fmla="*/ 43471 h 1150075"/>
              <a:gd name="connsiteX16" fmla="*/ 1309228 w 3278615"/>
              <a:gd name="connsiteY16" fmla="*/ 33875 h 1150075"/>
              <a:gd name="connsiteX17" fmla="*/ 609694 w 3278615"/>
              <a:gd name="connsiteY17" fmla="*/ 14684 h 1150075"/>
              <a:gd name="connsiteX18" fmla="*/ 13835 w 3278615"/>
              <a:gd name="connsiteY18" fmla="*/ 0 h 1150075"/>
              <a:gd name="connsiteX19" fmla="*/ 20080 w 3278615"/>
              <a:gd name="connsiteY19" fmla="*/ 406607 h 1150075"/>
              <a:gd name="connsiteX20" fmla="*/ 40183 w 3278615"/>
              <a:gd name="connsiteY20" fmla="*/ 905159 h 1150075"/>
              <a:gd name="connsiteX0" fmla="*/ 40183 w 3278615"/>
              <a:gd name="connsiteY0" fmla="*/ 890475 h 1135391"/>
              <a:gd name="connsiteX1" fmla="*/ 240208 w 3278615"/>
              <a:gd name="connsiteY1" fmla="*/ 623775 h 1135391"/>
              <a:gd name="connsiteX2" fmla="*/ 440233 w 3278615"/>
              <a:gd name="connsiteY2" fmla="*/ 1033350 h 1135391"/>
              <a:gd name="connsiteX3" fmla="*/ 668833 w 3278615"/>
              <a:gd name="connsiteY3" fmla="*/ 338025 h 1135391"/>
              <a:gd name="connsiteX4" fmla="*/ 945058 w 3278615"/>
              <a:gd name="connsiteY4" fmla="*/ 1042875 h 1135391"/>
              <a:gd name="connsiteX5" fmla="*/ 1230808 w 3278615"/>
              <a:gd name="connsiteY5" fmla="*/ 214200 h 1135391"/>
              <a:gd name="connsiteX6" fmla="*/ 1421308 w 3278615"/>
              <a:gd name="connsiteY6" fmla="*/ 900000 h 1135391"/>
              <a:gd name="connsiteX7" fmla="*/ 1659433 w 3278615"/>
              <a:gd name="connsiteY7" fmla="*/ 157050 h 1135391"/>
              <a:gd name="connsiteX8" fmla="*/ 1916608 w 3278615"/>
              <a:gd name="connsiteY8" fmla="*/ 890475 h 1135391"/>
              <a:gd name="connsiteX9" fmla="*/ 2145208 w 3278615"/>
              <a:gd name="connsiteY9" fmla="*/ 395175 h 1135391"/>
              <a:gd name="connsiteX10" fmla="*/ 2402383 w 3278615"/>
              <a:gd name="connsiteY10" fmla="*/ 909525 h 1135391"/>
              <a:gd name="connsiteX11" fmla="*/ 2583358 w 3278615"/>
              <a:gd name="connsiteY11" fmla="*/ 499950 h 1135391"/>
              <a:gd name="connsiteX12" fmla="*/ 2821483 w 3278615"/>
              <a:gd name="connsiteY12" fmla="*/ 1128600 h 1135391"/>
              <a:gd name="connsiteX13" fmla="*/ 3012529 w 3278615"/>
              <a:gd name="connsiteY13" fmla="*/ 783997 h 1135391"/>
              <a:gd name="connsiteX14" fmla="*/ 3069206 w 3278615"/>
              <a:gd name="connsiteY14" fmla="*/ 32513 h 1135391"/>
              <a:gd name="connsiteX15" fmla="*/ 2604313 w 3278615"/>
              <a:gd name="connsiteY15" fmla="*/ 28787 h 1135391"/>
              <a:gd name="connsiteX16" fmla="*/ 1309228 w 3278615"/>
              <a:gd name="connsiteY16" fmla="*/ 19191 h 1135391"/>
              <a:gd name="connsiteX17" fmla="*/ 609694 w 3278615"/>
              <a:gd name="connsiteY17" fmla="*/ 0 h 1135391"/>
              <a:gd name="connsiteX18" fmla="*/ 13835 w 3278615"/>
              <a:gd name="connsiteY18" fmla="*/ 4508 h 1135391"/>
              <a:gd name="connsiteX19" fmla="*/ 20080 w 3278615"/>
              <a:gd name="connsiteY19" fmla="*/ 391923 h 1135391"/>
              <a:gd name="connsiteX20" fmla="*/ 40183 w 3278615"/>
              <a:gd name="connsiteY20" fmla="*/ 890475 h 1135391"/>
              <a:gd name="connsiteX0" fmla="*/ 26348 w 3264780"/>
              <a:gd name="connsiteY0" fmla="*/ 890475 h 1135391"/>
              <a:gd name="connsiteX1" fmla="*/ 226373 w 3264780"/>
              <a:gd name="connsiteY1" fmla="*/ 623775 h 1135391"/>
              <a:gd name="connsiteX2" fmla="*/ 426398 w 3264780"/>
              <a:gd name="connsiteY2" fmla="*/ 1033350 h 1135391"/>
              <a:gd name="connsiteX3" fmla="*/ 654998 w 3264780"/>
              <a:gd name="connsiteY3" fmla="*/ 338025 h 1135391"/>
              <a:gd name="connsiteX4" fmla="*/ 931223 w 3264780"/>
              <a:gd name="connsiteY4" fmla="*/ 1042875 h 1135391"/>
              <a:gd name="connsiteX5" fmla="*/ 1216973 w 3264780"/>
              <a:gd name="connsiteY5" fmla="*/ 214200 h 1135391"/>
              <a:gd name="connsiteX6" fmla="*/ 1407473 w 3264780"/>
              <a:gd name="connsiteY6" fmla="*/ 900000 h 1135391"/>
              <a:gd name="connsiteX7" fmla="*/ 1645598 w 3264780"/>
              <a:gd name="connsiteY7" fmla="*/ 157050 h 1135391"/>
              <a:gd name="connsiteX8" fmla="*/ 1902773 w 3264780"/>
              <a:gd name="connsiteY8" fmla="*/ 890475 h 1135391"/>
              <a:gd name="connsiteX9" fmla="*/ 2131373 w 3264780"/>
              <a:gd name="connsiteY9" fmla="*/ 395175 h 1135391"/>
              <a:gd name="connsiteX10" fmla="*/ 2388548 w 3264780"/>
              <a:gd name="connsiteY10" fmla="*/ 909525 h 1135391"/>
              <a:gd name="connsiteX11" fmla="*/ 2569523 w 3264780"/>
              <a:gd name="connsiteY11" fmla="*/ 499950 h 1135391"/>
              <a:gd name="connsiteX12" fmla="*/ 2807648 w 3264780"/>
              <a:gd name="connsiteY12" fmla="*/ 1128600 h 1135391"/>
              <a:gd name="connsiteX13" fmla="*/ 2998694 w 3264780"/>
              <a:gd name="connsiteY13" fmla="*/ 783997 h 1135391"/>
              <a:gd name="connsiteX14" fmla="*/ 3055371 w 3264780"/>
              <a:gd name="connsiteY14" fmla="*/ 32513 h 1135391"/>
              <a:gd name="connsiteX15" fmla="*/ 2590478 w 3264780"/>
              <a:gd name="connsiteY15" fmla="*/ 28787 h 1135391"/>
              <a:gd name="connsiteX16" fmla="*/ 1295393 w 3264780"/>
              <a:gd name="connsiteY16" fmla="*/ 19191 h 1135391"/>
              <a:gd name="connsiteX17" fmla="*/ 595859 w 3264780"/>
              <a:gd name="connsiteY17" fmla="*/ 0 h 1135391"/>
              <a:gd name="connsiteX18" fmla="*/ 0 w 3264780"/>
              <a:gd name="connsiteY18" fmla="*/ 4508 h 1135391"/>
              <a:gd name="connsiteX19" fmla="*/ 6245 w 3264780"/>
              <a:gd name="connsiteY19" fmla="*/ 391923 h 1135391"/>
              <a:gd name="connsiteX20" fmla="*/ 26348 w 3264780"/>
              <a:gd name="connsiteY20" fmla="*/ 890475 h 1135391"/>
              <a:gd name="connsiteX0" fmla="*/ 26348 w 3055371"/>
              <a:gd name="connsiteY0" fmla="*/ 890475 h 1135391"/>
              <a:gd name="connsiteX1" fmla="*/ 226373 w 3055371"/>
              <a:gd name="connsiteY1" fmla="*/ 623775 h 1135391"/>
              <a:gd name="connsiteX2" fmla="*/ 426398 w 3055371"/>
              <a:gd name="connsiteY2" fmla="*/ 1033350 h 1135391"/>
              <a:gd name="connsiteX3" fmla="*/ 654998 w 3055371"/>
              <a:gd name="connsiteY3" fmla="*/ 338025 h 1135391"/>
              <a:gd name="connsiteX4" fmla="*/ 931223 w 3055371"/>
              <a:gd name="connsiteY4" fmla="*/ 1042875 h 1135391"/>
              <a:gd name="connsiteX5" fmla="*/ 1216973 w 3055371"/>
              <a:gd name="connsiteY5" fmla="*/ 214200 h 1135391"/>
              <a:gd name="connsiteX6" fmla="*/ 1407473 w 3055371"/>
              <a:gd name="connsiteY6" fmla="*/ 900000 h 1135391"/>
              <a:gd name="connsiteX7" fmla="*/ 1645598 w 3055371"/>
              <a:gd name="connsiteY7" fmla="*/ 157050 h 1135391"/>
              <a:gd name="connsiteX8" fmla="*/ 1902773 w 3055371"/>
              <a:gd name="connsiteY8" fmla="*/ 890475 h 1135391"/>
              <a:gd name="connsiteX9" fmla="*/ 2131373 w 3055371"/>
              <a:gd name="connsiteY9" fmla="*/ 395175 h 1135391"/>
              <a:gd name="connsiteX10" fmla="*/ 2388548 w 3055371"/>
              <a:gd name="connsiteY10" fmla="*/ 909525 h 1135391"/>
              <a:gd name="connsiteX11" fmla="*/ 2569523 w 3055371"/>
              <a:gd name="connsiteY11" fmla="*/ 499950 h 1135391"/>
              <a:gd name="connsiteX12" fmla="*/ 2807648 w 3055371"/>
              <a:gd name="connsiteY12" fmla="*/ 1128600 h 1135391"/>
              <a:gd name="connsiteX13" fmla="*/ 2998694 w 3055371"/>
              <a:gd name="connsiteY13" fmla="*/ 783997 h 1135391"/>
              <a:gd name="connsiteX14" fmla="*/ 3055371 w 3055371"/>
              <a:gd name="connsiteY14" fmla="*/ 32513 h 1135391"/>
              <a:gd name="connsiteX15" fmla="*/ 2590478 w 3055371"/>
              <a:gd name="connsiteY15" fmla="*/ 28787 h 1135391"/>
              <a:gd name="connsiteX16" fmla="*/ 1295393 w 3055371"/>
              <a:gd name="connsiteY16" fmla="*/ 19191 h 1135391"/>
              <a:gd name="connsiteX17" fmla="*/ 595859 w 3055371"/>
              <a:gd name="connsiteY17" fmla="*/ 0 h 1135391"/>
              <a:gd name="connsiteX18" fmla="*/ 0 w 3055371"/>
              <a:gd name="connsiteY18" fmla="*/ 4508 h 1135391"/>
              <a:gd name="connsiteX19" fmla="*/ 6245 w 3055371"/>
              <a:gd name="connsiteY19" fmla="*/ 391923 h 1135391"/>
              <a:gd name="connsiteX20" fmla="*/ 26348 w 3055371"/>
              <a:gd name="connsiteY20" fmla="*/ 890475 h 1135391"/>
              <a:gd name="connsiteX0" fmla="*/ 26348 w 2998694"/>
              <a:gd name="connsiteY0" fmla="*/ 890475 h 1135391"/>
              <a:gd name="connsiteX1" fmla="*/ 226373 w 2998694"/>
              <a:gd name="connsiteY1" fmla="*/ 623775 h 1135391"/>
              <a:gd name="connsiteX2" fmla="*/ 426398 w 2998694"/>
              <a:gd name="connsiteY2" fmla="*/ 1033350 h 1135391"/>
              <a:gd name="connsiteX3" fmla="*/ 654998 w 2998694"/>
              <a:gd name="connsiteY3" fmla="*/ 338025 h 1135391"/>
              <a:gd name="connsiteX4" fmla="*/ 931223 w 2998694"/>
              <a:gd name="connsiteY4" fmla="*/ 1042875 h 1135391"/>
              <a:gd name="connsiteX5" fmla="*/ 1216973 w 2998694"/>
              <a:gd name="connsiteY5" fmla="*/ 214200 h 1135391"/>
              <a:gd name="connsiteX6" fmla="*/ 1407473 w 2998694"/>
              <a:gd name="connsiteY6" fmla="*/ 900000 h 1135391"/>
              <a:gd name="connsiteX7" fmla="*/ 1645598 w 2998694"/>
              <a:gd name="connsiteY7" fmla="*/ 157050 h 1135391"/>
              <a:gd name="connsiteX8" fmla="*/ 1902773 w 2998694"/>
              <a:gd name="connsiteY8" fmla="*/ 890475 h 1135391"/>
              <a:gd name="connsiteX9" fmla="*/ 2131373 w 2998694"/>
              <a:gd name="connsiteY9" fmla="*/ 395175 h 1135391"/>
              <a:gd name="connsiteX10" fmla="*/ 2388548 w 2998694"/>
              <a:gd name="connsiteY10" fmla="*/ 909525 h 1135391"/>
              <a:gd name="connsiteX11" fmla="*/ 2569523 w 2998694"/>
              <a:gd name="connsiteY11" fmla="*/ 499950 h 1135391"/>
              <a:gd name="connsiteX12" fmla="*/ 2807648 w 2998694"/>
              <a:gd name="connsiteY12" fmla="*/ 1128600 h 1135391"/>
              <a:gd name="connsiteX13" fmla="*/ 2998694 w 2998694"/>
              <a:gd name="connsiteY13" fmla="*/ 783997 h 1135391"/>
              <a:gd name="connsiteX14" fmla="*/ 2998652 w 2998694"/>
              <a:gd name="connsiteY14" fmla="*/ 42108 h 1135391"/>
              <a:gd name="connsiteX15" fmla="*/ 2590478 w 2998694"/>
              <a:gd name="connsiteY15" fmla="*/ 28787 h 1135391"/>
              <a:gd name="connsiteX16" fmla="*/ 1295393 w 2998694"/>
              <a:gd name="connsiteY16" fmla="*/ 19191 h 1135391"/>
              <a:gd name="connsiteX17" fmla="*/ 595859 w 2998694"/>
              <a:gd name="connsiteY17" fmla="*/ 0 h 1135391"/>
              <a:gd name="connsiteX18" fmla="*/ 0 w 2998694"/>
              <a:gd name="connsiteY18" fmla="*/ 4508 h 1135391"/>
              <a:gd name="connsiteX19" fmla="*/ 6245 w 2998694"/>
              <a:gd name="connsiteY19" fmla="*/ 391923 h 1135391"/>
              <a:gd name="connsiteX20" fmla="*/ 26348 w 2998694"/>
              <a:gd name="connsiteY20" fmla="*/ 890475 h 1135391"/>
              <a:gd name="connsiteX0" fmla="*/ 26348 w 2998694"/>
              <a:gd name="connsiteY0" fmla="*/ 890475 h 1070615"/>
              <a:gd name="connsiteX1" fmla="*/ 226373 w 2998694"/>
              <a:gd name="connsiteY1" fmla="*/ 623775 h 1070615"/>
              <a:gd name="connsiteX2" fmla="*/ 426398 w 2998694"/>
              <a:gd name="connsiteY2" fmla="*/ 1033350 h 1070615"/>
              <a:gd name="connsiteX3" fmla="*/ 654998 w 2998694"/>
              <a:gd name="connsiteY3" fmla="*/ 338025 h 1070615"/>
              <a:gd name="connsiteX4" fmla="*/ 931223 w 2998694"/>
              <a:gd name="connsiteY4" fmla="*/ 1042875 h 1070615"/>
              <a:gd name="connsiteX5" fmla="*/ 1216973 w 2998694"/>
              <a:gd name="connsiteY5" fmla="*/ 214200 h 1070615"/>
              <a:gd name="connsiteX6" fmla="*/ 1407473 w 2998694"/>
              <a:gd name="connsiteY6" fmla="*/ 900000 h 1070615"/>
              <a:gd name="connsiteX7" fmla="*/ 1645598 w 2998694"/>
              <a:gd name="connsiteY7" fmla="*/ 157050 h 1070615"/>
              <a:gd name="connsiteX8" fmla="*/ 1902773 w 2998694"/>
              <a:gd name="connsiteY8" fmla="*/ 890475 h 1070615"/>
              <a:gd name="connsiteX9" fmla="*/ 2131373 w 2998694"/>
              <a:gd name="connsiteY9" fmla="*/ 395175 h 1070615"/>
              <a:gd name="connsiteX10" fmla="*/ 2388548 w 2998694"/>
              <a:gd name="connsiteY10" fmla="*/ 909525 h 1070615"/>
              <a:gd name="connsiteX11" fmla="*/ 2569523 w 2998694"/>
              <a:gd name="connsiteY11" fmla="*/ 499950 h 1070615"/>
              <a:gd name="connsiteX12" fmla="*/ 2750930 w 2998694"/>
              <a:gd name="connsiteY12" fmla="*/ 1061428 h 1070615"/>
              <a:gd name="connsiteX13" fmla="*/ 2998694 w 2998694"/>
              <a:gd name="connsiteY13" fmla="*/ 783997 h 1070615"/>
              <a:gd name="connsiteX14" fmla="*/ 2998652 w 2998694"/>
              <a:gd name="connsiteY14" fmla="*/ 42108 h 1070615"/>
              <a:gd name="connsiteX15" fmla="*/ 2590478 w 2998694"/>
              <a:gd name="connsiteY15" fmla="*/ 28787 h 1070615"/>
              <a:gd name="connsiteX16" fmla="*/ 1295393 w 2998694"/>
              <a:gd name="connsiteY16" fmla="*/ 19191 h 1070615"/>
              <a:gd name="connsiteX17" fmla="*/ 595859 w 2998694"/>
              <a:gd name="connsiteY17" fmla="*/ 0 h 1070615"/>
              <a:gd name="connsiteX18" fmla="*/ 0 w 2998694"/>
              <a:gd name="connsiteY18" fmla="*/ 4508 h 1070615"/>
              <a:gd name="connsiteX19" fmla="*/ 6245 w 2998694"/>
              <a:gd name="connsiteY19" fmla="*/ 391923 h 1070615"/>
              <a:gd name="connsiteX20" fmla="*/ 26348 w 2998694"/>
              <a:gd name="connsiteY20" fmla="*/ 890475 h 1070615"/>
              <a:gd name="connsiteX0" fmla="*/ 26348 w 2998652"/>
              <a:gd name="connsiteY0" fmla="*/ 890475 h 1065734"/>
              <a:gd name="connsiteX1" fmla="*/ 226373 w 2998652"/>
              <a:gd name="connsiteY1" fmla="*/ 623775 h 1065734"/>
              <a:gd name="connsiteX2" fmla="*/ 426398 w 2998652"/>
              <a:gd name="connsiteY2" fmla="*/ 1033350 h 1065734"/>
              <a:gd name="connsiteX3" fmla="*/ 654998 w 2998652"/>
              <a:gd name="connsiteY3" fmla="*/ 338025 h 1065734"/>
              <a:gd name="connsiteX4" fmla="*/ 931223 w 2998652"/>
              <a:gd name="connsiteY4" fmla="*/ 1042875 h 1065734"/>
              <a:gd name="connsiteX5" fmla="*/ 1216973 w 2998652"/>
              <a:gd name="connsiteY5" fmla="*/ 214200 h 1065734"/>
              <a:gd name="connsiteX6" fmla="*/ 1407473 w 2998652"/>
              <a:gd name="connsiteY6" fmla="*/ 900000 h 1065734"/>
              <a:gd name="connsiteX7" fmla="*/ 1645598 w 2998652"/>
              <a:gd name="connsiteY7" fmla="*/ 157050 h 1065734"/>
              <a:gd name="connsiteX8" fmla="*/ 1902773 w 2998652"/>
              <a:gd name="connsiteY8" fmla="*/ 890475 h 1065734"/>
              <a:gd name="connsiteX9" fmla="*/ 2131373 w 2998652"/>
              <a:gd name="connsiteY9" fmla="*/ 395175 h 1065734"/>
              <a:gd name="connsiteX10" fmla="*/ 2388548 w 2998652"/>
              <a:gd name="connsiteY10" fmla="*/ 909525 h 1065734"/>
              <a:gd name="connsiteX11" fmla="*/ 2569523 w 2998652"/>
              <a:gd name="connsiteY11" fmla="*/ 499950 h 1065734"/>
              <a:gd name="connsiteX12" fmla="*/ 2750930 w 2998652"/>
              <a:gd name="connsiteY12" fmla="*/ 1061428 h 1065734"/>
              <a:gd name="connsiteX13" fmla="*/ 2960881 w 2998652"/>
              <a:gd name="connsiteY13" fmla="*/ 716825 h 1065734"/>
              <a:gd name="connsiteX14" fmla="*/ 2998652 w 2998652"/>
              <a:gd name="connsiteY14" fmla="*/ 42108 h 1065734"/>
              <a:gd name="connsiteX15" fmla="*/ 2590478 w 2998652"/>
              <a:gd name="connsiteY15" fmla="*/ 28787 h 1065734"/>
              <a:gd name="connsiteX16" fmla="*/ 1295393 w 2998652"/>
              <a:gd name="connsiteY16" fmla="*/ 19191 h 1065734"/>
              <a:gd name="connsiteX17" fmla="*/ 595859 w 2998652"/>
              <a:gd name="connsiteY17" fmla="*/ 0 h 1065734"/>
              <a:gd name="connsiteX18" fmla="*/ 0 w 2998652"/>
              <a:gd name="connsiteY18" fmla="*/ 4508 h 1065734"/>
              <a:gd name="connsiteX19" fmla="*/ 6245 w 2998652"/>
              <a:gd name="connsiteY19" fmla="*/ 391923 h 1065734"/>
              <a:gd name="connsiteX20" fmla="*/ 26348 w 2998652"/>
              <a:gd name="connsiteY20" fmla="*/ 890475 h 1065734"/>
              <a:gd name="connsiteX0" fmla="*/ 26348 w 2998652"/>
              <a:gd name="connsiteY0" fmla="*/ 890475 h 1065734"/>
              <a:gd name="connsiteX1" fmla="*/ 226373 w 2998652"/>
              <a:gd name="connsiteY1" fmla="*/ 623775 h 1065734"/>
              <a:gd name="connsiteX2" fmla="*/ 432700 w 2998652"/>
              <a:gd name="connsiteY2" fmla="*/ 988569 h 1065734"/>
              <a:gd name="connsiteX3" fmla="*/ 654998 w 2998652"/>
              <a:gd name="connsiteY3" fmla="*/ 338025 h 1065734"/>
              <a:gd name="connsiteX4" fmla="*/ 931223 w 2998652"/>
              <a:gd name="connsiteY4" fmla="*/ 1042875 h 1065734"/>
              <a:gd name="connsiteX5" fmla="*/ 1216973 w 2998652"/>
              <a:gd name="connsiteY5" fmla="*/ 214200 h 1065734"/>
              <a:gd name="connsiteX6" fmla="*/ 1407473 w 2998652"/>
              <a:gd name="connsiteY6" fmla="*/ 900000 h 1065734"/>
              <a:gd name="connsiteX7" fmla="*/ 1645598 w 2998652"/>
              <a:gd name="connsiteY7" fmla="*/ 157050 h 1065734"/>
              <a:gd name="connsiteX8" fmla="*/ 1902773 w 2998652"/>
              <a:gd name="connsiteY8" fmla="*/ 890475 h 1065734"/>
              <a:gd name="connsiteX9" fmla="*/ 2131373 w 2998652"/>
              <a:gd name="connsiteY9" fmla="*/ 395175 h 1065734"/>
              <a:gd name="connsiteX10" fmla="*/ 2388548 w 2998652"/>
              <a:gd name="connsiteY10" fmla="*/ 909525 h 1065734"/>
              <a:gd name="connsiteX11" fmla="*/ 2569523 w 2998652"/>
              <a:gd name="connsiteY11" fmla="*/ 499950 h 1065734"/>
              <a:gd name="connsiteX12" fmla="*/ 2750930 w 2998652"/>
              <a:gd name="connsiteY12" fmla="*/ 1061428 h 1065734"/>
              <a:gd name="connsiteX13" fmla="*/ 2960881 w 2998652"/>
              <a:gd name="connsiteY13" fmla="*/ 716825 h 1065734"/>
              <a:gd name="connsiteX14" fmla="*/ 2998652 w 2998652"/>
              <a:gd name="connsiteY14" fmla="*/ 42108 h 1065734"/>
              <a:gd name="connsiteX15" fmla="*/ 2590478 w 2998652"/>
              <a:gd name="connsiteY15" fmla="*/ 28787 h 1065734"/>
              <a:gd name="connsiteX16" fmla="*/ 1295393 w 2998652"/>
              <a:gd name="connsiteY16" fmla="*/ 19191 h 1065734"/>
              <a:gd name="connsiteX17" fmla="*/ 595859 w 2998652"/>
              <a:gd name="connsiteY17" fmla="*/ 0 h 1065734"/>
              <a:gd name="connsiteX18" fmla="*/ 0 w 2998652"/>
              <a:gd name="connsiteY18" fmla="*/ 4508 h 1065734"/>
              <a:gd name="connsiteX19" fmla="*/ 6245 w 2998652"/>
              <a:gd name="connsiteY19" fmla="*/ 391923 h 1065734"/>
              <a:gd name="connsiteX20" fmla="*/ 26348 w 2998652"/>
              <a:gd name="connsiteY20" fmla="*/ 890475 h 1065734"/>
              <a:gd name="connsiteX0" fmla="*/ 26348 w 2998652"/>
              <a:gd name="connsiteY0" fmla="*/ 890475 h 1065734"/>
              <a:gd name="connsiteX1" fmla="*/ 120049 w 2998652"/>
              <a:gd name="connsiteY1" fmla="*/ 700507 h 1065734"/>
              <a:gd name="connsiteX2" fmla="*/ 226373 w 2998652"/>
              <a:gd name="connsiteY2" fmla="*/ 623775 h 1065734"/>
              <a:gd name="connsiteX3" fmla="*/ 432700 w 2998652"/>
              <a:gd name="connsiteY3" fmla="*/ 988569 h 1065734"/>
              <a:gd name="connsiteX4" fmla="*/ 654998 w 2998652"/>
              <a:gd name="connsiteY4" fmla="*/ 338025 h 1065734"/>
              <a:gd name="connsiteX5" fmla="*/ 931223 w 2998652"/>
              <a:gd name="connsiteY5" fmla="*/ 1042875 h 1065734"/>
              <a:gd name="connsiteX6" fmla="*/ 1216973 w 2998652"/>
              <a:gd name="connsiteY6" fmla="*/ 214200 h 1065734"/>
              <a:gd name="connsiteX7" fmla="*/ 1407473 w 2998652"/>
              <a:gd name="connsiteY7" fmla="*/ 900000 h 1065734"/>
              <a:gd name="connsiteX8" fmla="*/ 1645598 w 2998652"/>
              <a:gd name="connsiteY8" fmla="*/ 157050 h 1065734"/>
              <a:gd name="connsiteX9" fmla="*/ 1902773 w 2998652"/>
              <a:gd name="connsiteY9" fmla="*/ 890475 h 1065734"/>
              <a:gd name="connsiteX10" fmla="*/ 2131373 w 2998652"/>
              <a:gd name="connsiteY10" fmla="*/ 395175 h 1065734"/>
              <a:gd name="connsiteX11" fmla="*/ 2388548 w 2998652"/>
              <a:gd name="connsiteY11" fmla="*/ 909525 h 1065734"/>
              <a:gd name="connsiteX12" fmla="*/ 2569523 w 2998652"/>
              <a:gd name="connsiteY12" fmla="*/ 499950 h 1065734"/>
              <a:gd name="connsiteX13" fmla="*/ 2750930 w 2998652"/>
              <a:gd name="connsiteY13" fmla="*/ 1061428 h 1065734"/>
              <a:gd name="connsiteX14" fmla="*/ 2960881 w 2998652"/>
              <a:gd name="connsiteY14" fmla="*/ 716825 h 1065734"/>
              <a:gd name="connsiteX15" fmla="*/ 2998652 w 2998652"/>
              <a:gd name="connsiteY15" fmla="*/ 42108 h 1065734"/>
              <a:gd name="connsiteX16" fmla="*/ 2590478 w 2998652"/>
              <a:gd name="connsiteY16" fmla="*/ 28787 h 1065734"/>
              <a:gd name="connsiteX17" fmla="*/ 1295393 w 2998652"/>
              <a:gd name="connsiteY17" fmla="*/ 19191 h 1065734"/>
              <a:gd name="connsiteX18" fmla="*/ 595859 w 2998652"/>
              <a:gd name="connsiteY18" fmla="*/ 0 h 1065734"/>
              <a:gd name="connsiteX19" fmla="*/ 0 w 2998652"/>
              <a:gd name="connsiteY19" fmla="*/ 4508 h 1065734"/>
              <a:gd name="connsiteX20" fmla="*/ 6245 w 2998652"/>
              <a:gd name="connsiteY20" fmla="*/ 391923 h 1065734"/>
              <a:gd name="connsiteX21" fmla="*/ 26348 w 2998652"/>
              <a:gd name="connsiteY21" fmla="*/ 890475 h 1065734"/>
              <a:gd name="connsiteX0" fmla="*/ 26348 w 2998652"/>
              <a:gd name="connsiteY0" fmla="*/ 890475 h 1065734"/>
              <a:gd name="connsiteX1" fmla="*/ 120049 w 2998652"/>
              <a:gd name="connsiteY1" fmla="*/ 700507 h 1065734"/>
              <a:gd name="connsiteX2" fmla="*/ 226373 w 2998652"/>
              <a:gd name="connsiteY2" fmla="*/ 623775 h 1065734"/>
              <a:gd name="connsiteX3" fmla="*/ 315414 w 2998652"/>
              <a:gd name="connsiteY3" fmla="*/ 738891 h 1065734"/>
              <a:gd name="connsiteX4" fmla="*/ 432700 w 2998652"/>
              <a:gd name="connsiteY4" fmla="*/ 988569 h 1065734"/>
              <a:gd name="connsiteX5" fmla="*/ 654998 w 2998652"/>
              <a:gd name="connsiteY5" fmla="*/ 338025 h 1065734"/>
              <a:gd name="connsiteX6" fmla="*/ 931223 w 2998652"/>
              <a:gd name="connsiteY6" fmla="*/ 1042875 h 1065734"/>
              <a:gd name="connsiteX7" fmla="*/ 1216973 w 2998652"/>
              <a:gd name="connsiteY7" fmla="*/ 214200 h 1065734"/>
              <a:gd name="connsiteX8" fmla="*/ 1407473 w 2998652"/>
              <a:gd name="connsiteY8" fmla="*/ 900000 h 1065734"/>
              <a:gd name="connsiteX9" fmla="*/ 1645598 w 2998652"/>
              <a:gd name="connsiteY9" fmla="*/ 157050 h 1065734"/>
              <a:gd name="connsiteX10" fmla="*/ 1902773 w 2998652"/>
              <a:gd name="connsiteY10" fmla="*/ 890475 h 1065734"/>
              <a:gd name="connsiteX11" fmla="*/ 2131373 w 2998652"/>
              <a:gd name="connsiteY11" fmla="*/ 395175 h 1065734"/>
              <a:gd name="connsiteX12" fmla="*/ 2388548 w 2998652"/>
              <a:gd name="connsiteY12" fmla="*/ 909525 h 1065734"/>
              <a:gd name="connsiteX13" fmla="*/ 2569523 w 2998652"/>
              <a:gd name="connsiteY13" fmla="*/ 499950 h 1065734"/>
              <a:gd name="connsiteX14" fmla="*/ 2750930 w 2998652"/>
              <a:gd name="connsiteY14" fmla="*/ 1061428 h 1065734"/>
              <a:gd name="connsiteX15" fmla="*/ 2960881 w 2998652"/>
              <a:gd name="connsiteY15" fmla="*/ 716825 h 1065734"/>
              <a:gd name="connsiteX16" fmla="*/ 2998652 w 2998652"/>
              <a:gd name="connsiteY16" fmla="*/ 42108 h 1065734"/>
              <a:gd name="connsiteX17" fmla="*/ 2590478 w 2998652"/>
              <a:gd name="connsiteY17" fmla="*/ 28787 h 1065734"/>
              <a:gd name="connsiteX18" fmla="*/ 1295393 w 2998652"/>
              <a:gd name="connsiteY18" fmla="*/ 19191 h 1065734"/>
              <a:gd name="connsiteX19" fmla="*/ 595859 w 2998652"/>
              <a:gd name="connsiteY19" fmla="*/ 0 h 1065734"/>
              <a:gd name="connsiteX20" fmla="*/ 0 w 2998652"/>
              <a:gd name="connsiteY20" fmla="*/ 4508 h 1065734"/>
              <a:gd name="connsiteX21" fmla="*/ 6245 w 2998652"/>
              <a:gd name="connsiteY21" fmla="*/ 391923 h 1065734"/>
              <a:gd name="connsiteX22" fmla="*/ 26348 w 2998652"/>
              <a:gd name="connsiteY22" fmla="*/ 890475 h 1065734"/>
              <a:gd name="connsiteX0" fmla="*/ 26348 w 2998652"/>
              <a:gd name="connsiteY0" fmla="*/ 890475 h 1065734"/>
              <a:gd name="connsiteX1" fmla="*/ 120049 w 2998652"/>
              <a:gd name="connsiteY1" fmla="*/ 700507 h 1065734"/>
              <a:gd name="connsiteX2" fmla="*/ 226373 w 2998652"/>
              <a:gd name="connsiteY2" fmla="*/ 623775 h 1065734"/>
              <a:gd name="connsiteX3" fmla="*/ 315414 w 2998652"/>
              <a:gd name="connsiteY3" fmla="*/ 738891 h 1065734"/>
              <a:gd name="connsiteX4" fmla="*/ 432700 w 2998652"/>
              <a:gd name="connsiteY4" fmla="*/ 988569 h 1065734"/>
              <a:gd name="connsiteX5" fmla="*/ 654998 w 2998652"/>
              <a:gd name="connsiteY5" fmla="*/ 338025 h 1065734"/>
              <a:gd name="connsiteX6" fmla="*/ 937526 w 2998652"/>
              <a:gd name="connsiteY6" fmla="*/ 1004491 h 1065734"/>
              <a:gd name="connsiteX7" fmla="*/ 1216973 w 2998652"/>
              <a:gd name="connsiteY7" fmla="*/ 214200 h 1065734"/>
              <a:gd name="connsiteX8" fmla="*/ 1407473 w 2998652"/>
              <a:gd name="connsiteY8" fmla="*/ 900000 h 1065734"/>
              <a:gd name="connsiteX9" fmla="*/ 1645598 w 2998652"/>
              <a:gd name="connsiteY9" fmla="*/ 157050 h 1065734"/>
              <a:gd name="connsiteX10" fmla="*/ 1902773 w 2998652"/>
              <a:gd name="connsiteY10" fmla="*/ 890475 h 1065734"/>
              <a:gd name="connsiteX11" fmla="*/ 2131373 w 2998652"/>
              <a:gd name="connsiteY11" fmla="*/ 395175 h 1065734"/>
              <a:gd name="connsiteX12" fmla="*/ 2388548 w 2998652"/>
              <a:gd name="connsiteY12" fmla="*/ 909525 h 1065734"/>
              <a:gd name="connsiteX13" fmla="*/ 2569523 w 2998652"/>
              <a:gd name="connsiteY13" fmla="*/ 499950 h 1065734"/>
              <a:gd name="connsiteX14" fmla="*/ 2750930 w 2998652"/>
              <a:gd name="connsiteY14" fmla="*/ 1061428 h 1065734"/>
              <a:gd name="connsiteX15" fmla="*/ 2960881 w 2998652"/>
              <a:gd name="connsiteY15" fmla="*/ 716825 h 1065734"/>
              <a:gd name="connsiteX16" fmla="*/ 2998652 w 2998652"/>
              <a:gd name="connsiteY16" fmla="*/ 42108 h 1065734"/>
              <a:gd name="connsiteX17" fmla="*/ 2590478 w 2998652"/>
              <a:gd name="connsiteY17" fmla="*/ 28787 h 1065734"/>
              <a:gd name="connsiteX18" fmla="*/ 1295393 w 2998652"/>
              <a:gd name="connsiteY18" fmla="*/ 19191 h 1065734"/>
              <a:gd name="connsiteX19" fmla="*/ 595859 w 2998652"/>
              <a:gd name="connsiteY19" fmla="*/ 0 h 1065734"/>
              <a:gd name="connsiteX20" fmla="*/ 0 w 2998652"/>
              <a:gd name="connsiteY20" fmla="*/ 4508 h 1065734"/>
              <a:gd name="connsiteX21" fmla="*/ 6245 w 2998652"/>
              <a:gd name="connsiteY21" fmla="*/ 391923 h 1065734"/>
              <a:gd name="connsiteX22" fmla="*/ 26348 w 2998652"/>
              <a:gd name="connsiteY22" fmla="*/ 890475 h 1065734"/>
              <a:gd name="connsiteX0" fmla="*/ 26348 w 2998652"/>
              <a:gd name="connsiteY0" fmla="*/ 890475 h 1065734"/>
              <a:gd name="connsiteX1" fmla="*/ 120049 w 2998652"/>
              <a:gd name="connsiteY1" fmla="*/ 700507 h 1065734"/>
              <a:gd name="connsiteX2" fmla="*/ 226373 w 2998652"/>
              <a:gd name="connsiteY2" fmla="*/ 623775 h 1065734"/>
              <a:gd name="connsiteX3" fmla="*/ 315414 w 2998652"/>
              <a:gd name="connsiteY3" fmla="*/ 738891 h 1065734"/>
              <a:gd name="connsiteX4" fmla="*/ 432700 w 2998652"/>
              <a:gd name="connsiteY4" fmla="*/ 988569 h 1065734"/>
              <a:gd name="connsiteX5" fmla="*/ 654998 w 2998652"/>
              <a:gd name="connsiteY5" fmla="*/ 338025 h 1065734"/>
              <a:gd name="connsiteX6" fmla="*/ 937526 w 2998652"/>
              <a:gd name="connsiteY6" fmla="*/ 1004491 h 1065734"/>
              <a:gd name="connsiteX7" fmla="*/ 1216973 w 2998652"/>
              <a:gd name="connsiteY7" fmla="*/ 214200 h 1065734"/>
              <a:gd name="connsiteX8" fmla="*/ 1401171 w 2998652"/>
              <a:gd name="connsiteY8" fmla="*/ 861616 h 1065734"/>
              <a:gd name="connsiteX9" fmla="*/ 1645598 w 2998652"/>
              <a:gd name="connsiteY9" fmla="*/ 157050 h 1065734"/>
              <a:gd name="connsiteX10" fmla="*/ 1902773 w 2998652"/>
              <a:gd name="connsiteY10" fmla="*/ 890475 h 1065734"/>
              <a:gd name="connsiteX11" fmla="*/ 2131373 w 2998652"/>
              <a:gd name="connsiteY11" fmla="*/ 395175 h 1065734"/>
              <a:gd name="connsiteX12" fmla="*/ 2388548 w 2998652"/>
              <a:gd name="connsiteY12" fmla="*/ 909525 h 1065734"/>
              <a:gd name="connsiteX13" fmla="*/ 2569523 w 2998652"/>
              <a:gd name="connsiteY13" fmla="*/ 499950 h 1065734"/>
              <a:gd name="connsiteX14" fmla="*/ 2750930 w 2998652"/>
              <a:gd name="connsiteY14" fmla="*/ 1061428 h 1065734"/>
              <a:gd name="connsiteX15" fmla="*/ 2960881 w 2998652"/>
              <a:gd name="connsiteY15" fmla="*/ 716825 h 1065734"/>
              <a:gd name="connsiteX16" fmla="*/ 2998652 w 2998652"/>
              <a:gd name="connsiteY16" fmla="*/ 42108 h 1065734"/>
              <a:gd name="connsiteX17" fmla="*/ 2590478 w 2998652"/>
              <a:gd name="connsiteY17" fmla="*/ 28787 h 1065734"/>
              <a:gd name="connsiteX18" fmla="*/ 1295393 w 2998652"/>
              <a:gd name="connsiteY18" fmla="*/ 19191 h 1065734"/>
              <a:gd name="connsiteX19" fmla="*/ 595859 w 2998652"/>
              <a:gd name="connsiteY19" fmla="*/ 0 h 1065734"/>
              <a:gd name="connsiteX20" fmla="*/ 0 w 2998652"/>
              <a:gd name="connsiteY20" fmla="*/ 4508 h 1065734"/>
              <a:gd name="connsiteX21" fmla="*/ 6245 w 2998652"/>
              <a:gd name="connsiteY21" fmla="*/ 391923 h 1065734"/>
              <a:gd name="connsiteX22" fmla="*/ 26348 w 2998652"/>
              <a:gd name="connsiteY22" fmla="*/ 890475 h 1065734"/>
              <a:gd name="connsiteX0" fmla="*/ 26348 w 2998652"/>
              <a:gd name="connsiteY0" fmla="*/ 890475 h 1065734"/>
              <a:gd name="connsiteX1" fmla="*/ 120049 w 2998652"/>
              <a:gd name="connsiteY1" fmla="*/ 700507 h 1065734"/>
              <a:gd name="connsiteX2" fmla="*/ 226373 w 2998652"/>
              <a:gd name="connsiteY2" fmla="*/ 623775 h 1065734"/>
              <a:gd name="connsiteX3" fmla="*/ 315414 w 2998652"/>
              <a:gd name="connsiteY3" fmla="*/ 738891 h 1065734"/>
              <a:gd name="connsiteX4" fmla="*/ 432700 w 2998652"/>
              <a:gd name="connsiteY4" fmla="*/ 988569 h 1065734"/>
              <a:gd name="connsiteX5" fmla="*/ 654998 w 2998652"/>
              <a:gd name="connsiteY5" fmla="*/ 338025 h 1065734"/>
              <a:gd name="connsiteX6" fmla="*/ 937526 w 2998652"/>
              <a:gd name="connsiteY6" fmla="*/ 1004491 h 1065734"/>
              <a:gd name="connsiteX7" fmla="*/ 1216973 w 2998652"/>
              <a:gd name="connsiteY7" fmla="*/ 214200 h 1065734"/>
              <a:gd name="connsiteX8" fmla="*/ 1401171 w 2998652"/>
              <a:gd name="connsiteY8" fmla="*/ 861616 h 1065734"/>
              <a:gd name="connsiteX9" fmla="*/ 1645598 w 2998652"/>
              <a:gd name="connsiteY9" fmla="*/ 157050 h 1065734"/>
              <a:gd name="connsiteX10" fmla="*/ 1883866 w 2998652"/>
              <a:gd name="connsiteY10" fmla="*/ 864886 h 1065734"/>
              <a:gd name="connsiteX11" fmla="*/ 2131373 w 2998652"/>
              <a:gd name="connsiteY11" fmla="*/ 395175 h 1065734"/>
              <a:gd name="connsiteX12" fmla="*/ 2388548 w 2998652"/>
              <a:gd name="connsiteY12" fmla="*/ 909525 h 1065734"/>
              <a:gd name="connsiteX13" fmla="*/ 2569523 w 2998652"/>
              <a:gd name="connsiteY13" fmla="*/ 499950 h 1065734"/>
              <a:gd name="connsiteX14" fmla="*/ 2750930 w 2998652"/>
              <a:gd name="connsiteY14" fmla="*/ 1061428 h 1065734"/>
              <a:gd name="connsiteX15" fmla="*/ 2960881 w 2998652"/>
              <a:gd name="connsiteY15" fmla="*/ 716825 h 1065734"/>
              <a:gd name="connsiteX16" fmla="*/ 2998652 w 2998652"/>
              <a:gd name="connsiteY16" fmla="*/ 42108 h 1065734"/>
              <a:gd name="connsiteX17" fmla="*/ 2590478 w 2998652"/>
              <a:gd name="connsiteY17" fmla="*/ 28787 h 1065734"/>
              <a:gd name="connsiteX18" fmla="*/ 1295393 w 2998652"/>
              <a:gd name="connsiteY18" fmla="*/ 19191 h 1065734"/>
              <a:gd name="connsiteX19" fmla="*/ 595859 w 2998652"/>
              <a:gd name="connsiteY19" fmla="*/ 0 h 1065734"/>
              <a:gd name="connsiteX20" fmla="*/ 0 w 2998652"/>
              <a:gd name="connsiteY20" fmla="*/ 4508 h 1065734"/>
              <a:gd name="connsiteX21" fmla="*/ 6245 w 2998652"/>
              <a:gd name="connsiteY21" fmla="*/ 391923 h 1065734"/>
              <a:gd name="connsiteX22" fmla="*/ 26348 w 2998652"/>
              <a:gd name="connsiteY22" fmla="*/ 890475 h 1065734"/>
              <a:gd name="connsiteX0" fmla="*/ 26348 w 2998652"/>
              <a:gd name="connsiteY0" fmla="*/ 890475 h 1065734"/>
              <a:gd name="connsiteX1" fmla="*/ 120049 w 2998652"/>
              <a:gd name="connsiteY1" fmla="*/ 700507 h 1065734"/>
              <a:gd name="connsiteX2" fmla="*/ 226373 w 2998652"/>
              <a:gd name="connsiteY2" fmla="*/ 623775 h 1065734"/>
              <a:gd name="connsiteX3" fmla="*/ 315414 w 2998652"/>
              <a:gd name="connsiteY3" fmla="*/ 738891 h 1065734"/>
              <a:gd name="connsiteX4" fmla="*/ 432700 w 2998652"/>
              <a:gd name="connsiteY4" fmla="*/ 988569 h 1065734"/>
              <a:gd name="connsiteX5" fmla="*/ 654998 w 2998652"/>
              <a:gd name="connsiteY5" fmla="*/ 338025 h 1065734"/>
              <a:gd name="connsiteX6" fmla="*/ 937526 w 2998652"/>
              <a:gd name="connsiteY6" fmla="*/ 1004491 h 1065734"/>
              <a:gd name="connsiteX7" fmla="*/ 1216973 w 2998652"/>
              <a:gd name="connsiteY7" fmla="*/ 214200 h 1065734"/>
              <a:gd name="connsiteX8" fmla="*/ 1401171 w 2998652"/>
              <a:gd name="connsiteY8" fmla="*/ 861616 h 1065734"/>
              <a:gd name="connsiteX9" fmla="*/ 1645598 w 2998652"/>
              <a:gd name="connsiteY9" fmla="*/ 157050 h 1065734"/>
              <a:gd name="connsiteX10" fmla="*/ 1883866 w 2998652"/>
              <a:gd name="connsiteY10" fmla="*/ 864886 h 1065734"/>
              <a:gd name="connsiteX11" fmla="*/ 2131373 w 2998652"/>
              <a:gd name="connsiteY11" fmla="*/ 395175 h 1065734"/>
              <a:gd name="connsiteX12" fmla="*/ 2357038 w 2998652"/>
              <a:gd name="connsiteY12" fmla="*/ 871141 h 1065734"/>
              <a:gd name="connsiteX13" fmla="*/ 2569523 w 2998652"/>
              <a:gd name="connsiteY13" fmla="*/ 499950 h 1065734"/>
              <a:gd name="connsiteX14" fmla="*/ 2750930 w 2998652"/>
              <a:gd name="connsiteY14" fmla="*/ 1061428 h 1065734"/>
              <a:gd name="connsiteX15" fmla="*/ 2960881 w 2998652"/>
              <a:gd name="connsiteY15" fmla="*/ 716825 h 1065734"/>
              <a:gd name="connsiteX16" fmla="*/ 2998652 w 2998652"/>
              <a:gd name="connsiteY16" fmla="*/ 42108 h 1065734"/>
              <a:gd name="connsiteX17" fmla="*/ 2590478 w 2998652"/>
              <a:gd name="connsiteY17" fmla="*/ 28787 h 1065734"/>
              <a:gd name="connsiteX18" fmla="*/ 1295393 w 2998652"/>
              <a:gd name="connsiteY18" fmla="*/ 19191 h 1065734"/>
              <a:gd name="connsiteX19" fmla="*/ 595859 w 2998652"/>
              <a:gd name="connsiteY19" fmla="*/ 0 h 1065734"/>
              <a:gd name="connsiteX20" fmla="*/ 0 w 2998652"/>
              <a:gd name="connsiteY20" fmla="*/ 4508 h 1065734"/>
              <a:gd name="connsiteX21" fmla="*/ 6245 w 2998652"/>
              <a:gd name="connsiteY21" fmla="*/ 391923 h 1065734"/>
              <a:gd name="connsiteX22" fmla="*/ 26348 w 2998652"/>
              <a:gd name="connsiteY22" fmla="*/ 890475 h 1065734"/>
              <a:gd name="connsiteX0" fmla="*/ 26348 w 2998652"/>
              <a:gd name="connsiteY0" fmla="*/ 890475 h 1065954"/>
              <a:gd name="connsiteX1" fmla="*/ 120049 w 2998652"/>
              <a:gd name="connsiteY1" fmla="*/ 700507 h 1065954"/>
              <a:gd name="connsiteX2" fmla="*/ 226373 w 2998652"/>
              <a:gd name="connsiteY2" fmla="*/ 623775 h 1065954"/>
              <a:gd name="connsiteX3" fmla="*/ 315414 w 2998652"/>
              <a:gd name="connsiteY3" fmla="*/ 738891 h 1065954"/>
              <a:gd name="connsiteX4" fmla="*/ 432700 w 2998652"/>
              <a:gd name="connsiteY4" fmla="*/ 988569 h 1065954"/>
              <a:gd name="connsiteX5" fmla="*/ 654998 w 2998652"/>
              <a:gd name="connsiteY5" fmla="*/ 338025 h 1065954"/>
              <a:gd name="connsiteX6" fmla="*/ 937526 w 2998652"/>
              <a:gd name="connsiteY6" fmla="*/ 1004491 h 1065954"/>
              <a:gd name="connsiteX7" fmla="*/ 1216973 w 2998652"/>
              <a:gd name="connsiteY7" fmla="*/ 214200 h 1065954"/>
              <a:gd name="connsiteX8" fmla="*/ 1401171 w 2998652"/>
              <a:gd name="connsiteY8" fmla="*/ 861616 h 1065954"/>
              <a:gd name="connsiteX9" fmla="*/ 1645598 w 2998652"/>
              <a:gd name="connsiteY9" fmla="*/ 157050 h 1065954"/>
              <a:gd name="connsiteX10" fmla="*/ 1883866 w 2998652"/>
              <a:gd name="connsiteY10" fmla="*/ 864886 h 1065954"/>
              <a:gd name="connsiteX11" fmla="*/ 2131373 w 2998652"/>
              <a:gd name="connsiteY11" fmla="*/ 395175 h 1065954"/>
              <a:gd name="connsiteX12" fmla="*/ 2357038 w 2998652"/>
              <a:gd name="connsiteY12" fmla="*/ 871141 h 1065954"/>
              <a:gd name="connsiteX13" fmla="*/ 2563221 w 2998652"/>
              <a:gd name="connsiteY13" fmla="*/ 493553 h 1065954"/>
              <a:gd name="connsiteX14" fmla="*/ 2750930 w 2998652"/>
              <a:gd name="connsiteY14" fmla="*/ 1061428 h 1065954"/>
              <a:gd name="connsiteX15" fmla="*/ 2960881 w 2998652"/>
              <a:gd name="connsiteY15" fmla="*/ 716825 h 1065954"/>
              <a:gd name="connsiteX16" fmla="*/ 2998652 w 2998652"/>
              <a:gd name="connsiteY16" fmla="*/ 42108 h 1065954"/>
              <a:gd name="connsiteX17" fmla="*/ 2590478 w 2998652"/>
              <a:gd name="connsiteY17" fmla="*/ 28787 h 1065954"/>
              <a:gd name="connsiteX18" fmla="*/ 1295393 w 2998652"/>
              <a:gd name="connsiteY18" fmla="*/ 19191 h 1065954"/>
              <a:gd name="connsiteX19" fmla="*/ 595859 w 2998652"/>
              <a:gd name="connsiteY19" fmla="*/ 0 h 1065954"/>
              <a:gd name="connsiteX20" fmla="*/ 0 w 2998652"/>
              <a:gd name="connsiteY20" fmla="*/ 4508 h 1065954"/>
              <a:gd name="connsiteX21" fmla="*/ 6245 w 2998652"/>
              <a:gd name="connsiteY21" fmla="*/ 391923 h 1065954"/>
              <a:gd name="connsiteX22" fmla="*/ 26348 w 2998652"/>
              <a:gd name="connsiteY22" fmla="*/ 890475 h 1065954"/>
              <a:gd name="connsiteX0" fmla="*/ 26348 w 2998652"/>
              <a:gd name="connsiteY0" fmla="*/ 890475 h 1078515"/>
              <a:gd name="connsiteX1" fmla="*/ 120049 w 2998652"/>
              <a:gd name="connsiteY1" fmla="*/ 700507 h 1078515"/>
              <a:gd name="connsiteX2" fmla="*/ 226373 w 2998652"/>
              <a:gd name="connsiteY2" fmla="*/ 623775 h 1078515"/>
              <a:gd name="connsiteX3" fmla="*/ 315414 w 2998652"/>
              <a:gd name="connsiteY3" fmla="*/ 738891 h 1078515"/>
              <a:gd name="connsiteX4" fmla="*/ 432700 w 2998652"/>
              <a:gd name="connsiteY4" fmla="*/ 988569 h 1078515"/>
              <a:gd name="connsiteX5" fmla="*/ 654998 w 2998652"/>
              <a:gd name="connsiteY5" fmla="*/ 338025 h 1078515"/>
              <a:gd name="connsiteX6" fmla="*/ 937526 w 2998652"/>
              <a:gd name="connsiteY6" fmla="*/ 1004491 h 1078515"/>
              <a:gd name="connsiteX7" fmla="*/ 1216973 w 2998652"/>
              <a:gd name="connsiteY7" fmla="*/ 214200 h 1078515"/>
              <a:gd name="connsiteX8" fmla="*/ 1401171 w 2998652"/>
              <a:gd name="connsiteY8" fmla="*/ 861616 h 1078515"/>
              <a:gd name="connsiteX9" fmla="*/ 1645598 w 2998652"/>
              <a:gd name="connsiteY9" fmla="*/ 157050 h 1078515"/>
              <a:gd name="connsiteX10" fmla="*/ 1883866 w 2998652"/>
              <a:gd name="connsiteY10" fmla="*/ 864886 h 1078515"/>
              <a:gd name="connsiteX11" fmla="*/ 2131373 w 2998652"/>
              <a:gd name="connsiteY11" fmla="*/ 395175 h 1078515"/>
              <a:gd name="connsiteX12" fmla="*/ 2357038 w 2998652"/>
              <a:gd name="connsiteY12" fmla="*/ 871141 h 1078515"/>
              <a:gd name="connsiteX13" fmla="*/ 2563221 w 2998652"/>
              <a:gd name="connsiteY13" fmla="*/ 493553 h 1078515"/>
              <a:gd name="connsiteX14" fmla="*/ 2776139 w 2998652"/>
              <a:gd name="connsiteY14" fmla="*/ 1074223 h 1078515"/>
              <a:gd name="connsiteX15" fmla="*/ 2960881 w 2998652"/>
              <a:gd name="connsiteY15" fmla="*/ 716825 h 1078515"/>
              <a:gd name="connsiteX16" fmla="*/ 2998652 w 2998652"/>
              <a:gd name="connsiteY16" fmla="*/ 42108 h 1078515"/>
              <a:gd name="connsiteX17" fmla="*/ 2590478 w 2998652"/>
              <a:gd name="connsiteY17" fmla="*/ 28787 h 1078515"/>
              <a:gd name="connsiteX18" fmla="*/ 1295393 w 2998652"/>
              <a:gd name="connsiteY18" fmla="*/ 19191 h 1078515"/>
              <a:gd name="connsiteX19" fmla="*/ 595859 w 2998652"/>
              <a:gd name="connsiteY19" fmla="*/ 0 h 1078515"/>
              <a:gd name="connsiteX20" fmla="*/ 0 w 2998652"/>
              <a:gd name="connsiteY20" fmla="*/ 4508 h 1078515"/>
              <a:gd name="connsiteX21" fmla="*/ 6245 w 2998652"/>
              <a:gd name="connsiteY21" fmla="*/ 391923 h 1078515"/>
              <a:gd name="connsiteX22" fmla="*/ 26348 w 2998652"/>
              <a:gd name="connsiteY22" fmla="*/ 890475 h 1078515"/>
              <a:gd name="connsiteX0" fmla="*/ 26348 w 2998652"/>
              <a:gd name="connsiteY0" fmla="*/ 890475 h 1078515"/>
              <a:gd name="connsiteX1" fmla="*/ 120049 w 2998652"/>
              <a:gd name="connsiteY1" fmla="*/ 700507 h 1078515"/>
              <a:gd name="connsiteX2" fmla="*/ 226373 w 2998652"/>
              <a:gd name="connsiteY2" fmla="*/ 623775 h 1078515"/>
              <a:gd name="connsiteX3" fmla="*/ 315414 w 2998652"/>
              <a:gd name="connsiteY3" fmla="*/ 738891 h 1078515"/>
              <a:gd name="connsiteX4" fmla="*/ 432700 w 2998652"/>
              <a:gd name="connsiteY4" fmla="*/ 988569 h 1078515"/>
              <a:gd name="connsiteX5" fmla="*/ 654998 w 2998652"/>
              <a:gd name="connsiteY5" fmla="*/ 338025 h 1078515"/>
              <a:gd name="connsiteX6" fmla="*/ 937526 w 2998652"/>
              <a:gd name="connsiteY6" fmla="*/ 1004491 h 1078515"/>
              <a:gd name="connsiteX7" fmla="*/ 1216973 w 2998652"/>
              <a:gd name="connsiteY7" fmla="*/ 214200 h 1078515"/>
              <a:gd name="connsiteX8" fmla="*/ 1401171 w 2998652"/>
              <a:gd name="connsiteY8" fmla="*/ 861616 h 1078515"/>
              <a:gd name="connsiteX9" fmla="*/ 1645598 w 2998652"/>
              <a:gd name="connsiteY9" fmla="*/ 157050 h 1078515"/>
              <a:gd name="connsiteX10" fmla="*/ 1883866 w 2998652"/>
              <a:gd name="connsiteY10" fmla="*/ 864886 h 1078515"/>
              <a:gd name="connsiteX11" fmla="*/ 2125071 w 2998652"/>
              <a:gd name="connsiteY11" fmla="*/ 363188 h 1078515"/>
              <a:gd name="connsiteX12" fmla="*/ 2357038 w 2998652"/>
              <a:gd name="connsiteY12" fmla="*/ 871141 h 1078515"/>
              <a:gd name="connsiteX13" fmla="*/ 2563221 w 2998652"/>
              <a:gd name="connsiteY13" fmla="*/ 493553 h 1078515"/>
              <a:gd name="connsiteX14" fmla="*/ 2776139 w 2998652"/>
              <a:gd name="connsiteY14" fmla="*/ 1074223 h 1078515"/>
              <a:gd name="connsiteX15" fmla="*/ 2960881 w 2998652"/>
              <a:gd name="connsiteY15" fmla="*/ 716825 h 1078515"/>
              <a:gd name="connsiteX16" fmla="*/ 2998652 w 2998652"/>
              <a:gd name="connsiteY16" fmla="*/ 42108 h 1078515"/>
              <a:gd name="connsiteX17" fmla="*/ 2590478 w 2998652"/>
              <a:gd name="connsiteY17" fmla="*/ 28787 h 1078515"/>
              <a:gd name="connsiteX18" fmla="*/ 1295393 w 2998652"/>
              <a:gd name="connsiteY18" fmla="*/ 19191 h 1078515"/>
              <a:gd name="connsiteX19" fmla="*/ 595859 w 2998652"/>
              <a:gd name="connsiteY19" fmla="*/ 0 h 1078515"/>
              <a:gd name="connsiteX20" fmla="*/ 0 w 2998652"/>
              <a:gd name="connsiteY20" fmla="*/ 4508 h 1078515"/>
              <a:gd name="connsiteX21" fmla="*/ 6245 w 2998652"/>
              <a:gd name="connsiteY21" fmla="*/ 391923 h 1078515"/>
              <a:gd name="connsiteX22" fmla="*/ 26348 w 2998652"/>
              <a:gd name="connsiteY22" fmla="*/ 890475 h 1078515"/>
              <a:gd name="connsiteX0" fmla="*/ 26348 w 2998652"/>
              <a:gd name="connsiteY0" fmla="*/ 890475 h 1078515"/>
              <a:gd name="connsiteX1" fmla="*/ 120049 w 2998652"/>
              <a:gd name="connsiteY1" fmla="*/ 700507 h 1078515"/>
              <a:gd name="connsiteX2" fmla="*/ 226373 w 2998652"/>
              <a:gd name="connsiteY2" fmla="*/ 623775 h 1078515"/>
              <a:gd name="connsiteX3" fmla="*/ 315414 w 2998652"/>
              <a:gd name="connsiteY3" fmla="*/ 738891 h 1078515"/>
              <a:gd name="connsiteX4" fmla="*/ 432700 w 2998652"/>
              <a:gd name="connsiteY4" fmla="*/ 988569 h 1078515"/>
              <a:gd name="connsiteX5" fmla="*/ 654998 w 2998652"/>
              <a:gd name="connsiteY5" fmla="*/ 338025 h 1078515"/>
              <a:gd name="connsiteX6" fmla="*/ 937526 w 2998652"/>
              <a:gd name="connsiteY6" fmla="*/ 1004491 h 1078515"/>
              <a:gd name="connsiteX7" fmla="*/ 1216973 w 2998652"/>
              <a:gd name="connsiteY7" fmla="*/ 214200 h 1078515"/>
              <a:gd name="connsiteX8" fmla="*/ 1401171 w 2998652"/>
              <a:gd name="connsiteY8" fmla="*/ 861616 h 1078515"/>
              <a:gd name="connsiteX9" fmla="*/ 1645598 w 2998652"/>
              <a:gd name="connsiteY9" fmla="*/ 157050 h 1078515"/>
              <a:gd name="connsiteX10" fmla="*/ 1883866 w 2998652"/>
              <a:gd name="connsiteY10" fmla="*/ 864886 h 1078515"/>
              <a:gd name="connsiteX11" fmla="*/ 2125071 w 2998652"/>
              <a:gd name="connsiteY11" fmla="*/ 363188 h 1078515"/>
              <a:gd name="connsiteX12" fmla="*/ 2357038 w 2998652"/>
              <a:gd name="connsiteY12" fmla="*/ 871141 h 1078515"/>
              <a:gd name="connsiteX13" fmla="*/ 2563221 w 2998652"/>
              <a:gd name="connsiteY13" fmla="*/ 493553 h 1078515"/>
              <a:gd name="connsiteX14" fmla="*/ 2776139 w 2998652"/>
              <a:gd name="connsiteY14" fmla="*/ 1074223 h 1078515"/>
              <a:gd name="connsiteX15" fmla="*/ 2960881 w 2998652"/>
              <a:gd name="connsiteY15" fmla="*/ 716825 h 1078515"/>
              <a:gd name="connsiteX16" fmla="*/ 2998652 w 2998652"/>
              <a:gd name="connsiteY16" fmla="*/ 16518 h 1078515"/>
              <a:gd name="connsiteX17" fmla="*/ 2590478 w 2998652"/>
              <a:gd name="connsiteY17" fmla="*/ 28787 h 1078515"/>
              <a:gd name="connsiteX18" fmla="*/ 1295393 w 2998652"/>
              <a:gd name="connsiteY18" fmla="*/ 19191 h 1078515"/>
              <a:gd name="connsiteX19" fmla="*/ 595859 w 2998652"/>
              <a:gd name="connsiteY19" fmla="*/ 0 h 1078515"/>
              <a:gd name="connsiteX20" fmla="*/ 0 w 2998652"/>
              <a:gd name="connsiteY20" fmla="*/ 4508 h 1078515"/>
              <a:gd name="connsiteX21" fmla="*/ 6245 w 2998652"/>
              <a:gd name="connsiteY21" fmla="*/ 391923 h 1078515"/>
              <a:gd name="connsiteX22" fmla="*/ 26348 w 2998652"/>
              <a:gd name="connsiteY22" fmla="*/ 890475 h 1078515"/>
              <a:gd name="connsiteX0" fmla="*/ 26348 w 2998694"/>
              <a:gd name="connsiteY0" fmla="*/ 890475 h 1076449"/>
              <a:gd name="connsiteX1" fmla="*/ 120049 w 2998694"/>
              <a:gd name="connsiteY1" fmla="*/ 700507 h 1076449"/>
              <a:gd name="connsiteX2" fmla="*/ 226373 w 2998694"/>
              <a:gd name="connsiteY2" fmla="*/ 623775 h 1076449"/>
              <a:gd name="connsiteX3" fmla="*/ 315414 w 2998694"/>
              <a:gd name="connsiteY3" fmla="*/ 738891 h 1076449"/>
              <a:gd name="connsiteX4" fmla="*/ 432700 w 2998694"/>
              <a:gd name="connsiteY4" fmla="*/ 988569 h 1076449"/>
              <a:gd name="connsiteX5" fmla="*/ 654998 w 2998694"/>
              <a:gd name="connsiteY5" fmla="*/ 338025 h 1076449"/>
              <a:gd name="connsiteX6" fmla="*/ 937526 w 2998694"/>
              <a:gd name="connsiteY6" fmla="*/ 1004491 h 1076449"/>
              <a:gd name="connsiteX7" fmla="*/ 1216973 w 2998694"/>
              <a:gd name="connsiteY7" fmla="*/ 214200 h 1076449"/>
              <a:gd name="connsiteX8" fmla="*/ 1401171 w 2998694"/>
              <a:gd name="connsiteY8" fmla="*/ 861616 h 1076449"/>
              <a:gd name="connsiteX9" fmla="*/ 1645598 w 2998694"/>
              <a:gd name="connsiteY9" fmla="*/ 157050 h 1076449"/>
              <a:gd name="connsiteX10" fmla="*/ 1883866 w 2998694"/>
              <a:gd name="connsiteY10" fmla="*/ 864886 h 1076449"/>
              <a:gd name="connsiteX11" fmla="*/ 2125071 w 2998694"/>
              <a:gd name="connsiteY11" fmla="*/ 363188 h 1076449"/>
              <a:gd name="connsiteX12" fmla="*/ 2357038 w 2998694"/>
              <a:gd name="connsiteY12" fmla="*/ 871141 h 1076449"/>
              <a:gd name="connsiteX13" fmla="*/ 2563221 w 2998694"/>
              <a:gd name="connsiteY13" fmla="*/ 493553 h 1076449"/>
              <a:gd name="connsiteX14" fmla="*/ 2776139 w 2998694"/>
              <a:gd name="connsiteY14" fmla="*/ 1074223 h 1076449"/>
              <a:gd name="connsiteX15" fmla="*/ 2998694 w 2998694"/>
              <a:gd name="connsiteY15" fmla="*/ 665647 h 1076449"/>
              <a:gd name="connsiteX16" fmla="*/ 2998652 w 2998694"/>
              <a:gd name="connsiteY16" fmla="*/ 16518 h 1076449"/>
              <a:gd name="connsiteX17" fmla="*/ 2590478 w 2998694"/>
              <a:gd name="connsiteY17" fmla="*/ 28787 h 1076449"/>
              <a:gd name="connsiteX18" fmla="*/ 1295393 w 2998694"/>
              <a:gd name="connsiteY18" fmla="*/ 19191 h 1076449"/>
              <a:gd name="connsiteX19" fmla="*/ 595859 w 2998694"/>
              <a:gd name="connsiteY19" fmla="*/ 0 h 1076449"/>
              <a:gd name="connsiteX20" fmla="*/ 0 w 2998694"/>
              <a:gd name="connsiteY20" fmla="*/ 4508 h 1076449"/>
              <a:gd name="connsiteX21" fmla="*/ 6245 w 2998694"/>
              <a:gd name="connsiteY21" fmla="*/ 391923 h 1076449"/>
              <a:gd name="connsiteX22" fmla="*/ 26348 w 2998694"/>
              <a:gd name="connsiteY22" fmla="*/ 890475 h 1076449"/>
              <a:gd name="connsiteX0" fmla="*/ 26348 w 2998694"/>
              <a:gd name="connsiteY0" fmla="*/ 890475 h 1076354"/>
              <a:gd name="connsiteX1" fmla="*/ 120049 w 2998694"/>
              <a:gd name="connsiteY1" fmla="*/ 700507 h 1076354"/>
              <a:gd name="connsiteX2" fmla="*/ 226373 w 2998694"/>
              <a:gd name="connsiteY2" fmla="*/ 623775 h 1076354"/>
              <a:gd name="connsiteX3" fmla="*/ 315414 w 2998694"/>
              <a:gd name="connsiteY3" fmla="*/ 738891 h 1076354"/>
              <a:gd name="connsiteX4" fmla="*/ 432700 w 2998694"/>
              <a:gd name="connsiteY4" fmla="*/ 988569 h 1076354"/>
              <a:gd name="connsiteX5" fmla="*/ 654998 w 2998694"/>
              <a:gd name="connsiteY5" fmla="*/ 338025 h 1076354"/>
              <a:gd name="connsiteX6" fmla="*/ 937526 w 2998694"/>
              <a:gd name="connsiteY6" fmla="*/ 1004491 h 1076354"/>
              <a:gd name="connsiteX7" fmla="*/ 1216973 w 2998694"/>
              <a:gd name="connsiteY7" fmla="*/ 214200 h 1076354"/>
              <a:gd name="connsiteX8" fmla="*/ 1401171 w 2998694"/>
              <a:gd name="connsiteY8" fmla="*/ 861616 h 1076354"/>
              <a:gd name="connsiteX9" fmla="*/ 1645598 w 2998694"/>
              <a:gd name="connsiteY9" fmla="*/ 157050 h 1076354"/>
              <a:gd name="connsiteX10" fmla="*/ 1883866 w 2998694"/>
              <a:gd name="connsiteY10" fmla="*/ 864886 h 1076354"/>
              <a:gd name="connsiteX11" fmla="*/ 2125071 w 2998694"/>
              <a:gd name="connsiteY11" fmla="*/ 363188 h 1076354"/>
              <a:gd name="connsiteX12" fmla="*/ 2357038 w 2998694"/>
              <a:gd name="connsiteY12" fmla="*/ 871141 h 1076354"/>
              <a:gd name="connsiteX13" fmla="*/ 2563221 w 2998694"/>
              <a:gd name="connsiteY13" fmla="*/ 493553 h 1076354"/>
              <a:gd name="connsiteX14" fmla="*/ 2776139 w 2998694"/>
              <a:gd name="connsiteY14" fmla="*/ 1074223 h 1076354"/>
              <a:gd name="connsiteX15" fmla="*/ 2998694 w 2998694"/>
              <a:gd name="connsiteY15" fmla="*/ 665647 h 1076354"/>
              <a:gd name="connsiteX16" fmla="*/ 2998652 w 2998694"/>
              <a:gd name="connsiteY16" fmla="*/ 16518 h 1076354"/>
              <a:gd name="connsiteX17" fmla="*/ 2590478 w 2998694"/>
              <a:gd name="connsiteY17" fmla="*/ 28787 h 1076354"/>
              <a:gd name="connsiteX18" fmla="*/ 1295393 w 2998694"/>
              <a:gd name="connsiteY18" fmla="*/ 19191 h 1076354"/>
              <a:gd name="connsiteX19" fmla="*/ 595859 w 2998694"/>
              <a:gd name="connsiteY19" fmla="*/ 0 h 1076354"/>
              <a:gd name="connsiteX20" fmla="*/ 0 w 2998694"/>
              <a:gd name="connsiteY20" fmla="*/ 4508 h 1076354"/>
              <a:gd name="connsiteX21" fmla="*/ 6245 w 2998694"/>
              <a:gd name="connsiteY21" fmla="*/ 391923 h 1076354"/>
              <a:gd name="connsiteX22" fmla="*/ 26348 w 2998694"/>
              <a:gd name="connsiteY22" fmla="*/ 890475 h 1076354"/>
              <a:gd name="connsiteX0" fmla="*/ 26348 w 2998694"/>
              <a:gd name="connsiteY0" fmla="*/ 890475 h 1076354"/>
              <a:gd name="connsiteX1" fmla="*/ 120049 w 2998694"/>
              <a:gd name="connsiteY1" fmla="*/ 700507 h 1076354"/>
              <a:gd name="connsiteX2" fmla="*/ 226373 w 2998694"/>
              <a:gd name="connsiteY2" fmla="*/ 623775 h 1076354"/>
              <a:gd name="connsiteX3" fmla="*/ 315414 w 2998694"/>
              <a:gd name="connsiteY3" fmla="*/ 738891 h 1076354"/>
              <a:gd name="connsiteX4" fmla="*/ 432700 w 2998694"/>
              <a:gd name="connsiteY4" fmla="*/ 988569 h 1076354"/>
              <a:gd name="connsiteX5" fmla="*/ 654998 w 2998694"/>
              <a:gd name="connsiteY5" fmla="*/ 338025 h 1076354"/>
              <a:gd name="connsiteX6" fmla="*/ 937526 w 2998694"/>
              <a:gd name="connsiteY6" fmla="*/ 1004491 h 1076354"/>
              <a:gd name="connsiteX7" fmla="*/ 1191765 w 2998694"/>
              <a:gd name="connsiteY7" fmla="*/ 182213 h 1076354"/>
              <a:gd name="connsiteX8" fmla="*/ 1401171 w 2998694"/>
              <a:gd name="connsiteY8" fmla="*/ 861616 h 1076354"/>
              <a:gd name="connsiteX9" fmla="*/ 1645598 w 2998694"/>
              <a:gd name="connsiteY9" fmla="*/ 157050 h 1076354"/>
              <a:gd name="connsiteX10" fmla="*/ 1883866 w 2998694"/>
              <a:gd name="connsiteY10" fmla="*/ 864886 h 1076354"/>
              <a:gd name="connsiteX11" fmla="*/ 2125071 w 2998694"/>
              <a:gd name="connsiteY11" fmla="*/ 363188 h 1076354"/>
              <a:gd name="connsiteX12" fmla="*/ 2357038 w 2998694"/>
              <a:gd name="connsiteY12" fmla="*/ 871141 h 1076354"/>
              <a:gd name="connsiteX13" fmla="*/ 2563221 w 2998694"/>
              <a:gd name="connsiteY13" fmla="*/ 493553 h 1076354"/>
              <a:gd name="connsiteX14" fmla="*/ 2776139 w 2998694"/>
              <a:gd name="connsiteY14" fmla="*/ 1074223 h 1076354"/>
              <a:gd name="connsiteX15" fmla="*/ 2998694 w 2998694"/>
              <a:gd name="connsiteY15" fmla="*/ 665647 h 1076354"/>
              <a:gd name="connsiteX16" fmla="*/ 2998652 w 2998694"/>
              <a:gd name="connsiteY16" fmla="*/ 16518 h 1076354"/>
              <a:gd name="connsiteX17" fmla="*/ 2590478 w 2998694"/>
              <a:gd name="connsiteY17" fmla="*/ 28787 h 1076354"/>
              <a:gd name="connsiteX18" fmla="*/ 1295393 w 2998694"/>
              <a:gd name="connsiteY18" fmla="*/ 19191 h 1076354"/>
              <a:gd name="connsiteX19" fmla="*/ 595859 w 2998694"/>
              <a:gd name="connsiteY19" fmla="*/ 0 h 1076354"/>
              <a:gd name="connsiteX20" fmla="*/ 0 w 2998694"/>
              <a:gd name="connsiteY20" fmla="*/ 4508 h 1076354"/>
              <a:gd name="connsiteX21" fmla="*/ 6245 w 2998694"/>
              <a:gd name="connsiteY21" fmla="*/ 391923 h 1076354"/>
              <a:gd name="connsiteX22" fmla="*/ 26348 w 2998694"/>
              <a:gd name="connsiteY22" fmla="*/ 890475 h 1076354"/>
              <a:gd name="connsiteX0" fmla="*/ 26348 w 3049111"/>
              <a:gd name="connsiteY0" fmla="*/ 890475 h 1074774"/>
              <a:gd name="connsiteX1" fmla="*/ 120049 w 3049111"/>
              <a:gd name="connsiteY1" fmla="*/ 700507 h 1074774"/>
              <a:gd name="connsiteX2" fmla="*/ 226373 w 3049111"/>
              <a:gd name="connsiteY2" fmla="*/ 623775 h 1074774"/>
              <a:gd name="connsiteX3" fmla="*/ 315414 w 3049111"/>
              <a:gd name="connsiteY3" fmla="*/ 738891 h 1074774"/>
              <a:gd name="connsiteX4" fmla="*/ 432700 w 3049111"/>
              <a:gd name="connsiteY4" fmla="*/ 988569 h 1074774"/>
              <a:gd name="connsiteX5" fmla="*/ 654998 w 3049111"/>
              <a:gd name="connsiteY5" fmla="*/ 338025 h 1074774"/>
              <a:gd name="connsiteX6" fmla="*/ 937526 w 3049111"/>
              <a:gd name="connsiteY6" fmla="*/ 1004491 h 1074774"/>
              <a:gd name="connsiteX7" fmla="*/ 1191765 w 3049111"/>
              <a:gd name="connsiteY7" fmla="*/ 182213 h 1074774"/>
              <a:gd name="connsiteX8" fmla="*/ 1401171 w 3049111"/>
              <a:gd name="connsiteY8" fmla="*/ 861616 h 1074774"/>
              <a:gd name="connsiteX9" fmla="*/ 1645598 w 3049111"/>
              <a:gd name="connsiteY9" fmla="*/ 157050 h 1074774"/>
              <a:gd name="connsiteX10" fmla="*/ 1883866 w 3049111"/>
              <a:gd name="connsiteY10" fmla="*/ 864886 h 1074774"/>
              <a:gd name="connsiteX11" fmla="*/ 2125071 w 3049111"/>
              <a:gd name="connsiteY11" fmla="*/ 363188 h 1074774"/>
              <a:gd name="connsiteX12" fmla="*/ 2357038 w 3049111"/>
              <a:gd name="connsiteY12" fmla="*/ 871141 h 1074774"/>
              <a:gd name="connsiteX13" fmla="*/ 2563221 w 3049111"/>
              <a:gd name="connsiteY13" fmla="*/ 493553 h 1074774"/>
              <a:gd name="connsiteX14" fmla="*/ 2776139 w 3049111"/>
              <a:gd name="connsiteY14" fmla="*/ 1074223 h 1074774"/>
              <a:gd name="connsiteX15" fmla="*/ 3049111 w 3049111"/>
              <a:gd name="connsiteY15" fmla="*/ 588879 h 1074774"/>
              <a:gd name="connsiteX16" fmla="*/ 2998652 w 3049111"/>
              <a:gd name="connsiteY16" fmla="*/ 16518 h 1074774"/>
              <a:gd name="connsiteX17" fmla="*/ 2590478 w 3049111"/>
              <a:gd name="connsiteY17" fmla="*/ 28787 h 1074774"/>
              <a:gd name="connsiteX18" fmla="*/ 1295393 w 3049111"/>
              <a:gd name="connsiteY18" fmla="*/ 19191 h 1074774"/>
              <a:gd name="connsiteX19" fmla="*/ 595859 w 3049111"/>
              <a:gd name="connsiteY19" fmla="*/ 0 h 1074774"/>
              <a:gd name="connsiteX20" fmla="*/ 0 w 3049111"/>
              <a:gd name="connsiteY20" fmla="*/ 4508 h 1074774"/>
              <a:gd name="connsiteX21" fmla="*/ 6245 w 3049111"/>
              <a:gd name="connsiteY21" fmla="*/ 391923 h 1074774"/>
              <a:gd name="connsiteX22" fmla="*/ 26348 w 3049111"/>
              <a:gd name="connsiteY22" fmla="*/ 890475 h 1074774"/>
              <a:gd name="connsiteX0" fmla="*/ 26348 w 3137299"/>
              <a:gd name="connsiteY0" fmla="*/ 890475 h 1074774"/>
              <a:gd name="connsiteX1" fmla="*/ 120049 w 3137299"/>
              <a:gd name="connsiteY1" fmla="*/ 700507 h 1074774"/>
              <a:gd name="connsiteX2" fmla="*/ 226373 w 3137299"/>
              <a:gd name="connsiteY2" fmla="*/ 623775 h 1074774"/>
              <a:gd name="connsiteX3" fmla="*/ 315414 w 3137299"/>
              <a:gd name="connsiteY3" fmla="*/ 738891 h 1074774"/>
              <a:gd name="connsiteX4" fmla="*/ 432700 w 3137299"/>
              <a:gd name="connsiteY4" fmla="*/ 988569 h 1074774"/>
              <a:gd name="connsiteX5" fmla="*/ 654998 w 3137299"/>
              <a:gd name="connsiteY5" fmla="*/ 338025 h 1074774"/>
              <a:gd name="connsiteX6" fmla="*/ 937526 w 3137299"/>
              <a:gd name="connsiteY6" fmla="*/ 1004491 h 1074774"/>
              <a:gd name="connsiteX7" fmla="*/ 1191765 w 3137299"/>
              <a:gd name="connsiteY7" fmla="*/ 182213 h 1074774"/>
              <a:gd name="connsiteX8" fmla="*/ 1401171 w 3137299"/>
              <a:gd name="connsiteY8" fmla="*/ 861616 h 1074774"/>
              <a:gd name="connsiteX9" fmla="*/ 1645598 w 3137299"/>
              <a:gd name="connsiteY9" fmla="*/ 157050 h 1074774"/>
              <a:gd name="connsiteX10" fmla="*/ 1883866 w 3137299"/>
              <a:gd name="connsiteY10" fmla="*/ 864886 h 1074774"/>
              <a:gd name="connsiteX11" fmla="*/ 2125071 w 3137299"/>
              <a:gd name="connsiteY11" fmla="*/ 363188 h 1074774"/>
              <a:gd name="connsiteX12" fmla="*/ 2357038 w 3137299"/>
              <a:gd name="connsiteY12" fmla="*/ 871141 h 1074774"/>
              <a:gd name="connsiteX13" fmla="*/ 2563221 w 3137299"/>
              <a:gd name="connsiteY13" fmla="*/ 493553 h 1074774"/>
              <a:gd name="connsiteX14" fmla="*/ 2776139 w 3137299"/>
              <a:gd name="connsiteY14" fmla="*/ 1074223 h 1074774"/>
              <a:gd name="connsiteX15" fmla="*/ 3049111 w 3137299"/>
              <a:gd name="connsiteY15" fmla="*/ 588879 h 1074774"/>
              <a:gd name="connsiteX16" fmla="*/ 3137299 w 3137299"/>
              <a:gd name="connsiteY16" fmla="*/ 16518 h 1074774"/>
              <a:gd name="connsiteX17" fmla="*/ 2590478 w 3137299"/>
              <a:gd name="connsiteY17" fmla="*/ 28787 h 1074774"/>
              <a:gd name="connsiteX18" fmla="*/ 1295393 w 3137299"/>
              <a:gd name="connsiteY18" fmla="*/ 19191 h 1074774"/>
              <a:gd name="connsiteX19" fmla="*/ 595859 w 3137299"/>
              <a:gd name="connsiteY19" fmla="*/ 0 h 1074774"/>
              <a:gd name="connsiteX20" fmla="*/ 0 w 3137299"/>
              <a:gd name="connsiteY20" fmla="*/ 4508 h 1074774"/>
              <a:gd name="connsiteX21" fmla="*/ 6245 w 3137299"/>
              <a:gd name="connsiteY21" fmla="*/ 391923 h 1074774"/>
              <a:gd name="connsiteX22" fmla="*/ 26348 w 3137299"/>
              <a:gd name="connsiteY22" fmla="*/ 890475 h 1074774"/>
              <a:gd name="connsiteX0" fmla="*/ 26348 w 3137299"/>
              <a:gd name="connsiteY0" fmla="*/ 890475 h 1074275"/>
              <a:gd name="connsiteX1" fmla="*/ 120049 w 3137299"/>
              <a:gd name="connsiteY1" fmla="*/ 700507 h 1074275"/>
              <a:gd name="connsiteX2" fmla="*/ 226373 w 3137299"/>
              <a:gd name="connsiteY2" fmla="*/ 623775 h 1074275"/>
              <a:gd name="connsiteX3" fmla="*/ 315414 w 3137299"/>
              <a:gd name="connsiteY3" fmla="*/ 738891 h 1074275"/>
              <a:gd name="connsiteX4" fmla="*/ 432700 w 3137299"/>
              <a:gd name="connsiteY4" fmla="*/ 988569 h 1074275"/>
              <a:gd name="connsiteX5" fmla="*/ 654998 w 3137299"/>
              <a:gd name="connsiteY5" fmla="*/ 338025 h 1074275"/>
              <a:gd name="connsiteX6" fmla="*/ 937526 w 3137299"/>
              <a:gd name="connsiteY6" fmla="*/ 1004491 h 1074275"/>
              <a:gd name="connsiteX7" fmla="*/ 1191765 w 3137299"/>
              <a:gd name="connsiteY7" fmla="*/ 182213 h 1074275"/>
              <a:gd name="connsiteX8" fmla="*/ 1401171 w 3137299"/>
              <a:gd name="connsiteY8" fmla="*/ 861616 h 1074275"/>
              <a:gd name="connsiteX9" fmla="*/ 1645598 w 3137299"/>
              <a:gd name="connsiteY9" fmla="*/ 157050 h 1074275"/>
              <a:gd name="connsiteX10" fmla="*/ 1883866 w 3137299"/>
              <a:gd name="connsiteY10" fmla="*/ 864886 h 1074275"/>
              <a:gd name="connsiteX11" fmla="*/ 2125071 w 3137299"/>
              <a:gd name="connsiteY11" fmla="*/ 363188 h 1074275"/>
              <a:gd name="connsiteX12" fmla="*/ 2357038 w 3137299"/>
              <a:gd name="connsiteY12" fmla="*/ 871141 h 1074275"/>
              <a:gd name="connsiteX13" fmla="*/ 2563221 w 3137299"/>
              <a:gd name="connsiteY13" fmla="*/ 493553 h 1074275"/>
              <a:gd name="connsiteX14" fmla="*/ 2776139 w 3137299"/>
              <a:gd name="connsiteY14" fmla="*/ 1074223 h 1074275"/>
              <a:gd name="connsiteX15" fmla="*/ 3036507 w 3137299"/>
              <a:gd name="connsiteY15" fmla="*/ 524906 h 1074275"/>
              <a:gd name="connsiteX16" fmla="*/ 3137299 w 3137299"/>
              <a:gd name="connsiteY16" fmla="*/ 16518 h 1074275"/>
              <a:gd name="connsiteX17" fmla="*/ 2590478 w 3137299"/>
              <a:gd name="connsiteY17" fmla="*/ 28787 h 1074275"/>
              <a:gd name="connsiteX18" fmla="*/ 1295393 w 3137299"/>
              <a:gd name="connsiteY18" fmla="*/ 19191 h 1074275"/>
              <a:gd name="connsiteX19" fmla="*/ 595859 w 3137299"/>
              <a:gd name="connsiteY19" fmla="*/ 0 h 1074275"/>
              <a:gd name="connsiteX20" fmla="*/ 0 w 3137299"/>
              <a:gd name="connsiteY20" fmla="*/ 4508 h 1074275"/>
              <a:gd name="connsiteX21" fmla="*/ 6245 w 3137299"/>
              <a:gd name="connsiteY21" fmla="*/ 391923 h 1074275"/>
              <a:gd name="connsiteX22" fmla="*/ 26348 w 3137299"/>
              <a:gd name="connsiteY22" fmla="*/ 890475 h 1074275"/>
              <a:gd name="connsiteX0" fmla="*/ 26348 w 3162549"/>
              <a:gd name="connsiteY0" fmla="*/ 890475 h 1080478"/>
              <a:gd name="connsiteX1" fmla="*/ 120049 w 3162549"/>
              <a:gd name="connsiteY1" fmla="*/ 700507 h 1080478"/>
              <a:gd name="connsiteX2" fmla="*/ 226373 w 3162549"/>
              <a:gd name="connsiteY2" fmla="*/ 623775 h 1080478"/>
              <a:gd name="connsiteX3" fmla="*/ 315414 w 3162549"/>
              <a:gd name="connsiteY3" fmla="*/ 738891 h 1080478"/>
              <a:gd name="connsiteX4" fmla="*/ 432700 w 3162549"/>
              <a:gd name="connsiteY4" fmla="*/ 988569 h 1080478"/>
              <a:gd name="connsiteX5" fmla="*/ 654998 w 3162549"/>
              <a:gd name="connsiteY5" fmla="*/ 338025 h 1080478"/>
              <a:gd name="connsiteX6" fmla="*/ 937526 w 3162549"/>
              <a:gd name="connsiteY6" fmla="*/ 1004491 h 1080478"/>
              <a:gd name="connsiteX7" fmla="*/ 1191765 w 3162549"/>
              <a:gd name="connsiteY7" fmla="*/ 182213 h 1080478"/>
              <a:gd name="connsiteX8" fmla="*/ 1401171 w 3162549"/>
              <a:gd name="connsiteY8" fmla="*/ 861616 h 1080478"/>
              <a:gd name="connsiteX9" fmla="*/ 1645598 w 3162549"/>
              <a:gd name="connsiteY9" fmla="*/ 157050 h 1080478"/>
              <a:gd name="connsiteX10" fmla="*/ 1883866 w 3162549"/>
              <a:gd name="connsiteY10" fmla="*/ 864886 h 1080478"/>
              <a:gd name="connsiteX11" fmla="*/ 2125071 w 3162549"/>
              <a:gd name="connsiteY11" fmla="*/ 363188 h 1080478"/>
              <a:gd name="connsiteX12" fmla="*/ 2357038 w 3162549"/>
              <a:gd name="connsiteY12" fmla="*/ 871141 h 1080478"/>
              <a:gd name="connsiteX13" fmla="*/ 2563221 w 3162549"/>
              <a:gd name="connsiteY13" fmla="*/ 493553 h 1080478"/>
              <a:gd name="connsiteX14" fmla="*/ 2776139 w 3162549"/>
              <a:gd name="connsiteY14" fmla="*/ 1074223 h 1080478"/>
              <a:gd name="connsiteX15" fmla="*/ 3162549 w 3162549"/>
              <a:gd name="connsiteY15" fmla="*/ 755210 h 1080478"/>
              <a:gd name="connsiteX16" fmla="*/ 3137299 w 3162549"/>
              <a:gd name="connsiteY16" fmla="*/ 16518 h 1080478"/>
              <a:gd name="connsiteX17" fmla="*/ 2590478 w 3162549"/>
              <a:gd name="connsiteY17" fmla="*/ 28787 h 1080478"/>
              <a:gd name="connsiteX18" fmla="*/ 1295393 w 3162549"/>
              <a:gd name="connsiteY18" fmla="*/ 19191 h 1080478"/>
              <a:gd name="connsiteX19" fmla="*/ 595859 w 3162549"/>
              <a:gd name="connsiteY19" fmla="*/ 0 h 1080478"/>
              <a:gd name="connsiteX20" fmla="*/ 0 w 3162549"/>
              <a:gd name="connsiteY20" fmla="*/ 4508 h 1080478"/>
              <a:gd name="connsiteX21" fmla="*/ 6245 w 3162549"/>
              <a:gd name="connsiteY21" fmla="*/ 391923 h 1080478"/>
              <a:gd name="connsiteX22" fmla="*/ 26348 w 3162549"/>
              <a:gd name="connsiteY22" fmla="*/ 890475 h 1080478"/>
              <a:gd name="connsiteX0" fmla="*/ 26348 w 3162549"/>
              <a:gd name="connsiteY0" fmla="*/ 890475 h 1077216"/>
              <a:gd name="connsiteX1" fmla="*/ 120049 w 3162549"/>
              <a:gd name="connsiteY1" fmla="*/ 700507 h 1077216"/>
              <a:gd name="connsiteX2" fmla="*/ 226373 w 3162549"/>
              <a:gd name="connsiteY2" fmla="*/ 623775 h 1077216"/>
              <a:gd name="connsiteX3" fmla="*/ 315414 w 3162549"/>
              <a:gd name="connsiteY3" fmla="*/ 738891 h 1077216"/>
              <a:gd name="connsiteX4" fmla="*/ 432700 w 3162549"/>
              <a:gd name="connsiteY4" fmla="*/ 988569 h 1077216"/>
              <a:gd name="connsiteX5" fmla="*/ 654998 w 3162549"/>
              <a:gd name="connsiteY5" fmla="*/ 338025 h 1077216"/>
              <a:gd name="connsiteX6" fmla="*/ 937526 w 3162549"/>
              <a:gd name="connsiteY6" fmla="*/ 1004491 h 1077216"/>
              <a:gd name="connsiteX7" fmla="*/ 1191765 w 3162549"/>
              <a:gd name="connsiteY7" fmla="*/ 182213 h 1077216"/>
              <a:gd name="connsiteX8" fmla="*/ 1401171 w 3162549"/>
              <a:gd name="connsiteY8" fmla="*/ 861616 h 1077216"/>
              <a:gd name="connsiteX9" fmla="*/ 1645598 w 3162549"/>
              <a:gd name="connsiteY9" fmla="*/ 157050 h 1077216"/>
              <a:gd name="connsiteX10" fmla="*/ 1883866 w 3162549"/>
              <a:gd name="connsiteY10" fmla="*/ 864886 h 1077216"/>
              <a:gd name="connsiteX11" fmla="*/ 2125071 w 3162549"/>
              <a:gd name="connsiteY11" fmla="*/ 363188 h 1077216"/>
              <a:gd name="connsiteX12" fmla="*/ 2357038 w 3162549"/>
              <a:gd name="connsiteY12" fmla="*/ 871141 h 1077216"/>
              <a:gd name="connsiteX13" fmla="*/ 2563221 w 3162549"/>
              <a:gd name="connsiteY13" fmla="*/ 493553 h 1077216"/>
              <a:gd name="connsiteX14" fmla="*/ 2776139 w 3162549"/>
              <a:gd name="connsiteY14" fmla="*/ 1074223 h 1077216"/>
              <a:gd name="connsiteX15" fmla="*/ 3162549 w 3162549"/>
              <a:gd name="connsiteY15" fmla="*/ 755210 h 1077216"/>
              <a:gd name="connsiteX16" fmla="*/ 3137299 w 3162549"/>
              <a:gd name="connsiteY16" fmla="*/ 16518 h 1077216"/>
              <a:gd name="connsiteX17" fmla="*/ 2590478 w 3162549"/>
              <a:gd name="connsiteY17" fmla="*/ 28787 h 1077216"/>
              <a:gd name="connsiteX18" fmla="*/ 1295393 w 3162549"/>
              <a:gd name="connsiteY18" fmla="*/ 19191 h 1077216"/>
              <a:gd name="connsiteX19" fmla="*/ 595859 w 3162549"/>
              <a:gd name="connsiteY19" fmla="*/ 0 h 1077216"/>
              <a:gd name="connsiteX20" fmla="*/ 0 w 3162549"/>
              <a:gd name="connsiteY20" fmla="*/ 4508 h 1077216"/>
              <a:gd name="connsiteX21" fmla="*/ 6245 w 3162549"/>
              <a:gd name="connsiteY21" fmla="*/ 391923 h 1077216"/>
              <a:gd name="connsiteX22" fmla="*/ 26348 w 3162549"/>
              <a:gd name="connsiteY22" fmla="*/ 890475 h 1077216"/>
              <a:gd name="connsiteX0" fmla="*/ 26348 w 3162549"/>
              <a:gd name="connsiteY0" fmla="*/ 890475 h 1077066"/>
              <a:gd name="connsiteX1" fmla="*/ 120049 w 3162549"/>
              <a:gd name="connsiteY1" fmla="*/ 700507 h 1077066"/>
              <a:gd name="connsiteX2" fmla="*/ 226373 w 3162549"/>
              <a:gd name="connsiteY2" fmla="*/ 623775 h 1077066"/>
              <a:gd name="connsiteX3" fmla="*/ 315414 w 3162549"/>
              <a:gd name="connsiteY3" fmla="*/ 738891 h 1077066"/>
              <a:gd name="connsiteX4" fmla="*/ 432700 w 3162549"/>
              <a:gd name="connsiteY4" fmla="*/ 988569 h 1077066"/>
              <a:gd name="connsiteX5" fmla="*/ 654998 w 3162549"/>
              <a:gd name="connsiteY5" fmla="*/ 338025 h 1077066"/>
              <a:gd name="connsiteX6" fmla="*/ 937526 w 3162549"/>
              <a:gd name="connsiteY6" fmla="*/ 1004491 h 1077066"/>
              <a:gd name="connsiteX7" fmla="*/ 1191765 w 3162549"/>
              <a:gd name="connsiteY7" fmla="*/ 182213 h 1077066"/>
              <a:gd name="connsiteX8" fmla="*/ 1401171 w 3162549"/>
              <a:gd name="connsiteY8" fmla="*/ 861616 h 1077066"/>
              <a:gd name="connsiteX9" fmla="*/ 1645598 w 3162549"/>
              <a:gd name="connsiteY9" fmla="*/ 157050 h 1077066"/>
              <a:gd name="connsiteX10" fmla="*/ 1883866 w 3162549"/>
              <a:gd name="connsiteY10" fmla="*/ 864886 h 1077066"/>
              <a:gd name="connsiteX11" fmla="*/ 2125071 w 3162549"/>
              <a:gd name="connsiteY11" fmla="*/ 363188 h 1077066"/>
              <a:gd name="connsiteX12" fmla="*/ 2357038 w 3162549"/>
              <a:gd name="connsiteY12" fmla="*/ 871141 h 1077066"/>
              <a:gd name="connsiteX13" fmla="*/ 2563221 w 3162549"/>
              <a:gd name="connsiteY13" fmla="*/ 493553 h 1077066"/>
              <a:gd name="connsiteX14" fmla="*/ 2776139 w 3162549"/>
              <a:gd name="connsiteY14" fmla="*/ 1074223 h 1077066"/>
              <a:gd name="connsiteX15" fmla="*/ 3162549 w 3162549"/>
              <a:gd name="connsiteY15" fmla="*/ 755210 h 1077066"/>
              <a:gd name="connsiteX16" fmla="*/ 3137299 w 3162549"/>
              <a:gd name="connsiteY16" fmla="*/ 16518 h 1077066"/>
              <a:gd name="connsiteX17" fmla="*/ 2590478 w 3162549"/>
              <a:gd name="connsiteY17" fmla="*/ 28787 h 1077066"/>
              <a:gd name="connsiteX18" fmla="*/ 1295393 w 3162549"/>
              <a:gd name="connsiteY18" fmla="*/ 19191 h 1077066"/>
              <a:gd name="connsiteX19" fmla="*/ 595859 w 3162549"/>
              <a:gd name="connsiteY19" fmla="*/ 0 h 1077066"/>
              <a:gd name="connsiteX20" fmla="*/ 0 w 3162549"/>
              <a:gd name="connsiteY20" fmla="*/ 4508 h 1077066"/>
              <a:gd name="connsiteX21" fmla="*/ 6245 w 3162549"/>
              <a:gd name="connsiteY21" fmla="*/ 391923 h 1077066"/>
              <a:gd name="connsiteX22" fmla="*/ 26348 w 3162549"/>
              <a:gd name="connsiteY22" fmla="*/ 890475 h 1077066"/>
              <a:gd name="connsiteX0" fmla="*/ 26348 w 3137299"/>
              <a:gd name="connsiteY0" fmla="*/ 890475 h 1076454"/>
              <a:gd name="connsiteX1" fmla="*/ 120049 w 3137299"/>
              <a:gd name="connsiteY1" fmla="*/ 700507 h 1076454"/>
              <a:gd name="connsiteX2" fmla="*/ 226373 w 3137299"/>
              <a:gd name="connsiteY2" fmla="*/ 623775 h 1076454"/>
              <a:gd name="connsiteX3" fmla="*/ 315414 w 3137299"/>
              <a:gd name="connsiteY3" fmla="*/ 738891 h 1076454"/>
              <a:gd name="connsiteX4" fmla="*/ 432700 w 3137299"/>
              <a:gd name="connsiteY4" fmla="*/ 988569 h 1076454"/>
              <a:gd name="connsiteX5" fmla="*/ 654998 w 3137299"/>
              <a:gd name="connsiteY5" fmla="*/ 338025 h 1076454"/>
              <a:gd name="connsiteX6" fmla="*/ 937526 w 3137299"/>
              <a:gd name="connsiteY6" fmla="*/ 1004491 h 1076454"/>
              <a:gd name="connsiteX7" fmla="*/ 1191765 w 3137299"/>
              <a:gd name="connsiteY7" fmla="*/ 182213 h 1076454"/>
              <a:gd name="connsiteX8" fmla="*/ 1401171 w 3137299"/>
              <a:gd name="connsiteY8" fmla="*/ 861616 h 1076454"/>
              <a:gd name="connsiteX9" fmla="*/ 1645598 w 3137299"/>
              <a:gd name="connsiteY9" fmla="*/ 157050 h 1076454"/>
              <a:gd name="connsiteX10" fmla="*/ 1883866 w 3137299"/>
              <a:gd name="connsiteY10" fmla="*/ 864886 h 1076454"/>
              <a:gd name="connsiteX11" fmla="*/ 2125071 w 3137299"/>
              <a:gd name="connsiteY11" fmla="*/ 363188 h 1076454"/>
              <a:gd name="connsiteX12" fmla="*/ 2357038 w 3137299"/>
              <a:gd name="connsiteY12" fmla="*/ 871141 h 1076454"/>
              <a:gd name="connsiteX13" fmla="*/ 2563221 w 3137299"/>
              <a:gd name="connsiteY13" fmla="*/ 493553 h 1076454"/>
              <a:gd name="connsiteX14" fmla="*/ 2776139 w 3137299"/>
              <a:gd name="connsiteY14" fmla="*/ 1074223 h 1076454"/>
              <a:gd name="connsiteX15" fmla="*/ 3086924 w 3137299"/>
              <a:gd name="connsiteY15" fmla="*/ 729621 h 1076454"/>
              <a:gd name="connsiteX16" fmla="*/ 3137299 w 3137299"/>
              <a:gd name="connsiteY16" fmla="*/ 16518 h 1076454"/>
              <a:gd name="connsiteX17" fmla="*/ 2590478 w 3137299"/>
              <a:gd name="connsiteY17" fmla="*/ 28787 h 1076454"/>
              <a:gd name="connsiteX18" fmla="*/ 1295393 w 3137299"/>
              <a:gd name="connsiteY18" fmla="*/ 19191 h 1076454"/>
              <a:gd name="connsiteX19" fmla="*/ 595859 w 3137299"/>
              <a:gd name="connsiteY19" fmla="*/ 0 h 1076454"/>
              <a:gd name="connsiteX20" fmla="*/ 0 w 3137299"/>
              <a:gd name="connsiteY20" fmla="*/ 4508 h 1076454"/>
              <a:gd name="connsiteX21" fmla="*/ 6245 w 3137299"/>
              <a:gd name="connsiteY21" fmla="*/ 391923 h 1076454"/>
              <a:gd name="connsiteX22" fmla="*/ 26348 w 3137299"/>
              <a:gd name="connsiteY22" fmla="*/ 890475 h 1076454"/>
              <a:gd name="connsiteX0" fmla="*/ 26348 w 3189365"/>
              <a:gd name="connsiteY0" fmla="*/ 890475 h 1077670"/>
              <a:gd name="connsiteX1" fmla="*/ 120049 w 3189365"/>
              <a:gd name="connsiteY1" fmla="*/ 700507 h 1077670"/>
              <a:gd name="connsiteX2" fmla="*/ 226373 w 3189365"/>
              <a:gd name="connsiteY2" fmla="*/ 623775 h 1077670"/>
              <a:gd name="connsiteX3" fmla="*/ 315414 w 3189365"/>
              <a:gd name="connsiteY3" fmla="*/ 738891 h 1077670"/>
              <a:gd name="connsiteX4" fmla="*/ 432700 w 3189365"/>
              <a:gd name="connsiteY4" fmla="*/ 988569 h 1077670"/>
              <a:gd name="connsiteX5" fmla="*/ 654998 w 3189365"/>
              <a:gd name="connsiteY5" fmla="*/ 338025 h 1077670"/>
              <a:gd name="connsiteX6" fmla="*/ 937526 w 3189365"/>
              <a:gd name="connsiteY6" fmla="*/ 1004491 h 1077670"/>
              <a:gd name="connsiteX7" fmla="*/ 1191765 w 3189365"/>
              <a:gd name="connsiteY7" fmla="*/ 182213 h 1077670"/>
              <a:gd name="connsiteX8" fmla="*/ 1401171 w 3189365"/>
              <a:gd name="connsiteY8" fmla="*/ 861616 h 1077670"/>
              <a:gd name="connsiteX9" fmla="*/ 1645598 w 3189365"/>
              <a:gd name="connsiteY9" fmla="*/ 157050 h 1077670"/>
              <a:gd name="connsiteX10" fmla="*/ 1883866 w 3189365"/>
              <a:gd name="connsiteY10" fmla="*/ 864886 h 1077670"/>
              <a:gd name="connsiteX11" fmla="*/ 2125071 w 3189365"/>
              <a:gd name="connsiteY11" fmla="*/ 363188 h 1077670"/>
              <a:gd name="connsiteX12" fmla="*/ 2357038 w 3189365"/>
              <a:gd name="connsiteY12" fmla="*/ 871141 h 1077670"/>
              <a:gd name="connsiteX13" fmla="*/ 2563221 w 3189365"/>
              <a:gd name="connsiteY13" fmla="*/ 493553 h 1077670"/>
              <a:gd name="connsiteX14" fmla="*/ 2776139 w 3189365"/>
              <a:gd name="connsiteY14" fmla="*/ 1074223 h 1077670"/>
              <a:gd name="connsiteX15" fmla="*/ 3086924 w 3189365"/>
              <a:gd name="connsiteY15" fmla="*/ 729621 h 1077670"/>
              <a:gd name="connsiteX16" fmla="*/ 3170273 w 3189365"/>
              <a:gd name="connsiteY16" fmla="*/ 738893 h 1077670"/>
              <a:gd name="connsiteX17" fmla="*/ 3137299 w 3189365"/>
              <a:gd name="connsiteY17" fmla="*/ 16518 h 1077670"/>
              <a:gd name="connsiteX18" fmla="*/ 2590478 w 3189365"/>
              <a:gd name="connsiteY18" fmla="*/ 28787 h 1077670"/>
              <a:gd name="connsiteX19" fmla="*/ 1295393 w 3189365"/>
              <a:gd name="connsiteY19" fmla="*/ 19191 h 1077670"/>
              <a:gd name="connsiteX20" fmla="*/ 595859 w 3189365"/>
              <a:gd name="connsiteY20" fmla="*/ 0 h 1077670"/>
              <a:gd name="connsiteX21" fmla="*/ 0 w 3189365"/>
              <a:gd name="connsiteY21" fmla="*/ 4508 h 1077670"/>
              <a:gd name="connsiteX22" fmla="*/ 6245 w 3189365"/>
              <a:gd name="connsiteY22" fmla="*/ 391923 h 1077670"/>
              <a:gd name="connsiteX23" fmla="*/ 26348 w 3189365"/>
              <a:gd name="connsiteY23" fmla="*/ 890475 h 1077670"/>
              <a:gd name="connsiteX0" fmla="*/ 26348 w 3189365"/>
              <a:gd name="connsiteY0" fmla="*/ 890475 h 1078326"/>
              <a:gd name="connsiteX1" fmla="*/ 120049 w 3189365"/>
              <a:gd name="connsiteY1" fmla="*/ 700507 h 1078326"/>
              <a:gd name="connsiteX2" fmla="*/ 226373 w 3189365"/>
              <a:gd name="connsiteY2" fmla="*/ 623775 h 1078326"/>
              <a:gd name="connsiteX3" fmla="*/ 315414 w 3189365"/>
              <a:gd name="connsiteY3" fmla="*/ 738891 h 1078326"/>
              <a:gd name="connsiteX4" fmla="*/ 432700 w 3189365"/>
              <a:gd name="connsiteY4" fmla="*/ 988569 h 1078326"/>
              <a:gd name="connsiteX5" fmla="*/ 654998 w 3189365"/>
              <a:gd name="connsiteY5" fmla="*/ 338025 h 1078326"/>
              <a:gd name="connsiteX6" fmla="*/ 937526 w 3189365"/>
              <a:gd name="connsiteY6" fmla="*/ 1004491 h 1078326"/>
              <a:gd name="connsiteX7" fmla="*/ 1191765 w 3189365"/>
              <a:gd name="connsiteY7" fmla="*/ 182213 h 1078326"/>
              <a:gd name="connsiteX8" fmla="*/ 1401171 w 3189365"/>
              <a:gd name="connsiteY8" fmla="*/ 861616 h 1078326"/>
              <a:gd name="connsiteX9" fmla="*/ 1645598 w 3189365"/>
              <a:gd name="connsiteY9" fmla="*/ 157050 h 1078326"/>
              <a:gd name="connsiteX10" fmla="*/ 1883866 w 3189365"/>
              <a:gd name="connsiteY10" fmla="*/ 864886 h 1078326"/>
              <a:gd name="connsiteX11" fmla="*/ 2125071 w 3189365"/>
              <a:gd name="connsiteY11" fmla="*/ 363188 h 1078326"/>
              <a:gd name="connsiteX12" fmla="*/ 2357038 w 3189365"/>
              <a:gd name="connsiteY12" fmla="*/ 871141 h 1078326"/>
              <a:gd name="connsiteX13" fmla="*/ 2563221 w 3189365"/>
              <a:gd name="connsiteY13" fmla="*/ 493553 h 1078326"/>
              <a:gd name="connsiteX14" fmla="*/ 2776139 w 3189365"/>
              <a:gd name="connsiteY14" fmla="*/ 1074223 h 1078326"/>
              <a:gd name="connsiteX15" fmla="*/ 2981210 w 3189365"/>
              <a:gd name="connsiteY15" fmla="*/ 751687 h 1078326"/>
              <a:gd name="connsiteX16" fmla="*/ 3086924 w 3189365"/>
              <a:gd name="connsiteY16" fmla="*/ 729621 h 1078326"/>
              <a:gd name="connsiteX17" fmla="*/ 3170273 w 3189365"/>
              <a:gd name="connsiteY17" fmla="*/ 738893 h 1078326"/>
              <a:gd name="connsiteX18" fmla="*/ 3137299 w 3189365"/>
              <a:gd name="connsiteY18" fmla="*/ 16518 h 1078326"/>
              <a:gd name="connsiteX19" fmla="*/ 2590478 w 3189365"/>
              <a:gd name="connsiteY19" fmla="*/ 28787 h 1078326"/>
              <a:gd name="connsiteX20" fmla="*/ 1295393 w 3189365"/>
              <a:gd name="connsiteY20" fmla="*/ 19191 h 1078326"/>
              <a:gd name="connsiteX21" fmla="*/ 595859 w 3189365"/>
              <a:gd name="connsiteY21" fmla="*/ 0 h 1078326"/>
              <a:gd name="connsiteX22" fmla="*/ 0 w 3189365"/>
              <a:gd name="connsiteY22" fmla="*/ 4508 h 1078326"/>
              <a:gd name="connsiteX23" fmla="*/ 6245 w 3189365"/>
              <a:gd name="connsiteY23" fmla="*/ 391923 h 1078326"/>
              <a:gd name="connsiteX24" fmla="*/ 26348 w 3189365"/>
              <a:gd name="connsiteY24" fmla="*/ 890475 h 1078326"/>
              <a:gd name="connsiteX0" fmla="*/ 26348 w 3186114"/>
              <a:gd name="connsiteY0" fmla="*/ 890475 h 1078326"/>
              <a:gd name="connsiteX1" fmla="*/ 120049 w 3186114"/>
              <a:gd name="connsiteY1" fmla="*/ 700507 h 1078326"/>
              <a:gd name="connsiteX2" fmla="*/ 226373 w 3186114"/>
              <a:gd name="connsiteY2" fmla="*/ 623775 h 1078326"/>
              <a:gd name="connsiteX3" fmla="*/ 315414 w 3186114"/>
              <a:gd name="connsiteY3" fmla="*/ 738891 h 1078326"/>
              <a:gd name="connsiteX4" fmla="*/ 432700 w 3186114"/>
              <a:gd name="connsiteY4" fmla="*/ 988569 h 1078326"/>
              <a:gd name="connsiteX5" fmla="*/ 654998 w 3186114"/>
              <a:gd name="connsiteY5" fmla="*/ 338025 h 1078326"/>
              <a:gd name="connsiteX6" fmla="*/ 937526 w 3186114"/>
              <a:gd name="connsiteY6" fmla="*/ 1004491 h 1078326"/>
              <a:gd name="connsiteX7" fmla="*/ 1191765 w 3186114"/>
              <a:gd name="connsiteY7" fmla="*/ 182213 h 1078326"/>
              <a:gd name="connsiteX8" fmla="*/ 1401171 w 3186114"/>
              <a:gd name="connsiteY8" fmla="*/ 861616 h 1078326"/>
              <a:gd name="connsiteX9" fmla="*/ 1645598 w 3186114"/>
              <a:gd name="connsiteY9" fmla="*/ 157050 h 1078326"/>
              <a:gd name="connsiteX10" fmla="*/ 1883866 w 3186114"/>
              <a:gd name="connsiteY10" fmla="*/ 864886 h 1078326"/>
              <a:gd name="connsiteX11" fmla="*/ 2125071 w 3186114"/>
              <a:gd name="connsiteY11" fmla="*/ 363188 h 1078326"/>
              <a:gd name="connsiteX12" fmla="*/ 2357038 w 3186114"/>
              <a:gd name="connsiteY12" fmla="*/ 871141 h 1078326"/>
              <a:gd name="connsiteX13" fmla="*/ 2563221 w 3186114"/>
              <a:gd name="connsiteY13" fmla="*/ 493553 h 1078326"/>
              <a:gd name="connsiteX14" fmla="*/ 2776139 w 3186114"/>
              <a:gd name="connsiteY14" fmla="*/ 1074223 h 1078326"/>
              <a:gd name="connsiteX15" fmla="*/ 2981210 w 3186114"/>
              <a:gd name="connsiteY15" fmla="*/ 751687 h 1078326"/>
              <a:gd name="connsiteX16" fmla="*/ 3086924 w 3186114"/>
              <a:gd name="connsiteY16" fmla="*/ 729621 h 1078326"/>
              <a:gd name="connsiteX17" fmla="*/ 3162711 w 3186114"/>
              <a:gd name="connsiteY17" fmla="*/ 754247 h 1078326"/>
              <a:gd name="connsiteX18" fmla="*/ 3137299 w 3186114"/>
              <a:gd name="connsiteY18" fmla="*/ 16518 h 1078326"/>
              <a:gd name="connsiteX19" fmla="*/ 2590478 w 3186114"/>
              <a:gd name="connsiteY19" fmla="*/ 28787 h 1078326"/>
              <a:gd name="connsiteX20" fmla="*/ 1295393 w 3186114"/>
              <a:gd name="connsiteY20" fmla="*/ 19191 h 1078326"/>
              <a:gd name="connsiteX21" fmla="*/ 595859 w 3186114"/>
              <a:gd name="connsiteY21" fmla="*/ 0 h 1078326"/>
              <a:gd name="connsiteX22" fmla="*/ 0 w 3186114"/>
              <a:gd name="connsiteY22" fmla="*/ 4508 h 1078326"/>
              <a:gd name="connsiteX23" fmla="*/ 6245 w 3186114"/>
              <a:gd name="connsiteY23" fmla="*/ 391923 h 1078326"/>
              <a:gd name="connsiteX24" fmla="*/ 26348 w 3186114"/>
              <a:gd name="connsiteY24" fmla="*/ 890475 h 1078326"/>
              <a:gd name="connsiteX0" fmla="*/ 26348 w 3162711"/>
              <a:gd name="connsiteY0" fmla="*/ 890475 h 1078326"/>
              <a:gd name="connsiteX1" fmla="*/ 120049 w 3162711"/>
              <a:gd name="connsiteY1" fmla="*/ 700507 h 1078326"/>
              <a:gd name="connsiteX2" fmla="*/ 226373 w 3162711"/>
              <a:gd name="connsiteY2" fmla="*/ 623775 h 1078326"/>
              <a:gd name="connsiteX3" fmla="*/ 315414 w 3162711"/>
              <a:gd name="connsiteY3" fmla="*/ 738891 h 1078326"/>
              <a:gd name="connsiteX4" fmla="*/ 432700 w 3162711"/>
              <a:gd name="connsiteY4" fmla="*/ 988569 h 1078326"/>
              <a:gd name="connsiteX5" fmla="*/ 654998 w 3162711"/>
              <a:gd name="connsiteY5" fmla="*/ 338025 h 1078326"/>
              <a:gd name="connsiteX6" fmla="*/ 937526 w 3162711"/>
              <a:gd name="connsiteY6" fmla="*/ 1004491 h 1078326"/>
              <a:gd name="connsiteX7" fmla="*/ 1191765 w 3162711"/>
              <a:gd name="connsiteY7" fmla="*/ 182213 h 1078326"/>
              <a:gd name="connsiteX8" fmla="*/ 1401171 w 3162711"/>
              <a:gd name="connsiteY8" fmla="*/ 861616 h 1078326"/>
              <a:gd name="connsiteX9" fmla="*/ 1645598 w 3162711"/>
              <a:gd name="connsiteY9" fmla="*/ 157050 h 1078326"/>
              <a:gd name="connsiteX10" fmla="*/ 1883866 w 3162711"/>
              <a:gd name="connsiteY10" fmla="*/ 864886 h 1078326"/>
              <a:gd name="connsiteX11" fmla="*/ 2125071 w 3162711"/>
              <a:gd name="connsiteY11" fmla="*/ 363188 h 1078326"/>
              <a:gd name="connsiteX12" fmla="*/ 2357038 w 3162711"/>
              <a:gd name="connsiteY12" fmla="*/ 871141 h 1078326"/>
              <a:gd name="connsiteX13" fmla="*/ 2563221 w 3162711"/>
              <a:gd name="connsiteY13" fmla="*/ 493553 h 1078326"/>
              <a:gd name="connsiteX14" fmla="*/ 2776139 w 3162711"/>
              <a:gd name="connsiteY14" fmla="*/ 1074223 h 1078326"/>
              <a:gd name="connsiteX15" fmla="*/ 2981210 w 3162711"/>
              <a:gd name="connsiteY15" fmla="*/ 751687 h 1078326"/>
              <a:gd name="connsiteX16" fmla="*/ 3086924 w 3162711"/>
              <a:gd name="connsiteY16" fmla="*/ 729621 h 1078326"/>
              <a:gd name="connsiteX17" fmla="*/ 3162711 w 3162711"/>
              <a:gd name="connsiteY17" fmla="*/ 754247 h 1078326"/>
              <a:gd name="connsiteX18" fmla="*/ 3137299 w 3162711"/>
              <a:gd name="connsiteY18" fmla="*/ 16518 h 1078326"/>
              <a:gd name="connsiteX19" fmla="*/ 2590478 w 3162711"/>
              <a:gd name="connsiteY19" fmla="*/ 28787 h 1078326"/>
              <a:gd name="connsiteX20" fmla="*/ 1295393 w 3162711"/>
              <a:gd name="connsiteY20" fmla="*/ 19191 h 1078326"/>
              <a:gd name="connsiteX21" fmla="*/ 595859 w 3162711"/>
              <a:gd name="connsiteY21" fmla="*/ 0 h 1078326"/>
              <a:gd name="connsiteX22" fmla="*/ 0 w 3162711"/>
              <a:gd name="connsiteY22" fmla="*/ 4508 h 1078326"/>
              <a:gd name="connsiteX23" fmla="*/ 6245 w 3162711"/>
              <a:gd name="connsiteY23" fmla="*/ 391923 h 1078326"/>
              <a:gd name="connsiteX24" fmla="*/ 26348 w 3162711"/>
              <a:gd name="connsiteY24" fmla="*/ 890475 h 1078326"/>
              <a:gd name="connsiteX0" fmla="*/ 26348 w 3147586"/>
              <a:gd name="connsiteY0" fmla="*/ 890475 h 1078326"/>
              <a:gd name="connsiteX1" fmla="*/ 120049 w 3147586"/>
              <a:gd name="connsiteY1" fmla="*/ 700507 h 1078326"/>
              <a:gd name="connsiteX2" fmla="*/ 226373 w 3147586"/>
              <a:gd name="connsiteY2" fmla="*/ 623775 h 1078326"/>
              <a:gd name="connsiteX3" fmla="*/ 315414 w 3147586"/>
              <a:gd name="connsiteY3" fmla="*/ 738891 h 1078326"/>
              <a:gd name="connsiteX4" fmla="*/ 432700 w 3147586"/>
              <a:gd name="connsiteY4" fmla="*/ 988569 h 1078326"/>
              <a:gd name="connsiteX5" fmla="*/ 654998 w 3147586"/>
              <a:gd name="connsiteY5" fmla="*/ 338025 h 1078326"/>
              <a:gd name="connsiteX6" fmla="*/ 937526 w 3147586"/>
              <a:gd name="connsiteY6" fmla="*/ 1004491 h 1078326"/>
              <a:gd name="connsiteX7" fmla="*/ 1191765 w 3147586"/>
              <a:gd name="connsiteY7" fmla="*/ 182213 h 1078326"/>
              <a:gd name="connsiteX8" fmla="*/ 1401171 w 3147586"/>
              <a:gd name="connsiteY8" fmla="*/ 861616 h 1078326"/>
              <a:gd name="connsiteX9" fmla="*/ 1645598 w 3147586"/>
              <a:gd name="connsiteY9" fmla="*/ 157050 h 1078326"/>
              <a:gd name="connsiteX10" fmla="*/ 1883866 w 3147586"/>
              <a:gd name="connsiteY10" fmla="*/ 864886 h 1078326"/>
              <a:gd name="connsiteX11" fmla="*/ 2125071 w 3147586"/>
              <a:gd name="connsiteY11" fmla="*/ 363188 h 1078326"/>
              <a:gd name="connsiteX12" fmla="*/ 2357038 w 3147586"/>
              <a:gd name="connsiteY12" fmla="*/ 871141 h 1078326"/>
              <a:gd name="connsiteX13" fmla="*/ 2563221 w 3147586"/>
              <a:gd name="connsiteY13" fmla="*/ 493553 h 1078326"/>
              <a:gd name="connsiteX14" fmla="*/ 2776139 w 3147586"/>
              <a:gd name="connsiteY14" fmla="*/ 1074223 h 1078326"/>
              <a:gd name="connsiteX15" fmla="*/ 2981210 w 3147586"/>
              <a:gd name="connsiteY15" fmla="*/ 751687 h 1078326"/>
              <a:gd name="connsiteX16" fmla="*/ 3086924 w 3147586"/>
              <a:gd name="connsiteY16" fmla="*/ 729621 h 1078326"/>
              <a:gd name="connsiteX17" fmla="*/ 3147586 w 3147586"/>
              <a:gd name="connsiteY17" fmla="*/ 769600 h 1078326"/>
              <a:gd name="connsiteX18" fmla="*/ 3137299 w 3147586"/>
              <a:gd name="connsiteY18" fmla="*/ 16518 h 1078326"/>
              <a:gd name="connsiteX19" fmla="*/ 2590478 w 3147586"/>
              <a:gd name="connsiteY19" fmla="*/ 28787 h 1078326"/>
              <a:gd name="connsiteX20" fmla="*/ 1295393 w 3147586"/>
              <a:gd name="connsiteY20" fmla="*/ 19191 h 1078326"/>
              <a:gd name="connsiteX21" fmla="*/ 595859 w 3147586"/>
              <a:gd name="connsiteY21" fmla="*/ 0 h 1078326"/>
              <a:gd name="connsiteX22" fmla="*/ 0 w 3147586"/>
              <a:gd name="connsiteY22" fmla="*/ 4508 h 1078326"/>
              <a:gd name="connsiteX23" fmla="*/ 6245 w 3147586"/>
              <a:gd name="connsiteY23" fmla="*/ 391923 h 1078326"/>
              <a:gd name="connsiteX24" fmla="*/ 26348 w 3147586"/>
              <a:gd name="connsiteY24" fmla="*/ 890475 h 1078326"/>
              <a:gd name="connsiteX0" fmla="*/ 26348 w 3147586"/>
              <a:gd name="connsiteY0" fmla="*/ 890475 h 1076974"/>
              <a:gd name="connsiteX1" fmla="*/ 120049 w 3147586"/>
              <a:gd name="connsiteY1" fmla="*/ 700507 h 1076974"/>
              <a:gd name="connsiteX2" fmla="*/ 226373 w 3147586"/>
              <a:gd name="connsiteY2" fmla="*/ 623775 h 1076974"/>
              <a:gd name="connsiteX3" fmla="*/ 315414 w 3147586"/>
              <a:gd name="connsiteY3" fmla="*/ 738891 h 1076974"/>
              <a:gd name="connsiteX4" fmla="*/ 432700 w 3147586"/>
              <a:gd name="connsiteY4" fmla="*/ 988569 h 1076974"/>
              <a:gd name="connsiteX5" fmla="*/ 654998 w 3147586"/>
              <a:gd name="connsiteY5" fmla="*/ 338025 h 1076974"/>
              <a:gd name="connsiteX6" fmla="*/ 937526 w 3147586"/>
              <a:gd name="connsiteY6" fmla="*/ 1004491 h 1076974"/>
              <a:gd name="connsiteX7" fmla="*/ 1191765 w 3147586"/>
              <a:gd name="connsiteY7" fmla="*/ 182213 h 1076974"/>
              <a:gd name="connsiteX8" fmla="*/ 1401171 w 3147586"/>
              <a:gd name="connsiteY8" fmla="*/ 861616 h 1076974"/>
              <a:gd name="connsiteX9" fmla="*/ 1645598 w 3147586"/>
              <a:gd name="connsiteY9" fmla="*/ 157050 h 1076974"/>
              <a:gd name="connsiteX10" fmla="*/ 1883866 w 3147586"/>
              <a:gd name="connsiteY10" fmla="*/ 864886 h 1076974"/>
              <a:gd name="connsiteX11" fmla="*/ 2125071 w 3147586"/>
              <a:gd name="connsiteY11" fmla="*/ 363188 h 1076974"/>
              <a:gd name="connsiteX12" fmla="*/ 2357038 w 3147586"/>
              <a:gd name="connsiteY12" fmla="*/ 871141 h 1076974"/>
              <a:gd name="connsiteX13" fmla="*/ 2563221 w 3147586"/>
              <a:gd name="connsiteY13" fmla="*/ 493553 h 1076974"/>
              <a:gd name="connsiteX14" fmla="*/ 2776139 w 3147586"/>
              <a:gd name="connsiteY14" fmla="*/ 1074223 h 1076974"/>
              <a:gd name="connsiteX15" fmla="*/ 2988773 w 3147586"/>
              <a:gd name="connsiteY15" fmla="*/ 713303 h 1076974"/>
              <a:gd name="connsiteX16" fmla="*/ 3086924 w 3147586"/>
              <a:gd name="connsiteY16" fmla="*/ 729621 h 1076974"/>
              <a:gd name="connsiteX17" fmla="*/ 3147586 w 3147586"/>
              <a:gd name="connsiteY17" fmla="*/ 769600 h 1076974"/>
              <a:gd name="connsiteX18" fmla="*/ 3137299 w 3147586"/>
              <a:gd name="connsiteY18" fmla="*/ 16518 h 1076974"/>
              <a:gd name="connsiteX19" fmla="*/ 2590478 w 3147586"/>
              <a:gd name="connsiteY19" fmla="*/ 28787 h 1076974"/>
              <a:gd name="connsiteX20" fmla="*/ 1295393 w 3147586"/>
              <a:gd name="connsiteY20" fmla="*/ 19191 h 1076974"/>
              <a:gd name="connsiteX21" fmla="*/ 595859 w 3147586"/>
              <a:gd name="connsiteY21" fmla="*/ 0 h 1076974"/>
              <a:gd name="connsiteX22" fmla="*/ 0 w 3147586"/>
              <a:gd name="connsiteY22" fmla="*/ 4508 h 1076974"/>
              <a:gd name="connsiteX23" fmla="*/ 6245 w 3147586"/>
              <a:gd name="connsiteY23" fmla="*/ 391923 h 1076974"/>
              <a:gd name="connsiteX24" fmla="*/ 26348 w 3147586"/>
              <a:gd name="connsiteY24" fmla="*/ 890475 h 107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7586" h="1076974">
                <a:moveTo>
                  <a:pt x="26348" y="890475"/>
                </a:moveTo>
                <a:cubicBezTo>
                  <a:pt x="45315" y="941906"/>
                  <a:pt x="86712" y="744957"/>
                  <a:pt x="120049" y="700507"/>
                </a:cubicBezTo>
                <a:cubicBezTo>
                  <a:pt x="153386" y="656057"/>
                  <a:pt x="193812" y="617378"/>
                  <a:pt x="226373" y="623775"/>
                </a:cubicBezTo>
                <a:cubicBezTo>
                  <a:pt x="258934" y="630172"/>
                  <a:pt x="281026" y="678092"/>
                  <a:pt x="315414" y="738891"/>
                </a:cubicBezTo>
                <a:cubicBezTo>
                  <a:pt x="349802" y="799690"/>
                  <a:pt x="376103" y="1055380"/>
                  <a:pt x="432700" y="988569"/>
                </a:cubicBezTo>
                <a:cubicBezTo>
                  <a:pt x="489297" y="921758"/>
                  <a:pt x="570860" y="335371"/>
                  <a:pt x="654998" y="338025"/>
                </a:cubicBezTo>
                <a:cubicBezTo>
                  <a:pt x="739136" y="340679"/>
                  <a:pt x="848065" y="1030460"/>
                  <a:pt x="937526" y="1004491"/>
                </a:cubicBezTo>
                <a:cubicBezTo>
                  <a:pt x="1026987" y="978522"/>
                  <a:pt x="1114491" y="206026"/>
                  <a:pt x="1191765" y="182213"/>
                </a:cubicBezTo>
                <a:cubicBezTo>
                  <a:pt x="1269039" y="158401"/>
                  <a:pt x="1325532" y="865810"/>
                  <a:pt x="1401171" y="861616"/>
                </a:cubicBezTo>
                <a:cubicBezTo>
                  <a:pt x="1476810" y="857422"/>
                  <a:pt x="1565149" y="156505"/>
                  <a:pt x="1645598" y="157050"/>
                </a:cubicBezTo>
                <a:cubicBezTo>
                  <a:pt x="1726047" y="157595"/>
                  <a:pt x="1803954" y="830530"/>
                  <a:pt x="1883866" y="864886"/>
                </a:cubicBezTo>
                <a:cubicBezTo>
                  <a:pt x="1963778" y="899242"/>
                  <a:pt x="2046209" y="362146"/>
                  <a:pt x="2125071" y="363188"/>
                </a:cubicBezTo>
                <a:cubicBezTo>
                  <a:pt x="2203933" y="364230"/>
                  <a:pt x="2284013" y="849414"/>
                  <a:pt x="2357038" y="871141"/>
                </a:cubicBezTo>
                <a:cubicBezTo>
                  <a:pt x="2430063" y="892869"/>
                  <a:pt x="2493371" y="459706"/>
                  <a:pt x="2563221" y="493553"/>
                </a:cubicBezTo>
                <a:cubicBezTo>
                  <a:pt x="2633071" y="527400"/>
                  <a:pt x="2705214" y="1037598"/>
                  <a:pt x="2776139" y="1074223"/>
                </a:cubicBezTo>
                <a:cubicBezTo>
                  <a:pt x="2847064" y="1110848"/>
                  <a:pt x="2936976" y="770737"/>
                  <a:pt x="2988773" y="713303"/>
                </a:cubicBezTo>
                <a:cubicBezTo>
                  <a:pt x="3040570" y="655869"/>
                  <a:pt x="3057514" y="757343"/>
                  <a:pt x="3086924" y="729621"/>
                </a:cubicBezTo>
                <a:cubicBezTo>
                  <a:pt x="3116334" y="701900"/>
                  <a:pt x="3139190" y="888450"/>
                  <a:pt x="3147586" y="769600"/>
                </a:cubicBezTo>
                <a:lnTo>
                  <a:pt x="3137299" y="16518"/>
                </a:lnTo>
                <a:cubicBezTo>
                  <a:pt x="3001241" y="12078"/>
                  <a:pt x="2897462" y="28342"/>
                  <a:pt x="2590478" y="28787"/>
                </a:cubicBezTo>
                <a:lnTo>
                  <a:pt x="1295393" y="19191"/>
                </a:lnTo>
                <a:cubicBezTo>
                  <a:pt x="962957" y="23989"/>
                  <a:pt x="811758" y="848"/>
                  <a:pt x="595859" y="0"/>
                </a:cubicBezTo>
                <a:lnTo>
                  <a:pt x="0" y="4508"/>
                </a:lnTo>
                <a:cubicBezTo>
                  <a:pt x="2082" y="140044"/>
                  <a:pt x="4163" y="256387"/>
                  <a:pt x="6245" y="391923"/>
                </a:cubicBezTo>
                <a:cubicBezTo>
                  <a:pt x="12946" y="558107"/>
                  <a:pt x="7381" y="839044"/>
                  <a:pt x="26348" y="890475"/>
                </a:cubicBezTo>
                <a:close/>
              </a:path>
            </a:pathLst>
          </a:cu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81"/>
          <p:cNvSpPr txBox="1"/>
          <p:nvPr/>
        </p:nvSpPr>
        <p:spPr>
          <a:xfrm>
            <a:off x="1318825" y="4991058"/>
            <a:ext cx="3179328" cy="223889"/>
          </a:xfrm>
          <a:prstGeom prst="rect">
            <a:avLst/>
          </a:prstGeom>
          <a:noFill/>
          <a:ln>
            <a:noFill/>
          </a:ln>
        </p:spPr>
        <p:txBody>
          <a:bodyPr wrap="square" lIns="0" tIns="28566" rIns="0" bIns="28566" rtlCol="0">
            <a:spAutoFit/>
          </a:bodyPr>
          <a:lstStyle/>
          <a:p>
            <a:pPr defTabSz="913909">
              <a:lnSpc>
                <a:spcPct val="90000"/>
              </a:lnSpc>
              <a:spcBef>
                <a:spcPct val="20000"/>
              </a:spcBef>
            </a:pPr>
            <a:r>
              <a:rPr lang="en-US" sz="1200" dirty="0">
                <a:ea typeface="Segoe UI" pitchFamily="34" charset="0"/>
                <a:cs typeface="Segoe UI" pitchFamily="34" charset="0"/>
              </a:rPr>
              <a:t>S       M        T        W        T         F        S</a:t>
            </a:r>
          </a:p>
        </p:txBody>
      </p:sp>
      <p:sp>
        <p:nvSpPr>
          <p:cNvPr id="63" name="Freeform 103"/>
          <p:cNvSpPr/>
          <p:nvPr/>
        </p:nvSpPr>
        <p:spPr bwMode="auto">
          <a:xfrm>
            <a:off x="1225651" y="3713326"/>
            <a:ext cx="3161245" cy="955679"/>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chemeClr val="tx1"/>
            </a:solidFill>
            <a:headEnd type="none" w="med" len="med"/>
            <a:tailEnd type="triangle"/>
          </a:ln>
          <a:effectLst/>
        </p:spPr>
        <p:txBody>
          <a:bodyPr lIns="57132" tIns="28566" rIns="57132" bIns="28566" rtlCol="0" anchor="ctr"/>
          <a:lstStyle/>
          <a:p>
            <a:pPr algn="ctr" defTabSz="913909"/>
            <a:endParaRPr lang="en-US" sz="1813" dirty="0"/>
          </a:p>
        </p:txBody>
      </p:sp>
      <p:cxnSp>
        <p:nvCxnSpPr>
          <p:cNvPr id="66" name="Gerade Verbindung mit Pfeil 65"/>
          <p:cNvCxnSpPr/>
          <p:nvPr/>
        </p:nvCxnSpPr>
        <p:spPr>
          <a:xfrm>
            <a:off x="1188194" y="3580336"/>
            <a:ext cx="317933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 Placeholder 6"/>
          <p:cNvSpPr txBox="1">
            <a:spLocks/>
          </p:cNvSpPr>
          <p:nvPr/>
        </p:nvSpPr>
        <p:spPr bwMode="auto">
          <a:xfrm>
            <a:off x="2257957" y="3363795"/>
            <a:ext cx="2196000" cy="2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13872">
              <a:spcBef>
                <a:spcPct val="20000"/>
              </a:spcBef>
              <a:buClr>
                <a:srgbClr val="000000"/>
              </a:buClr>
            </a:pPr>
            <a:r>
              <a:rPr lang="en-US" sz="1200" i="1" dirty="0"/>
              <a:t>Capacity needed (Max. + 20%)</a:t>
            </a:r>
          </a:p>
        </p:txBody>
      </p:sp>
      <p:sp>
        <p:nvSpPr>
          <p:cNvPr id="113" name="TextBox 194"/>
          <p:cNvSpPr txBox="1"/>
          <p:nvPr/>
        </p:nvSpPr>
        <p:spPr>
          <a:xfrm>
            <a:off x="4315755" y="3610323"/>
            <a:ext cx="855009" cy="605009"/>
          </a:xfrm>
          <a:prstGeom prst="rect">
            <a:avLst/>
          </a:prstGeom>
          <a:noFill/>
        </p:spPr>
        <p:txBody>
          <a:bodyPr wrap="none" lIns="134445" tIns="107555" rIns="134445" bIns="107555" rtlCol="0">
            <a:spAutoFit/>
          </a:bodyPr>
          <a:lstStyle/>
          <a:p>
            <a:pPr>
              <a:lnSpc>
                <a:spcPct val="90000"/>
              </a:lnSpc>
            </a:pPr>
            <a:r>
              <a:rPr lang="en-US" sz="1400" b="1" dirty="0"/>
              <a:t>Save </a:t>
            </a:r>
          </a:p>
          <a:p>
            <a:pPr>
              <a:lnSpc>
                <a:spcPct val="90000"/>
              </a:lnSpc>
            </a:pPr>
            <a:r>
              <a:rPr lang="en-US" sz="1400" b="1" dirty="0"/>
              <a:t>20–30%</a:t>
            </a:r>
          </a:p>
        </p:txBody>
      </p:sp>
      <p:cxnSp>
        <p:nvCxnSpPr>
          <p:cNvPr id="78" name="Gewinkelte Verbindung 77"/>
          <p:cNvCxnSpPr>
            <a:stCxn id="70" idx="22"/>
          </p:cNvCxnSpPr>
          <p:nvPr/>
        </p:nvCxnSpPr>
        <p:spPr>
          <a:xfrm>
            <a:off x="1202133" y="3587408"/>
            <a:ext cx="3183476" cy="1369520"/>
          </a:xfrm>
          <a:prstGeom prst="bentConnector3">
            <a:avLst>
              <a:gd name="adj1" fmla="val -27"/>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98399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3"/>
          <p:cNvSpPr>
            <a:spLocks noGrp="1"/>
          </p:cNvSpPr>
          <p:nvPr>
            <p:ph type="title"/>
          </p:nvPr>
        </p:nvSpPr>
        <p:spPr/>
        <p:txBody>
          <a:bodyPr/>
          <a:lstStyle/>
          <a:p>
            <a:r>
              <a:rPr lang="en-US" dirty="0"/>
              <a:t>3 Cloud Computing Case Scenarios </a:t>
            </a:r>
          </a:p>
        </p:txBody>
      </p:sp>
      <p:sp>
        <p:nvSpPr>
          <p:cNvPr id="3" name="Textplatzhalter 2"/>
          <p:cNvSpPr>
            <a:spLocks noGrp="1"/>
          </p:cNvSpPr>
          <p:nvPr>
            <p:ph type="body" sz="quarter" idx="17"/>
          </p:nvPr>
        </p:nvSpPr>
        <p:spPr/>
        <p:txBody>
          <a:bodyPr vert="horz" lIns="91440" tIns="45720" rIns="91440" bIns="45720" rtlCol="0" anchor="t">
            <a:normAutofit/>
          </a:bodyPr>
          <a:lstStyle/>
          <a:p>
            <a:pPr marL="0" indent="0">
              <a:buNone/>
            </a:pPr>
            <a:r>
              <a:rPr lang="en-US" dirty="0"/>
              <a:t>3.1 </a:t>
            </a:r>
            <a:r>
              <a:rPr lang="en-US" dirty="0" err="1"/>
              <a:t>IoT</a:t>
            </a:r>
            <a:r>
              <a:rPr lang="en-US" dirty="0"/>
              <a:t> – the Internet of Things</a:t>
            </a:r>
          </a:p>
          <a:p>
            <a:pPr marL="0" indent="0">
              <a:buNone/>
            </a:pPr>
            <a:r>
              <a:rPr lang="de-DE" dirty="0"/>
              <a:t>3.2 Big Data</a:t>
            </a:r>
          </a:p>
          <a:p>
            <a:pPr marL="0" indent="0">
              <a:buNone/>
            </a:pPr>
            <a:endParaRPr lang="en-US" dirty="0"/>
          </a:p>
        </p:txBody>
      </p:sp>
      <p:sp>
        <p:nvSpPr>
          <p:cNvPr id="2" name="Textplatzhalter 1"/>
          <p:cNvSpPr>
            <a:spLocks noGrp="1"/>
          </p:cNvSpPr>
          <p:nvPr>
            <p:ph type="body" sz="quarter" idx="12"/>
          </p:nvPr>
        </p:nvSpPr>
        <p:spPr/>
        <p:txBody>
          <a:bodyPr>
            <a:normAutofit/>
          </a:bodyPr>
          <a:lstStyle/>
          <a:p>
            <a:endParaRPr lang="en-US" dirty="0"/>
          </a:p>
        </p:txBody>
      </p:sp>
    </p:spTree>
    <p:extLst>
      <p:ext uri="{BB962C8B-B14F-4D97-AF65-F5344CB8AC3E}">
        <p14:creationId xmlns:p14="http://schemas.microsoft.com/office/powerpoint/2010/main" val="3800443778"/>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3600" dirty="0"/>
              <a:t>1 Introduction to Cloud Computing</a:t>
            </a:r>
          </a:p>
        </p:txBody>
      </p:sp>
      <p:sp>
        <p:nvSpPr>
          <p:cNvPr id="4" name="Textplatzhalter 3"/>
          <p:cNvSpPr>
            <a:spLocks noGrp="1"/>
          </p:cNvSpPr>
          <p:nvPr>
            <p:ph type="body" sz="quarter" idx="17"/>
          </p:nvPr>
        </p:nvSpPr>
        <p:spPr/>
        <p:txBody>
          <a:bodyPr vert="horz" lIns="91440" tIns="45720" rIns="91440" bIns="45720" rtlCol="0" anchor="t">
            <a:normAutofit/>
          </a:bodyPr>
          <a:lstStyle/>
          <a:p>
            <a:pPr marL="0" indent="0">
              <a:buNone/>
            </a:pPr>
            <a:r>
              <a:rPr lang="en-US" sz="2800" dirty="0"/>
              <a:t>1.1 Definition of Cloud Computing</a:t>
            </a:r>
          </a:p>
          <a:p>
            <a:pPr marL="0" indent="0">
              <a:buNone/>
            </a:pPr>
            <a:r>
              <a:rPr lang="en-US" sz="2800" dirty="0"/>
              <a:t>1.2 Deployment Models </a:t>
            </a:r>
          </a:p>
          <a:p>
            <a:pPr marL="0" indent="0">
              <a:buNone/>
            </a:pPr>
            <a:r>
              <a:rPr lang="en-US" sz="2800" dirty="0"/>
              <a:t>1.3 History of Cloud Computing</a:t>
            </a:r>
          </a:p>
          <a:p>
            <a:pPr marL="0" indent="0">
              <a:buNone/>
            </a:pPr>
            <a:endParaRPr lang="en-US" sz="2800" dirty="0"/>
          </a:p>
          <a:p>
            <a:endParaRPr lang="en-US" sz="2800" dirty="0"/>
          </a:p>
        </p:txBody>
      </p:sp>
      <p:sp>
        <p:nvSpPr>
          <p:cNvPr id="6" name="Textplatzhalter 5"/>
          <p:cNvSpPr>
            <a:spLocks noGrp="1"/>
          </p:cNvSpPr>
          <p:nvPr>
            <p:ph type="body" sz="quarter" idx="12"/>
          </p:nvPr>
        </p:nvSpPr>
        <p:spPr/>
        <p:txBody>
          <a:bodyPr>
            <a:normAutofit/>
          </a:bodyPr>
          <a:lstStyle/>
          <a:p>
            <a:pPr marL="0" indent="0">
              <a:lnSpc>
                <a:spcPct val="100000"/>
              </a:lnSpc>
              <a:spcBef>
                <a:spcPts val="600"/>
              </a:spcBef>
              <a:buNone/>
            </a:pPr>
            <a:endParaRPr lang="en-US" dirty="0"/>
          </a:p>
        </p:txBody>
      </p:sp>
    </p:spTree>
    <p:extLst>
      <p:ext uri="{BB962C8B-B14F-4D97-AF65-F5344CB8AC3E}">
        <p14:creationId xmlns:p14="http://schemas.microsoft.com/office/powerpoint/2010/main" val="369224744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7"/>
          </p:nvPr>
        </p:nvSpPr>
        <p:spPr/>
        <p:txBody>
          <a:bodyPr>
            <a:normAutofit/>
          </a:bodyPr>
          <a:lstStyle/>
          <a:p>
            <a:pPr marL="0" indent="0">
              <a:buNone/>
            </a:pPr>
            <a:r>
              <a:rPr lang="de-DE" dirty="0"/>
              <a:t> </a:t>
            </a:r>
          </a:p>
        </p:txBody>
      </p:sp>
      <p:sp>
        <p:nvSpPr>
          <p:cNvPr id="2" name="Titel 1"/>
          <p:cNvSpPr>
            <a:spLocks noGrp="1"/>
          </p:cNvSpPr>
          <p:nvPr>
            <p:ph type="title"/>
          </p:nvPr>
        </p:nvSpPr>
        <p:spPr/>
        <p:txBody>
          <a:bodyPr/>
          <a:lstStyle/>
          <a:p>
            <a:r>
              <a:rPr lang="de-DE" dirty="0"/>
              <a:t>3.1 IoT – </a:t>
            </a:r>
            <a:r>
              <a:rPr lang="de-DE" dirty="0" err="1"/>
              <a:t>the</a:t>
            </a:r>
            <a:r>
              <a:rPr lang="de-DE" dirty="0"/>
              <a:t> Internet </a:t>
            </a:r>
            <a:r>
              <a:rPr lang="de-DE" dirty="0" err="1"/>
              <a:t>of</a:t>
            </a:r>
            <a:r>
              <a:rPr lang="de-DE" dirty="0"/>
              <a:t> Things</a:t>
            </a:r>
          </a:p>
        </p:txBody>
      </p:sp>
      <p:sp>
        <p:nvSpPr>
          <p:cNvPr id="3" name="Textplatzhalter 2"/>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3133706485"/>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Why Now?</a:t>
            </a:r>
            <a:endParaRPr lang="de-DE" dirty="0"/>
          </a:p>
        </p:txBody>
      </p:sp>
      <p:sp>
        <p:nvSpPr>
          <p:cNvPr id="6" name="Textplatzhalter 5"/>
          <p:cNvSpPr>
            <a:spLocks noGrp="1"/>
          </p:cNvSpPr>
          <p:nvPr>
            <p:ph type="body" sz="quarter" idx="12"/>
          </p:nvPr>
        </p:nvSpPr>
        <p:spPr/>
        <p:txBody>
          <a:bodyPr/>
          <a:lstStyle/>
          <a:p>
            <a:r>
              <a:rPr lang="en-US" dirty="0"/>
              <a:t>Source: “Software </a:t>
            </a:r>
            <a:r>
              <a:rPr lang="en-US"/>
              <a:t>Engineering,” </a:t>
            </a:r>
            <a:r>
              <a:rPr lang="en-US" dirty="0"/>
              <a:t>IoT Lecture, Frankfurt University of Applied Sciences, </a:t>
            </a:r>
            <a:r>
              <a:rPr lang="en-US" dirty="0" err="1"/>
              <a:t>Damir</a:t>
            </a:r>
            <a:r>
              <a:rPr lang="en-US" dirty="0"/>
              <a:t> </a:t>
            </a:r>
            <a:r>
              <a:rPr lang="en-US" dirty="0" err="1"/>
              <a:t>Dobric</a:t>
            </a:r>
            <a:r>
              <a:rPr lang="en-US" dirty="0"/>
              <a:t>, p.8​</a:t>
            </a:r>
          </a:p>
        </p:txBody>
      </p:sp>
      <p:sp>
        <p:nvSpPr>
          <p:cNvPr id="5" name="Bildplatzhalter 4"/>
          <p:cNvSpPr>
            <a:spLocks noGrp="1"/>
          </p:cNvSpPr>
          <p:nvPr>
            <p:ph type="pic" sz="quarter" idx="13"/>
          </p:nvPr>
        </p:nvSpPr>
        <p:spPr/>
      </p:sp>
      <p:sp>
        <p:nvSpPr>
          <p:cNvPr id="11" name="Rechteck 10"/>
          <p:cNvSpPr/>
          <p:nvPr/>
        </p:nvSpPr>
        <p:spPr>
          <a:xfrm>
            <a:off x="4422000" y="2030894"/>
            <a:ext cx="3348000" cy="8275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High-level software in microcontrollers</a:t>
            </a:r>
          </a:p>
        </p:txBody>
      </p:sp>
      <p:sp>
        <p:nvSpPr>
          <p:cNvPr id="19" name="Rechteck 18"/>
          <p:cNvSpPr/>
          <p:nvPr/>
        </p:nvSpPr>
        <p:spPr>
          <a:xfrm>
            <a:off x="4422000" y="2893319"/>
            <a:ext cx="3348000" cy="264755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indent="-144000">
              <a:spcBef>
                <a:spcPts val="600"/>
              </a:spcBef>
              <a:spcAft>
                <a:spcPts val="600"/>
              </a:spcAft>
              <a:buFont typeface="Arial" panose="020B0604020202020204" pitchFamily="34" charset="0"/>
              <a:buChar char="•"/>
            </a:pPr>
            <a:r>
              <a:rPr lang="en-US" dirty="0">
                <a:solidFill>
                  <a:schemeClr val="tx1"/>
                </a:solidFill>
              </a:rPr>
              <a:t>Lower development costs</a:t>
            </a:r>
          </a:p>
          <a:p>
            <a:pPr marL="108000" lvl="1" indent="-144000">
              <a:spcBef>
                <a:spcPts val="600"/>
              </a:spcBef>
              <a:spcAft>
                <a:spcPts val="600"/>
              </a:spcAft>
              <a:buFont typeface="Arial" panose="020B0604020202020204" pitchFamily="34" charset="0"/>
              <a:buChar char="•"/>
            </a:pPr>
            <a:r>
              <a:rPr lang="en-US" dirty="0">
                <a:solidFill>
                  <a:schemeClr val="tx1"/>
                </a:solidFill>
              </a:rPr>
              <a:t>Huge community of developers</a:t>
            </a:r>
          </a:p>
          <a:p>
            <a:pPr marL="108000" lvl="1" indent="-144000">
              <a:spcBef>
                <a:spcPts val="600"/>
              </a:spcBef>
              <a:spcAft>
                <a:spcPts val="600"/>
              </a:spcAft>
              <a:buFont typeface="Arial" panose="020B0604020202020204" pitchFamily="34" charset="0"/>
              <a:buChar char="•"/>
            </a:pPr>
            <a:r>
              <a:rPr lang="en-US" dirty="0">
                <a:solidFill>
                  <a:schemeClr val="tx1"/>
                </a:solidFill>
              </a:rPr>
              <a:t>(Almost) Any solution/app can compatibly participate</a:t>
            </a:r>
          </a:p>
          <a:p>
            <a:pPr marL="108000" lvl="1" indent="-144000">
              <a:spcBef>
                <a:spcPts val="600"/>
              </a:spcBef>
              <a:spcAft>
                <a:spcPts val="600"/>
              </a:spcAft>
              <a:buFont typeface="Arial" panose="020B0604020202020204" pitchFamily="34" charset="0"/>
              <a:buChar char="•"/>
            </a:pPr>
            <a:endParaRPr lang="de-DE" dirty="0">
              <a:solidFill>
                <a:schemeClr val="tx1"/>
              </a:solidFill>
            </a:endParaRPr>
          </a:p>
        </p:txBody>
      </p:sp>
      <p:pic>
        <p:nvPicPr>
          <p:cNvPr id="8" name="Grafik 7"/>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556000" y="4531730"/>
            <a:ext cx="1080000" cy="1080000"/>
          </a:xfrm>
          <a:prstGeom prst="rect">
            <a:avLst/>
          </a:prstGeom>
        </p:spPr>
      </p:pic>
      <p:sp>
        <p:nvSpPr>
          <p:cNvPr id="10" name="Rechteck 9"/>
          <p:cNvSpPr/>
          <p:nvPr/>
        </p:nvSpPr>
        <p:spPr>
          <a:xfrm>
            <a:off x="597409" y="2030894"/>
            <a:ext cx="3348000" cy="8275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Huge number of connected devices</a:t>
            </a:r>
          </a:p>
        </p:txBody>
      </p:sp>
      <p:sp>
        <p:nvSpPr>
          <p:cNvPr id="17" name="Rechteck 16"/>
          <p:cNvSpPr/>
          <p:nvPr/>
        </p:nvSpPr>
        <p:spPr>
          <a:xfrm>
            <a:off x="597409" y="2893318"/>
            <a:ext cx="3348000" cy="264755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indent="-144000">
              <a:spcBef>
                <a:spcPts val="600"/>
              </a:spcBef>
              <a:spcAft>
                <a:spcPts val="600"/>
              </a:spcAft>
              <a:buFont typeface="Arial" panose="020B0604020202020204" pitchFamily="34" charset="0"/>
              <a:buChar char="•"/>
            </a:pPr>
            <a:r>
              <a:rPr lang="en-US" dirty="0">
                <a:solidFill>
                  <a:schemeClr val="tx1"/>
                </a:solidFill>
              </a:rPr>
              <a:t>Devices produce data (Big Data)</a:t>
            </a:r>
          </a:p>
          <a:p>
            <a:pPr marL="108000" lvl="1" indent="-144000">
              <a:spcBef>
                <a:spcPts val="600"/>
              </a:spcBef>
              <a:spcAft>
                <a:spcPts val="600"/>
              </a:spcAft>
              <a:buFont typeface="Arial" panose="020B0604020202020204" pitchFamily="34" charset="0"/>
              <a:buChar char="•"/>
            </a:pPr>
            <a:r>
              <a:rPr lang="en-US" dirty="0">
                <a:solidFill>
                  <a:schemeClr val="tx1"/>
                </a:solidFill>
              </a:rPr>
              <a:t>We can build information from Big Data</a:t>
            </a:r>
          </a:p>
        </p:txBody>
      </p:sp>
      <p:pic>
        <p:nvPicPr>
          <p:cNvPr id="13" name="Grafik 1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31409" y="4444639"/>
            <a:ext cx="1080000" cy="1080000"/>
          </a:xfrm>
          <a:prstGeom prst="rect">
            <a:avLst/>
          </a:prstGeom>
        </p:spPr>
      </p:pic>
      <p:sp>
        <p:nvSpPr>
          <p:cNvPr id="12" name="Rechteck 11"/>
          <p:cNvSpPr/>
          <p:nvPr/>
        </p:nvSpPr>
        <p:spPr>
          <a:xfrm>
            <a:off x="8246591" y="2030894"/>
            <a:ext cx="3348000" cy="8275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New connectivity approaches</a:t>
            </a:r>
          </a:p>
        </p:txBody>
      </p:sp>
      <p:sp>
        <p:nvSpPr>
          <p:cNvPr id="9" name="Rechteck 8"/>
          <p:cNvSpPr/>
          <p:nvPr/>
        </p:nvSpPr>
        <p:spPr>
          <a:xfrm>
            <a:off x="8246591" y="2893323"/>
            <a:ext cx="3348000" cy="2647551"/>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000" lvl="1" indent="-144000">
              <a:spcBef>
                <a:spcPts val="600"/>
              </a:spcBef>
              <a:spcAft>
                <a:spcPts val="600"/>
              </a:spcAft>
              <a:buFont typeface="Arial" panose="020B0604020202020204" pitchFamily="34" charset="0"/>
              <a:buChar char="•"/>
            </a:pPr>
            <a:r>
              <a:rPr lang="en-US" dirty="0">
                <a:solidFill>
                  <a:schemeClr val="tx1"/>
                </a:solidFill>
              </a:rPr>
              <a:t>Web provides out-of-the-box connectivity</a:t>
            </a:r>
          </a:p>
          <a:p>
            <a:pPr marL="108000" lvl="1" indent="-144000">
              <a:spcBef>
                <a:spcPts val="600"/>
              </a:spcBef>
              <a:spcAft>
                <a:spcPts val="600"/>
              </a:spcAft>
              <a:buFont typeface="Arial" panose="020B0604020202020204" pitchFamily="34" charset="0"/>
              <a:buChar char="•"/>
            </a:pPr>
            <a:r>
              <a:rPr lang="en-US" dirty="0">
                <a:solidFill>
                  <a:schemeClr val="tx1"/>
                </a:solidFill>
              </a:rPr>
              <a:t>Cloud platform provides new possibilities</a:t>
            </a:r>
          </a:p>
          <a:p>
            <a:pPr marL="108000" lvl="1" indent="-144000">
              <a:spcBef>
                <a:spcPts val="600"/>
              </a:spcBef>
              <a:spcAft>
                <a:spcPts val="600"/>
              </a:spcAft>
              <a:buFont typeface="Arial" panose="020B0604020202020204" pitchFamily="34" charset="0"/>
              <a:buChar char="•"/>
            </a:pPr>
            <a:endParaRPr lang="en-US" dirty="0">
              <a:solidFill>
                <a:schemeClr val="tx1"/>
              </a:solidFill>
            </a:endParaRPr>
          </a:p>
          <a:p>
            <a:pPr marL="108000" lvl="1" indent="-144000">
              <a:spcBef>
                <a:spcPts val="600"/>
              </a:spcBef>
              <a:spcAft>
                <a:spcPts val="600"/>
              </a:spcAft>
              <a:buFont typeface="Arial" panose="020B0604020202020204" pitchFamily="34" charset="0"/>
              <a:buChar char="•"/>
            </a:pPr>
            <a:endParaRPr lang="en-US" dirty="0">
              <a:solidFill>
                <a:schemeClr val="tx1"/>
              </a:solidFill>
            </a:endParaRPr>
          </a:p>
        </p:txBody>
      </p:sp>
      <p:pic>
        <p:nvPicPr>
          <p:cNvPr id="14" name="Grafik 1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80591" y="4444640"/>
            <a:ext cx="1080000" cy="1080000"/>
          </a:xfrm>
          <a:prstGeom prst="rect">
            <a:avLst/>
          </a:prstGeom>
        </p:spPr>
      </p:pic>
    </p:spTree>
    <p:extLst>
      <p:ext uri="{BB962C8B-B14F-4D97-AF65-F5344CB8AC3E}">
        <p14:creationId xmlns:p14="http://schemas.microsoft.com/office/powerpoint/2010/main" val="4172959135"/>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IoT</a:t>
            </a:r>
            <a:r>
              <a:rPr lang="en-US" dirty="0"/>
              <a:t> Device Taxonomy</a:t>
            </a:r>
          </a:p>
        </p:txBody>
      </p:sp>
      <p:sp>
        <p:nvSpPr>
          <p:cNvPr id="12" name="Textplatzhalter 11"/>
          <p:cNvSpPr>
            <a:spLocks noGrp="1"/>
          </p:cNvSpPr>
          <p:nvPr>
            <p:ph type="body" sz="quarter" idx="12"/>
          </p:nvPr>
        </p:nvSpPr>
        <p:spPr/>
        <p:txBody>
          <a:bodyPr/>
          <a:lstStyle/>
          <a:p>
            <a:r>
              <a:rPr lang="en-US" dirty="0"/>
              <a:t>Source: “Software Engineering,” IoT Lecture, Frankfurt University of Applied Sciences, </a:t>
            </a:r>
            <a:r>
              <a:rPr lang="en-US" dirty="0" err="1"/>
              <a:t>Damir</a:t>
            </a:r>
            <a:r>
              <a:rPr lang="en-US" dirty="0"/>
              <a:t> </a:t>
            </a:r>
            <a:r>
              <a:rPr lang="en-US" dirty="0" err="1"/>
              <a:t>Dobric</a:t>
            </a:r>
            <a:r>
              <a:rPr lang="en-US" dirty="0"/>
              <a:t>, p.20​</a:t>
            </a:r>
          </a:p>
        </p:txBody>
      </p:sp>
      <p:sp>
        <p:nvSpPr>
          <p:cNvPr id="4" name="Bildplatzhalter 3"/>
          <p:cNvSpPr>
            <a:spLocks noGrp="1"/>
          </p:cNvSpPr>
          <p:nvPr>
            <p:ph type="pic" sz="quarter" idx="13"/>
          </p:nvPr>
        </p:nvSpPr>
        <p:spPr/>
      </p:sp>
      <p:sp>
        <p:nvSpPr>
          <p:cNvPr id="5" name="Rechteck 4"/>
          <p:cNvSpPr/>
          <p:nvPr/>
        </p:nvSpPr>
        <p:spPr>
          <a:xfrm>
            <a:off x="780486" y="1593449"/>
            <a:ext cx="10631028" cy="453588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endParaRPr lang="de-DE" dirty="0">
              <a:solidFill>
                <a:schemeClr val="tx2"/>
              </a:solidFill>
            </a:endParaRPr>
          </a:p>
        </p:txBody>
      </p:sp>
      <p:sp>
        <p:nvSpPr>
          <p:cNvPr id="3" name="Textfeld 2"/>
          <p:cNvSpPr txBox="1"/>
          <p:nvPr/>
        </p:nvSpPr>
        <p:spPr>
          <a:xfrm>
            <a:off x="3969051" y="2307816"/>
            <a:ext cx="854134" cy="369332"/>
          </a:xfrm>
          <a:prstGeom prst="rect">
            <a:avLst/>
          </a:prstGeom>
          <a:noFill/>
        </p:spPr>
        <p:txBody>
          <a:bodyPr wrap="square" rtlCol="0">
            <a:spAutoFit/>
          </a:bodyPr>
          <a:lstStyle/>
          <a:p>
            <a:r>
              <a:rPr lang="de-DE" b="1" dirty="0">
                <a:solidFill>
                  <a:schemeClr val="bg1"/>
                </a:solidFill>
              </a:rPr>
              <a:t>Large</a:t>
            </a:r>
          </a:p>
        </p:txBody>
      </p:sp>
      <p:sp>
        <p:nvSpPr>
          <p:cNvPr id="7" name="Textfeld 6"/>
          <p:cNvSpPr txBox="1"/>
          <p:nvPr/>
        </p:nvSpPr>
        <p:spPr>
          <a:xfrm>
            <a:off x="3869765" y="3218187"/>
            <a:ext cx="1088602" cy="369332"/>
          </a:xfrm>
          <a:prstGeom prst="rect">
            <a:avLst/>
          </a:prstGeom>
          <a:noFill/>
        </p:spPr>
        <p:txBody>
          <a:bodyPr wrap="square" rtlCol="0">
            <a:spAutoFit/>
          </a:bodyPr>
          <a:lstStyle/>
          <a:p>
            <a:r>
              <a:rPr lang="de-DE" b="1" dirty="0">
                <a:solidFill>
                  <a:schemeClr val="bg1"/>
                </a:solidFill>
              </a:rPr>
              <a:t>Mobile</a:t>
            </a:r>
          </a:p>
        </p:txBody>
      </p:sp>
      <p:sp>
        <p:nvSpPr>
          <p:cNvPr id="8" name="Textfeld 7"/>
          <p:cNvSpPr txBox="1"/>
          <p:nvPr/>
        </p:nvSpPr>
        <p:spPr>
          <a:xfrm>
            <a:off x="3935900" y="4221005"/>
            <a:ext cx="887285" cy="369332"/>
          </a:xfrm>
          <a:prstGeom prst="rect">
            <a:avLst/>
          </a:prstGeom>
          <a:noFill/>
        </p:spPr>
        <p:txBody>
          <a:bodyPr wrap="square" rtlCol="0">
            <a:spAutoFit/>
          </a:bodyPr>
          <a:lstStyle/>
          <a:p>
            <a:r>
              <a:rPr lang="de-DE" b="1" dirty="0">
                <a:solidFill>
                  <a:schemeClr val="bg1"/>
                </a:solidFill>
              </a:rPr>
              <a:t>Small</a:t>
            </a:r>
          </a:p>
        </p:txBody>
      </p:sp>
      <p:sp>
        <p:nvSpPr>
          <p:cNvPr id="9" name="Textfeld 8"/>
          <p:cNvSpPr txBox="1"/>
          <p:nvPr/>
        </p:nvSpPr>
        <p:spPr>
          <a:xfrm>
            <a:off x="3921062" y="5343745"/>
            <a:ext cx="953932" cy="369332"/>
          </a:xfrm>
          <a:prstGeom prst="rect">
            <a:avLst/>
          </a:prstGeom>
          <a:noFill/>
        </p:spPr>
        <p:txBody>
          <a:bodyPr wrap="square" rtlCol="0">
            <a:spAutoFit/>
          </a:bodyPr>
          <a:lstStyle/>
          <a:p>
            <a:r>
              <a:rPr lang="de-DE" b="1" dirty="0">
                <a:solidFill>
                  <a:schemeClr val="bg1"/>
                </a:solidFill>
              </a:rPr>
              <a:t>Micro</a:t>
            </a:r>
          </a:p>
        </p:txBody>
      </p:sp>
      <p:sp>
        <p:nvSpPr>
          <p:cNvPr id="16" name="TextBox 13"/>
          <p:cNvSpPr txBox="1"/>
          <p:nvPr/>
        </p:nvSpPr>
        <p:spPr>
          <a:xfrm>
            <a:off x="5238431" y="1726332"/>
            <a:ext cx="4320000" cy="1019017"/>
          </a:xfrm>
          <a:prstGeom prst="rect">
            <a:avLst/>
          </a:prstGeom>
          <a:noFill/>
        </p:spPr>
        <p:txBody>
          <a:bodyPr wrap="square" lIns="139871" tIns="111897" rIns="139871" bIns="111897" rtlCol="0">
            <a:spAutoFit/>
          </a:bodyPr>
          <a:lstStyle/>
          <a:p>
            <a:pPr defTabSz="349692">
              <a:lnSpc>
                <a:spcPct val="90000"/>
              </a:lnSpc>
              <a:spcAft>
                <a:spcPts val="459"/>
              </a:spcAft>
            </a:pPr>
            <a:r>
              <a:rPr lang="en-US" sz="1600" dirty="0">
                <a:solidFill>
                  <a:schemeClr val="tx2"/>
                </a:solidFill>
              </a:rPr>
              <a:t>POS terminal, ATM, MRI</a:t>
            </a:r>
          </a:p>
          <a:p>
            <a:pPr defTabSz="349692">
              <a:lnSpc>
                <a:spcPct val="90000"/>
              </a:lnSpc>
              <a:spcAft>
                <a:spcPts val="459"/>
              </a:spcAft>
            </a:pPr>
            <a:r>
              <a:rPr lang="en-US" sz="1600" dirty="0">
                <a:solidFill>
                  <a:schemeClr val="tx2"/>
                </a:solidFill>
              </a:rPr>
              <a:t>x86, PC-like, apps </a:t>
            </a:r>
          </a:p>
          <a:p>
            <a:pPr defTabSz="349692">
              <a:lnSpc>
                <a:spcPct val="90000"/>
              </a:lnSpc>
              <a:spcAft>
                <a:spcPts val="459"/>
              </a:spcAft>
            </a:pPr>
            <a:r>
              <a:rPr lang="en-US" sz="1600" dirty="0">
                <a:solidFill>
                  <a:schemeClr val="tx2"/>
                </a:solidFill>
              </a:rPr>
              <a:t>Embedded Industry 8.1, Standard</a:t>
            </a:r>
          </a:p>
        </p:txBody>
      </p:sp>
      <p:sp>
        <p:nvSpPr>
          <p:cNvPr id="17" name="TextBox 66"/>
          <p:cNvSpPr txBox="1"/>
          <p:nvPr/>
        </p:nvSpPr>
        <p:spPr>
          <a:xfrm>
            <a:off x="5841235" y="2811274"/>
            <a:ext cx="4320000" cy="1019017"/>
          </a:xfrm>
          <a:prstGeom prst="rect">
            <a:avLst/>
          </a:prstGeom>
          <a:noFill/>
        </p:spPr>
        <p:txBody>
          <a:bodyPr wrap="square" lIns="139871" tIns="111897" rIns="139871" bIns="111897" rtlCol="0">
            <a:spAutoFit/>
          </a:bodyPr>
          <a:lstStyle/>
          <a:p>
            <a:pPr defTabSz="349692">
              <a:lnSpc>
                <a:spcPct val="90000"/>
              </a:lnSpc>
              <a:spcAft>
                <a:spcPts val="459"/>
              </a:spcAft>
            </a:pPr>
            <a:r>
              <a:rPr lang="en-US" sz="1600" dirty="0">
                <a:solidFill>
                  <a:schemeClr val="tx2"/>
                </a:solidFill>
              </a:rPr>
              <a:t>Industry handheld, POS tablet</a:t>
            </a:r>
          </a:p>
          <a:p>
            <a:pPr defTabSz="349692">
              <a:lnSpc>
                <a:spcPct val="90000"/>
              </a:lnSpc>
              <a:spcAft>
                <a:spcPts val="459"/>
              </a:spcAft>
            </a:pPr>
            <a:r>
              <a:rPr lang="en-US" sz="1600" dirty="0">
                <a:solidFill>
                  <a:schemeClr val="tx2"/>
                </a:solidFill>
              </a:rPr>
              <a:t>ARM and x86, shell experience, apps</a:t>
            </a:r>
          </a:p>
          <a:p>
            <a:pPr defTabSz="349692">
              <a:lnSpc>
                <a:spcPct val="90000"/>
              </a:lnSpc>
              <a:spcAft>
                <a:spcPts val="459"/>
              </a:spcAft>
            </a:pPr>
            <a:r>
              <a:rPr lang="en-US" sz="1600" dirty="0">
                <a:solidFill>
                  <a:schemeClr val="tx2"/>
                </a:solidFill>
              </a:rPr>
              <a:t>Embedded Handheld 8.1</a:t>
            </a:r>
          </a:p>
        </p:txBody>
      </p:sp>
      <p:sp>
        <p:nvSpPr>
          <p:cNvPr id="18" name="TextBox 68"/>
          <p:cNvSpPr txBox="1"/>
          <p:nvPr/>
        </p:nvSpPr>
        <p:spPr>
          <a:xfrm>
            <a:off x="6444039" y="3892371"/>
            <a:ext cx="4320000" cy="1019017"/>
          </a:xfrm>
          <a:prstGeom prst="rect">
            <a:avLst/>
          </a:prstGeom>
          <a:noFill/>
        </p:spPr>
        <p:txBody>
          <a:bodyPr wrap="square" lIns="139871" tIns="111897" rIns="139871" bIns="111897" rtlCol="0">
            <a:spAutoFit/>
          </a:bodyPr>
          <a:lstStyle/>
          <a:p>
            <a:pPr defTabSz="349692">
              <a:lnSpc>
                <a:spcPct val="90000"/>
              </a:lnSpc>
              <a:spcAft>
                <a:spcPts val="459"/>
              </a:spcAft>
            </a:pPr>
            <a:r>
              <a:rPr lang="en-US" sz="1600" dirty="0">
                <a:solidFill>
                  <a:schemeClr val="tx2"/>
                </a:solidFill>
              </a:rPr>
              <a:t>Gateways, wearables, panels, cars</a:t>
            </a:r>
          </a:p>
          <a:p>
            <a:pPr defTabSz="349692">
              <a:lnSpc>
                <a:spcPct val="90000"/>
              </a:lnSpc>
              <a:spcAft>
                <a:spcPts val="459"/>
              </a:spcAft>
            </a:pPr>
            <a:r>
              <a:rPr lang="en-US" sz="1600" dirty="0">
                <a:solidFill>
                  <a:schemeClr val="tx2"/>
                </a:solidFill>
              </a:rPr>
              <a:t>ARM and x86, diverse hardware, no shell</a:t>
            </a:r>
          </a:p>
          <a:p>
            <a:pPr defTabSz="349692">
              <a:lnSpc>
                <a:spcPct val="90000"/>
              </a:lnSpc>
              <a:spcAft>
                <a:spcPts val="459"/>
              </a:spcAft>
            </a:pPr>
            <a:r>
              <a:rPr lang="en-US" sz="1600" dirty="0">
                <a:solidFill>
                  <a:schemeClr val="tx2"/>
                </a:solidFill>
              </a:rPr>
              <a:t>Embedded Compact, Auto</a:t>
            </a:r>
          </a:p>
        </p:txBody>
      </p:sp>
      <p:sp>
        <p:nvSpPr>
          <p:cNvPr id="19" name="TextBox 69"/>
          <p:cNvSpPr txBox="1"/>
          <p:nvPr/>
        </p:nvSpPr>
        <p:spPr>
          <a:xfrm>
            <a:off x="7046844" y="4981160"/>
            <a:ext cx="4320000" cy="1019017"/>
          </a:xfrm>
          <a:prstGeom prst="rect">
            <a:avLst/>
          </a:prstGeom>
          <a:noFill/>
        </p:spPr>
        <p:txBody>
          <a:bodyPr wrap="square" lIns="139871" tIns="111897" rIns="139871" bIns="111897" rtlCol="0">
            <a:spAutoFit/>
          </a:bodyPr>
          <a:lstStyle/>
          <a:p>
            <a:pPr defTabSz="349692">
              <a:lnSpc>
                <a:spcPct val="90000"/>
              </a:lnSpc>
              <a:spcAft>
                <a:spcPts val="459"/>
              </a:spcAft>
            </a:pPr>
            <a:r>
              <a:rPr lang="en-US" sz="1600" dirty="0">
                <a:solidFill>
                  <a:schemeClr val="tx2"/>
                </a:solidFill>
              </a:rPr>
              <a:t>Controllers, fixed-use, sensors, actuators </a:t>
            </a:r>
          </a:p>
          <a:p>
            <a:pPr defTabSz="349692">
              <a:lnSpc>
                <a:spcPct val="90000"/>
              </a:lnSpc>
              <a:spcAft>
                <a:spcPts val="459"/>
              </a:spcAft>
            </a:pPr>
            <a:r>
              <a:rPr lang="en-US" sz="1600" dirty="0">
                <a:solidFill>
                  <a:schemeClr val="tx2"/>
                </a:solidFill>
              </a:rPr>
              <a:t>ARM, constrained hardware, headless</a:t>
            </a:r>
          </a:p>
          <a:p>
            <a:pPr defTabSz="349692">
              <a:lnSpc>
                <a:spcPct val="90000"/>
              </a:lnSpc>
              <a:spcAft>
                <a:spcPts val="459"/>
              </a:spcAft>
            </a:pPr>
            <a:r>
              <a:rPr lang="en-US" sz="1600" dirty="0">
                <a:solidFill>
                  <a:schemeClr val="tx2"/>
                </a:solidFill>
              </a:rPr>
              <a:t>.NET Micro Framework</a:t>
            </a:r>
          </a:p>
        </p:txBody>
      </p:sp>
      <p:pic>
        <p:nvPicPr>
          <p:cNvPr id="20" name="Grafik 19"/>
          <p:cNvPicPr>
            <a:picLocks noChangeAspect="1"/>
          </p:cNvPicPr>
          <p:nvPr/>
        </p:nvPicPr>
        <p:blipFill>
          <a:blip r:embed="rId2">
            <a:duotone>
              <a:schemeClr val="accent1">
                <a:shade val="45000"/>
                <a:satMod val="135000"/>
              </a:schemeClr>
              <a:prstClr val="white"/>
            </a:duotone>
          </a:blip>
          <a:stretch>
            <a:fillRect/>
          </a:stretch>
        </p:blipFill>
        <p:spPr>
          <a:xfrm>
            <a:off x="1352201" y="2014049"/>
            <a:ext cx="591382" cy="780626"/>
          </a:xfrm>
          <a:prstGeom prst="rect">
            <a:avLst/>
          </a:prstGeom>
        </p:spPr>
      </p:pic>
      <p:pic>
        <p:nvPicPr>
          <p:cNvPr id="21" name="Grafik 20"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44397" y="2071621"/>
            <a:ext cx="793925" cy="677573"/>
          </a:xfrm>
          <a:prstGeom prst="rect">
            <a:avLst/>
          </a:prstGeom>
        </p:spPr>
      </p:pic>
      <p:sp>
        <p:nvSpPr>
          <p:cNvPr id="28" name="Freihandform 27"/>
          <p:cNvSpPr/>
          <p:nvPr/>
        </p:nvSpPr>
        <p:spPr>
          <a:xfrm>
            <a:off x="3727585" y="1726332"/>
            <a:ext cx="1247595" cy="1084942"/>
          </a:xfrm>
          <a:custGeom>
            <a:avLst/>
            <a:gdLst>
              <a:gd name="connsiteX0" fmla="*/ 0 w 2032000"/>
              <a:gd name="connsiteY0" fmla="*/ 1354666 h 1354666"/>
              <a:gd name="connsiteX1" fmla="*/ 1016000 w 2032000"/>
              <a:gd name="connsiteY1" fmla="*/ 0 h 1354666"/>
              <a:gd name="connsiteX2" fmla="*/ 1016001 w 2032000"/>
              <a:gd name="connsiteY2" fmla="*/ 0 h 1354666"/>
              <a:gd name="connsiteX3" fmla="*/ 2032000 w 2032000"/>
              <a:gd name="connsiteY3" fmla="*/ 1354666 h 1354666"/>
              <a:gd name="connsiteX4" fmla="*/ 0 w 2032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1" y="0"/>
                </a:lnTo>
                <a:lnTo>
                  <a:pt x="2032000" y="1354666"/>
                </a:lnTo>
                <a:lnTo>
                  <a:pt x="0" y="1354666"/>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860" tIns="22860" rIns="22860" bIns="22860" numCol="1" spcCol="1270" anchor="b" anchorCtr="0">
            <a:noAutofit/>
          </a:bodyPr>
          <a:lstStyle/>
          <a:p>
            <a:pPr marL="0" lvl="0" indent="0" algn="ctr" defTabSz="800100">
              <a:lnSpc>
                <a:spcPct val="90000"/>
              </a:lnSpc>
              <a:spcBef>
                <a:spcPct val="0"/>
              </a:spcBef>
              <a:spcAft>
                <a:spcPct val="35000"/>
              </a:spcAft>
              <a:buNone/>
            </a:pPr>
            <a:r>
              <a:rPr lang="de-DE" sz="1800" kern="1200" dirty="0"/>
              <a:t>Large</a:t>
            </a:r>
          </a:p>
        </p:txBody>
      </p:sp>
      <p:sp>
        <p:nvSpPr>
          <p:cNvPr id="29" name="Freihandform 28"/>
          <p:cNvSpPr/>
          <p:nvPr/>
        </p:nvSpPr>
        <p:spPr>
          <a:xfrm>
            <a:off x="3103788" y="2811274"/>
            <a:ext cx="2495191" cy="1084942"/>
          </a:xfrm>
          <a:custGeom>
            <a:avLst/>
            <a:gdLst>
              <a:gd name="connsiteX0" fmla="*/ 0 w 4064000"/>
              <a:gd name="connsiteY0" fmla="*/ 1354666 h 1354666"/>
              <a:gd name="connsiteX1" fmla="*/ 1016000 w 4064000"/>
              <a:gd name="connsiteY1" fmla="*/ 0 h 1354666"/>
              <a:gd name="connsiteX2" fmla="*/ 3048001 w 4064000"/>
              <a:gd name="connsiteY2" fmla="*/ 0 h 1354666"/>
              <a:gd name="connsiteX3" fmla="*/ 4064000 w 4064000"/>
              <a:gd name="connsiteY3" fmla="*/ 1354666 h 1354666"/>
              <a:gd name="connsiteX4" fmla="*/ 0 w 4064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1" y="0"/>
                </a:lnTo>
                <a:lnTo>
                  <a:pt x="4064000" y="1354666"/>
                </a:lnTo>
                <a:lnTo>
                  <a:pt x="0" y="1354666"/>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4059" tIns="22860" rIns="734061" bIns="22860" numCol="1" spcCol="1270" anchor="ctr" anchorCtr="0">
            <a:noAutofit/>
          </a:bodyPr>
          <a:lstStyle/>
          <a:p>
            <a:pPr marL="0" lvl="0" indent="0" algn="ctr" defTabSz="800100">
              <a:lnSpc>
                <a:spcPct val="90000"/>
              </a:lnSpc>
              <a:spcBef>
                <a:spcPct val="0"/>
              </a:spcBef>
              <a:spcAft>
                <a:spcPct val="35000"/>
              </a:spcAft>
              <a:buNone/>
            </a:pPr>
            <a:r>
              <a:rPr lang="de-DE" sz="1800" kern="1200" dirty="0"/>
              <a:t>Mobile</a:t>
            </a:r>
          </a:p>
        </p:txBody>
      </p:sp>
      <p:sp>
        <p:nvSpPr>
          <p:cNvPr id="35" name="Freihandform 34"/>
          <p:cNvSpPr/>
          <p:nvPr/>
        </p:nvSpPr>
        <p:spPr>
          <a:xfrm>
            <a:off x="2479990" y="3892371"/>
            <a:ext cx="3742786" cy="1084942"/>
          </a:xfrm>
          <a:custGeom>
            <a:avLst/>
            <a:gdLst>
              <a:gd name="connsiteX0" fmla="*/ 0 w 6096000"/>
              <a:gd name="connsiteY0" fmla="*/ 1354666 h 1354666"/>
              <a:gd name="connsiteX1" fmla="*/ 1016000 w 6096000"/>
              <a:gd name="connsiteY1" fmla="*/ 0 h 1354666"/>
              <a:gd name="connsiteX2" fmla="*/ 5080001 w 6096000"/>
              <a:gd name="connsiteY2" fmla="*/ 0 h 1354666"/>
              <a:gd name="connsiteX3" fmla="*/ 6096000 w 6096000"/>
              <a:gd name="connsiteY3" fmla="*/ 1354666 h 1354666"/>
              <a:gd name="connsiteX4" fmla="*/ 0 w 6096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1" y="0"/>
                </a:lnTo>
                <a:lnTo>
                  <a:pt x="6096000" y="1354666"/>
                </a:lnTo>
                <a:lnTo>
                  <a:pt x="0" y="1354666"/>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89660" tIns="22860" rIns="10896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Small</a:t>
            </a:r>
          </a:p>
        </p:txBody>
      </p:sp>
      <p:sp>
        <p:nvSpPr>
          <p:cNvPr id="36" name="Freihandform 35"/>
          <p:cNvSpPr/>
          <p:nvPr/>
        </p:nvSpPr>
        <p:spPr>
          <a:xfrm>
            <a:off x="1856193" y="4981160"/>
            <a:ext cx="4990381" cy="1084942"/>
          </a:xfrm>
          <a:custGeom>
            <a:avLst/>
            <a:gdLst>
              <a:gd name="connsiteX0" fmla="*/ 0 w 8128000"/>
              <a:gd name="connsiteY0" fmla="*/ 1354666 h 1354666"/>
              <a:gd name="connsiteX1" fmla="*/ 1016000 w 8128000"/>
              <a:gd name="connsiteY1" fmla="*/ 0 h 1354666"/>
              <a:gd name="connsiteX2" fmla="*/ 7112001 w 8128000"/>
              <a:gd name="connsiteY2" fmla="*/ 0 h 1354666"/>
              <a:gd name="connsiteX3" fmla="*/ 8128000 w 8128000"/>
              <a:gd name="connsiteY3" fmla="*/ 1354666 h 1354666"/>
              <a:gd name="connsiteX4" fmla="*/ 0 w 8128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354666">
                <a:moveTo>
                  <a:pt x="0" y="1354666"/>
                </a:moveTo>
                <a:lnTo>
                  <a:pt x="1016000" y="0"/>
                </a:lnTo>
                <a:lnTo>
                  <a:pt x="7112001" y="0"/>
                </a:lnTo>
                <a:lnTo>
                  <a:pt x="8128000" y="1354666"/>
                </a:lnTo>
                <a:lnTo>
                  <a:pt x="0" y="1354666"/>
                </a:lnTo>
                <a:close/>
              </a:path>
            </a:pathLst>
          </a:custGeom>
          <a:solidFill>
            <a:srgbClr val="737373"/>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5259" tIns="22860" rIns="1445261" bIns="22860" numCol="1" spcCol="1270" anchor="ctr" anchorCtr="0">
            <a:noAutofit/>
          </a:bodyPr>
          <a:lstStyle/>
          <a:p>
            <a:pPr marL="0" lvl="0" indent="0" algn="ctr" defTabSz="800100">
              <a:lnSpc>
                <a:spcPct val="90000"/>
              </a:lnSpc>
              <a:spcBef>
                <a:spcPct val="0"/>
              </a:spcBef>
              <a:spcAft>
                <a:spcPct val="35000"/>
              </a:spcAft>
              <a:buNone/>
            </a:pPr>
            <a:r>
              <a:rPr lang="de-DE" sz="1800" kern="1200" dirty="0"/>
              <a:t>Micro</a:t>
            </a:r>
          </a:p>
        </p:txBody>
      </p:sp>
      <p:cxnSp>
        <p:nvCxnSpPr>
          <p:cNvPr id="39" name="Gerader Verbinder 38"/>
          <p:cNvCxnSpPr/>
          <p:nvPr/>
        </p:nvCxnSpPr>
        <p:spPr>
          <a:xfrm flipH="1">
            <a:off x="1335003" y="2811274"/>
            <a:ext cx="9472656" cy="0"/>
          </a:xfrm>
          <a:prstGeom prst="line">
            <a:avLst/>
          </a:prstGeom>
          <a:ln w="22225">
            <a:prstDash val="sysDot"/>
          </a:ln>
        </p:spPr>
        <p:style>
          <a:lnRef idx="1">
            <a:schemeClr val="accent1"/>
          </a:lnRef>
          <a:fillRef idx="0">
            <a:schemeClr val="accent1"/>
          </a:fillRef>
          <a:effectRef idx="0">
            <a:schemeClr val="accent1"/>
          </a:effectRef>
          <a:fontRef idx="minor">
            <a:schemeClr val="tx1"/>
          </a:fontRef>
        </p:style>
      </p:cxnSp>
      <p:cxnSp>
        <p:nvCxnSpPr>
          <p:cNvPr id="41" name="Gerader Verbinder 40"/>
          <p:cNvCxnSpPr/>
          <p:nvPr/>
        </p:nvCxnSpPr>
        <p:spPr>
          <a:xfrm flipH="1">
            <a:off x="1335003" y="3896216"/>
            <a:ext cx="9472656" cy="0"/>
          </a:xfrm>
          <a:prstGeom prst="line">
            <a:avLst/>
          </a:prstGeom>
          <a:ln w="22225">
            <a:prstDash val="sysDot"/>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flipH="1">
            <a:off x="1335003" y="4981158"/>
            <a:ext cx="9472656" cy="0"/>
          </a:xfrm>
          <a:prstGeom prst="line">
            <a:avLst/>
          </a:prstGeom>
          <a:ln w="22225">
            <a:prstDash val="sysDot"/>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26539" y="2974470"/>
            <a:ext cx="785894" cy="785894"/>
          </a:xfrm>
          <a:prstGeom prst="rect">
            <a:avLst/>
          </a:prstGeom>
        </p:spPr>
      </p:pic>
      <p:pic>
        <p:nvPicPr>
          <p:cNvPr id="11" name="Grafik 1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16210" y="2929686"/>
            <a:ext cx="857823" cy="857823"/>
          </a:xfrm>
          <a:prstGeom prst="rect">
            <a:avLst/>
          </a:prstGeom>
        </p:spPr>
      </p:pic>
      <p:pic>
        <p:nvPicPr>
          <p:cNvPr id="25" name="Grafik 24"/>
          <p:cNvPicPr>
            <a:picLocks noChangeAspect="1"/>
          </p:cNvPicPr>
          <p:nvPr/>
        </p:nvPicPr>
        <p:blipFill>
          <a:blip r:embed="rId6"/>
          <a:stretch>
            <a:fillRect/>
          </a:stretch>
        </p:blipFill>
        <p:spPr>
          <a:xfrm>
            <a:off x="1246157" y="4035879"/>
            <a:ext cx="797926" cy="797926"/>
          </a:xfrm>
          <a:prstGeom prst="rect">
            <a:avLst/>
          </a:prstGeom>
        </p:spPr>
      </p:pic>
      <p:pic>
        <p:nvPicPr>
          <p:cNvPr id="26" name="Grafik 25"/>
          <p:cNvPicPr>
            <a:picLocks noChangeAspect="1"/>
          </p:cNvPicPr>
          <p:nvPr/>
        </p:nvPicPr>
        <p:blipFill>
          <a:blip r:embed="rId7"/>
          <a:stretch>
            <a:fillRect/>
          </a:stretch>
        </p:blipFill>
        <p:spPr>
          <a:xfrm>
            <a:off x="1270945" y="5154510"/>
            <a:ext cx="748349" cy="748349"/>
          </a:xfrm>
          <a:prstGeom prst="rect">
            <a:avLst/>
          </a:prstGeom>
        </p:spPr>
      </p:pic>
    </p:spTree>
    <p:extLst>
      <p:ext uri="{BB962C8B-B14F-4D97-AF65-F5344CB8AC3E}">
        <p14:creationId xmlns:p14="http://schemas.microsoft.com/office/powerpoint/2010/main" val="779862659"/>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7054017" y="4223208"/>
            <a:ext cx="996474" cy="1036949"/>
          </a:xfrm>
          <a:prstGeom prst="rect">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2" name="Titel 1"/>
          <p:cNvSpPr>
            <a:spLocks noGrp="1"/>
          </p:cNvSpPr>
          <p:nvPr>
            <p:ph type="title"/>
          </p:nvPr>
        </p:nvSpPr>
        <p:spPr/>
        <p:txBody>
          <a:bodyPr/>
          <a:lstStyle/>
          <a:p>
            <a:r>
              <a:rPr lang="en-US" dirty="0"/>
              <a:t>Challenges of the Internet of Things</a:t>
            </a:r>
          </a:p>
        </p:txBody>
      </p:sp>
      <p:sp>
        <p:nvSpPr>
          <p:cNvPr id="4" name="Textplatzhalter 3"/>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20" name="Freeform 7"/>
          <p:cNvSpPr>
            <a:spLocks/>
          </p:cNvSpPr>
          <p:nvPr/>
        </p:nvSpPr>
        <p:spPr bwMode="auto">
          <a:xfrm>
            <a:off x="1634956" y="3151308"/>
            <a:ext cx="3102059" cy="3147112"/>
          </a:xfrm>
          <a:custGeom>
            <a:avLst/>
            <a:gdLst>
              <a:gd name="T0" fmla="*/ 322160 w 10000"/>
              <a:gd name="T1" fmla="*/ 72580495 h 10000"/>
              <a:gd name="T2" fmla="*/ 175796121 w 10000"/>
              <a:gd name="T3" fmla="*/ 72580495 h 10000"/>
              <a:gd name="T4" fmla="*/ 186383385 w 10000"/>
              <a:gd name="T5" fmla="*/ 58064401 h 10000"/>
              <a:gd name="T6" fmla="*/ 174829427 w 10000"/>
              <a:gd name="T7" fmla="*/ 35999926 h 10000"/>
              <a:gd name="T8" fmla="*/ 230988472 w 10000"/>
              <a:gd name="T9" fmla="*/ 0 h 10000"/>
              <a:gd name="T10" fmla="*/ 286502929 w 10000"/>
              <a:gd name="T11" fmla="*/ 36290248 h 10000"/>
              <a:gd name="T12" fmla="*/ 274626812 w 10000"/>
              <a:gd name="T13" fmla="*/ 58064401 h 10000"/>
              <a:gd name="T14" fmla="*/ 287515767 w 10000"/>
              <a:gd name="T15" fmla="*/ 72580495 h 10000"/>
              <a:gd name="T16" fmla="*/ 458340254 w 10000"/>
              <a:gd name="T17" fmla="*/ 72580495 h 10000"/>
              <a:gd name="T18" fmla="*/ 458340254 w 10000"/>
              <a:gd name="T19" fmla="*/ 180544066 h 10000"/>
              <a:gd name="T20" fmla="*/ 445129032 w 10000"/>
              <a:gd name="T21" fmla="*/ 192047976 h 10000"/>
              <a:gd name="T22" fmla="*/ 404805222 w 10000"/>
              <a:gd name="T23" fmla="*/ 181451227 h 10000"/>
              <a:gd name="T24" fmla="*/ 348968390 w 10000"/>
              <a:gd name="T25" fmla="*/ 218358349 h 10000"/>
              <a:gd name="T26" fmla="*/ 404805222 w 10000"/>
              <a:gd name="T27" fmla="*/ 254031746 h 10000"/>
              <a:gd name="T28" fmla="*/ 446418099 w 10000"/>
              <a:gd name="T29" fmla="*/ 242854353 h 10000"/>
              <a:gd name="T30" fmla="*/ 460319571 w 10000"/>
              <a:gd name="T31" fmla="*/ 254031746 h 10000"/>
              <a:gd name="T32" fmla="*/ 460319571 w 10000"/>
              <a:gd name="T33" fmla="*/ 362902453 h 10000"/>
              <a:gd name="T34" fmla="*/ 286825303 w 10000"/>
              <a:gd name="T35" fmla="*/ 362902453 h 10000"/>
              <a:gd name="T36" fmla="*/ 175796121 w 10000"/>
              <a:gd name="T37" fmla="*/ 362902453 h 10000"/>
              <a:gd name="T38" fmla="*/ 0 w 10000"/>
              <a:gd name="T39" fmla="*/ 362612132 h 10000"/>
              <a:gd name="T40" fmla="*/ 0 w 10000"/>
              <a:gd name="T41" fmla="*/ 254648585 h 10000"/>
              <a:gd name="T42" fmla="*/ 322160 w 10000"/>
              <a:gd name="T43" fmla="*/ 181451227 h 10000"/>
              <a:gd name="T44" fmla="*/ 322160 w 10000"/>
              <a:gd name="T45" fmla="*/ 72580495 h 1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000"/>
              <a:gd name="T70" fmla="*/ 0 h 10000"/>
              <a:gd name="T71" fmla="*/ 10000 w 10000"/>
              <a:gd name="T72" fmla="*/ 10000 h 10000"/>
              <a:gd name="connsiteX0" fmla="*/ 7 w 10000"/>
              <a:gd name="connsiteY0" fmla="*/ 1080 h 9080"/>
              <a:gd name="connsiteX1" fmla="*/ 3819 w 10000"/>
              <a:gd name="connsiteY1" fmla="*/ 1080 h 9080"/>
              <a:gd name="connsiteX2" fmla="*/ 4049 w 10000"/>
              <a:gd name="connsiteY2" fmla="*/ 680 h 9080"/>
              <a:gd name="connsiteX3" fmla="*/ 3798 w 10000"/>
              <a:gd name="connsiteY3" fmla="*/ 72 h 9080"/>
              <a:gd name="connsiteX4" fmla="*/ 6224 w 10000"/>
              <a:gd name="connsiteY4" fmla="*/ 80 h 9080"/>
              <a:gd name="connsiteX5" fmla="*/ 5966 w 10000"/>
              <a:gd name="connsiteY5" fmla="*/ 680 h 9080"/>
              <a:gd name="connsiteX6" fmla="*/ 6246 w 10000"/>
              <a:gd name="connsiteY6" fmla="*/ 1080 h 9080"/>
              <a:gd name="connsiteX7" fmla="*/ 9957 w 10000"/>
              <a:gd name="connsiteY7" fmla="*/ 1080 h 9080"/>
              <a:gd name="connsiteX8" fmla="*/ 9957 w 10000"/>
              <a:gd name="connsiteY8" fmla="*/ 4055 h 9080"/>
              <a:gd name="connsiteX9" fmla="*/ 9670 w 10000"/>
              <a:gd name="connsiteY9" fmla="*/ 4372 h 9080"/>
              <a:gd name="connsiteX10" fmla="*/ 8794 w 10000"/>
              <a:gd name="connsiteY10" fmla="*/ 4080 h 9080"/>
              <a:gd name="connsiteX11" fmla="*/ 7581 w 10000"/>
              <a:gd name="connsiteY11" fmla="*/ 5097 h 9080"/>
              <a:gd name="connsiteX12" fmla="*/ 8794 w 10000"/>
              <a:gd name="connsiteY12" fmla="*/ 6080 h 9080"/>
              <a:gd name="connsiteX13" fmla="*/ 9698 w 10000"/>
              <a:gd name="connsiteY13" fmla="*/ 5772 h 9080"/>
              <a:gd name="connsiteX14" fmla="*/ 10000 w 10000"/>
              <a:gd name="connsiteY14" fmla="*/ 6080 h 9080"/>
              <a:gd name="connsiteX15" fmla="*/ 10000 w 10000"/>
              <a:gd name="connsiteY15" fmla="*/ 9080 h 9080"/>
              <a:gd name="connsiteX16" fmla="*/ 6231 w 10000"/>
              <a:gd name="connsiteY16" fmla="*/ 9080 h 9080"/>
              <a:gd name="connsiteX17" fmla="*/ 3819 w 10000"/>
              <a:gd name="connsiteY17" fmla="*/ 9080 h 9080"/>
              <a:gd name="connsiteX18" fmla="*/ 0 w 10000"/>
              <a:gd name="connsiteY18" fmla="*/ 9072 h 9080"/>
              <a:gd name="connsiteX19" fmla="*/ 0 w 10000"/>
              <a:gd name="connsiteY19" fmla="*/ 6097 h 9080"/>
              <a:gd name="connsiteX20" fmla="*/ 7 w 10000"/>
              <a:gd name="connsiteY20" fmla="*/ 4080 h 9080"/>
              <a:gd name="connsiteX21" fmla="*/ 7 w 10000"/>
              <a:gd name="connsiteY21" fmla="*/ 1080 h 9080"/>
              <a:gd name="connsiteX0" fmla="*/ 7 w 10000"/>
              <a:gd name="connsiteY0" fmla="*/ 1110 h 9921"/>
              <a:gd name="connsiteX1" fmla="*/ 3819 w 10000"/>
              <a:gd name="connsiteY1" fmla="*/ 1110 h 9921"/>
              <a:gd name="connsiteX2" fmla="*/ 4049 w 10000"/>
              <a:gd name="connsiteY2" fmla="*/ 670 h 9921"/>
              <a:gd name="connsiteX3" fmla="*/ 3798 w 10000"/>
              <a:gd name="connsiteY3" fmla="*/ 0 h 9921"/>
              <a:gd name="connsiteX4" fmla="*/ 5966 w 10000"/>
              <a:gd name="connsiteY4" fmla="*/ 670 h 9921"/>
              <a:gd name="connsiteX5" fmla="*/ 6246 w 10000"/>
              <a:gd name="connsiteY5" fmla="*/ 1110 h 9921"/>
              <a:gd name="connsiteX6" fmla="*/ 9957 w 10000"/>
              <a:gd name="connsiteY6" fmla="*/ 1110 h 9921"/>
              <a:gd name="connsiteX7" fmla="*/ 9957 w 10000"/>
              <a:gd name="connsiteY7" fmla="*/ 4387 h 9921"/>
              <a:gd name="connsiteX8" fmla="*/ 9670 w 10000"/>
              <a:gd name="connsiteY8" fmla="*/ 4736 h 9921"/>
              <a:gd name="connsiteX9" fmla="*/ 8794 w 10000"/>
              <a:gd name="connsiteY9" fmla="*/ 4414 h 9921"/>
              <a:gd name="connsiteX10" fmla="*/ 7581 w 10000"/>
              <a:gd name="connsiteY10" fmla="*/ 5534 h 9921"/>
              <a:gd name="connsiteX11" fmla="*/ 8794 w 10000"/>
              <a:gd name="connsiteY11" fmla="*/ 6617 h 9921"/>
              <a:gd name="connsiteX12" fmla="*/ 9698 w 10000"/>
              <a:gd name="connsiteY12" fmla="*/ 6278 h 9921"/>
              <a:gd name="connsiteX13" fmla="*/ 10000 w 10000"/>
              <a:gd name="connsiteY13" fmla="*/ 6617 h 9921"/>
              <a:gd name="connsiteX14" fmla="*/ 10000 w 10000"/>
              <a:gd name="connsiteY14" fmla="*/ 9921 h 9921"/>
              <a:gd name="connsiteX15" fmla="*/ 6231 w 10000"/>
              <a:gd name="connsiteY15" fmla="*/ 9921 h 9921"/>
              <a:gd name="connsiteX16" fmla="*/ 3819 w 10000"/>
              <a:gd name="connsiteY16" fmla="*/ 9921 h 9921"/>
              <a:gd name="connsiteX17" fmla="*/ 0 w 10000"/>
              <a:gd name="connsiteY17" fmla="*/ 9912 h 9921"/>
              <a:gd name="connsiteX18" fmla="*/ 0 w 10000"/>
              <a:gd name="connsiteY18" fmla="*/ 6636 h 9921"/>
              <a:gd name="connsiteX19" fmla="*/ 7 w 10000"/>
              <a:gd name="connsiteY19" fmla="*/ 4414 h 9921"/>
              <a:gd name="connsiteX20" fmla="*/ 7 w 10000"/>
              <a:gd name="connsiteY20" fmla="*/ 1110 h 9921"/>
              <a:gd name="connsiteX0" fmla="*/ 7 w 10000"/>
              <a:gd name="connsiteY0" fmla="*/ 1125 h 10006"/>
              <a:gd name="connsiteX1" fmla="*/ 3819 w 10000"/>
              <a:gd name="connsiteY1" fmla="*/ 1125 h 10006"/>
              <a:gd name="connsiteX2" fmla="*/ 4049 w 10000"/>
              <a:gd name="connsiteY2" fmla="*/ 681 h 10006"/>
              <a:gd name="connsiteX3" fmla="*/ 3798 w 10000"/>
              <a:gd name="connsiteY3" fmla="*/ 6 h 10006"/>
              <a:gd name="connsiteX4" fmla="*/ 6246 w 10000"/>
              <a:gd name="connsiteY4" fmla="*/ 1125 h 10006"/>
              <a:gd name="connsiteX5" fmla="*/ 9957 w 10000"/>
              <a:gd name="connsiteY5" fmla="*/ 1125 h 10006"/>
              <a:gd name="connsiteX6" fmla="*/ 9957 w 10000"/>
              <a:gd name="connsiteY6" fmla="*/ 4428 h 10006"/>
              <a:gd name="connsiteX7" fmla="*/ 9670 w 10000"/>
              <a:gd name="connsiteY7" fmla="*/ 4780 h 10006"/>
              <a:gd name="connsiteX8" fmla="*/ 8794 w 10000"/>
              <a:gd name="connsiteY8" fmla="*/ 4455 h 10006"/>
              <a:gd name="connsiteX9" fmla="*/ 7581 w 10000"/>
              <a:gd name="connsiteY9" fmla="*/ 5584 h 10006"/>
              <a:gd name="connsiteX10" fmla="*/ 8794 w 10000"/>
              <a:gd name="connsiteY10" fmla="*/ 6676 h 10006"/>
              <a:gd name="connsiteX11" fmla="*/ 9698 w 10000"/>
              <a:gd name="connsiteY11" fmla="*/ 6334 h 10006"/>
              <a:gd name="connsiteX12" fmla="*/ 10000 w 10000"/>
              <a:gd name="connsiteY12" fmla="*/ 6676 h 10006"/>
              <a:gd name="connsiteX13" fmla="*/ 10000 w 10000"/>
              <a:gd name="connsiteY13" fmla="*/ 10006 h 10006"/>
              <a:gd name="connsiteX14" fmla="*/ 6231 w 10000"/>
              <a:gd name="connsiteY14" fmla="*/ 10006 h 10006"/>
              <a:gd name="connsiteX15" fmla="*/ 3819 w 10000"/>
              <a:gd name="connsiteY15" fmla="*/ 10006 h 10006"/>
              <a:gd name="connsiteX16" fmla="*/ 0 w 10000"/>
              <a:gd name="connsiteY16" fmla="*/ 9997 h 10006"/>
              <a:gd name="connsiteX17" fmla="*/ 0 w 10000"/>
              <a:gd name="connsiteY17" fmla="*/ 6695 h 10006"/>
              <a:gd name="connsiteX18" fmla="*/ 7 w 10000"/>
              <a:gd name="connsiteY18" fmla="*/ 4455 h 10006"/>
              <a:gd name="connsiteX19" fmla="*/ 7 w 10000"/>
              <a:gd name="connsiteY19" fmla="*/ 1125 h 10006"/>
              <a:gd name="connsiteX0" fmla="*/ 7 w 10000"/>
              <a:gd name="connsiteY0" fmla="*/ 1125 h 10006"/>
              <a:gd name="connsiteX1" fmla="*/ 3819 w 10000"/>
              <a:gd name="connsiteY1" fmla="*/ 1125 h 10006"/>
              <a:gd name="connsiteX2" fmla="*/ 4049 w 10000"/>
              <a:gd name="connsiteY2" fmla="*/ 681 h 10006"/>
              <a:gd name="connsiteX3" fmla="*/ 3798 w 10000"/>
              <a:gd name="connsiteY3" fmla="*/ 6 h 10006"/>
              <a:gd name="connsiteX4" fmla="*/ 9957 w 10000"/>
              <a:gd name="connsiteY4" fmla="*/ 1125 h 10006"/>
              <a:gd name="connsiteX5" fmla="*/ 9957 w 10000"/>
              <a:gd name="connsiteY5" fmla="*/ 4428 h 10006"/>
              <a:gd name="connsiteX6" fmla="*/ 9670 w 10000"/>
              <a:gd name="connsiteY6" fmla="*/ 4780 h 10006"/>
              <a:gd name="connsiteX7" fmla="*/ 8794 w 10000"/>
              <a:gd name="connsiteY7" fmla="*/ 4455 h 10006"/>
              <a:gd name="connsiteX8" fmla="*/ 7581 w 10000"/>
              <a:gd name="connsiteY8" fmla="*/ 5584 h 10006"/>
              <a:gd name="connsiteX9" fmla="*/ 8794 w 10000"/>
              <a:gd name="connsiteY9" fmla="*/ 6676 h 10006"/>
              <a:gd name="connsiteX10" fmla="*/ 9698 w 10000"/>
              <a:gd name="connsiteY10" fmla="*/ 6334 h 10006"/>
              <a:gd name="connsiteX11" fmla="*/ 10000 w 10000"/>
              <a:gd name="connsiteY11" fmla="*/ 6676 h 10006"/>
              <a:gd name="connsiteX12" fmla="*/ 10000 w 10000"/>
              <a:gd name="connsiteY12" fmla="*/ 10006 h 10006"/>
              <a:gd name="connsiteX13" fmla="*/ 6231 w 10000"/>
              <a:gd name="connsiteY13" fmla="*/ 10006 h 10006"/>
              <a:gd name="connsiteX14" fmla="*/ 3819 w 10000"/>
              <a:gd name="connsiteY14" fmla="*/ 10006 h 10006"/>
              <a:gd name="connsiteX15" fmla="*/ 0 w 10000"/>
              <a:gd name="connsiteY15" fmla="*/ 9997 h 10006"/>
              <a:gd name="connsiteX16" fmla="*/ 0 w 10000"/>
              <a:gd name="connsiteY16" fmla="*/ 6695 h 10006"/>
              <a:gd name="connsiteX17" fmla="*/ 7 w 10000"/>
              <a:gd name="connsiteY17" fmla="*/ 4455 h 10006"/>
              <a:gd name="connsiteX18" fmla="*/ 7 w 10000"/>
              <a:gd name="connsiteY18" fmla="*/ 1125 h 10006"/>
              <a:gd name="connsiteX0" fmla="*/ 7 w 10000"/>
              <a:gd name="connsiteY0" fmla="*/ 469 h 9350"/>
              <a:gd name="connsiteX1" fmla="*/ 3819 w 10000"/>
              <a:gd name="connsiteY1" fmla="*/ 469 h 9350"/>
              <a:gd name="connsiteX2" fmla="*/ 4049 w 10000"/>
              <a:gd name="connsiteY2" fmla="*/ 25 h 9350"/>
              <a:gd name="connsiteX3" fmla="*/ 9957 w 10000"/>
              <a:gd name="connsiteY3" fmla="*/ 469 h 9350"/>
              <a:gd name="connsiteX4" fmla="*/ 9957 w 10000"/>
              <a:gd name="connsiteY4" fmla="*/ 3772 h 9350"/>
              <a:gd name="connsiteX5" fmla="*/ 9670 w 10000"/>
              <a:gd name="connsiteY5" fmla="*/ 4124 h 9350"/>
              <a:gd name="connsiteX6" fmla="*/ 8794 w 10000"/>
              <a:gd name="connsiteY6" fmla="*/ 3799 h 9350"/>
              <a:gd name="connsiteX7" fmla="*/ 7581 w 10000"/>
              <a:gd name="connsiteY7" fmla="*/ 4928 h 9350"/>
              <a:gd name="connsiteX8" fmla="*/ 8794 w 10000"/>
              <a:gd name="connsiteY8" fmla="*/ 6020 h 9350"/>
              <a:gd name="connsiteX9" fmla="*/ 9698 w 10000"/>
              <a:gd name="connsiteY9" fmla="*/ 5678 h 9350"/>
              <a:gd name="connsiteX10" fmla="*/ 10000 w 10000"/>
              <a:gd name="connsiteY10" fmla="*/ 6020 h 9350"/>
              <a:gd name="connsiteX11" fmla="*/ 10000 w 10000"/>
              <a:gd name="connsiteY11" fmla="*/ 9350 h 9350"/>
              <a:gd name="connsiteX12" fmla="*/ 6231 w 10000"/>
              <a:gd name="connsiteY12" fmla="*/ 9350 h 9350"/>
              <a:gd name="connsiteX13" fmla="*/ 3819 w 10000"/>
              <a:gd name="connsiteY13" fmla="*/ 9350 h 9350"/>
              <a:gd name="connsiteX14" fmla="*/ 0 w 10000"/>
              <a:gd name="connsiteY14" fmla="*/ 9341 h 9350"/>
              <a:gd name="connsiteX15" fmla="*/ 0 w 10000"/>
              <a:gd name="connsiteY15" fmla="*/ 6039 h 9350"/>
              <a:gd name="connsiteX16" fmla="*/ 7 w 10000"/>
              <a:gd name="connsiteY16" fmla="*/ 3799 h 9350"/>
              <a:gd name="connsiteX17" fmla="*/ 7 w 10000"/>
              <a:gd name="connsiteY17" fmla="*/ 469 h 9350"/>
              <a:gd name="connsiteX0" fmla="*/ 7 w 10000"/>
              <a:gd name="connsiteY0" fmla="*/ 262 h 9760"/>
              <a:gd name="connsiteX1" fmla="*/ 3819 w 10000"/>
              <a:gd name="connsiteY1" fmla="*/ 262 h 9760"/>
              <a:gd name="connsiteX2" fmla="*/ 9957 w 10000"/>
              <a:gd name="connsiteY2" fmla="*/ 262 h 9760"/>
              <a:gd name="connsiteX3" fmla="*/ 9957 w 10000"/>
              <a:gd name="connsiteY3" fmla="*/ 3794 h 9760"/>
              <a:gd name="connsiteX4" fmla="*/ 9670 w 10000"/>
              <a:gd name="connsiteY4" fmla="*/ 4171 h 9760"/>
              <a:gd name="connsiteX5" fmla="*/ 8794 w 10000"/>
              <a:gd name="connsiteY5" fmla="*/ 3823 h 9760"/>
              <a:gd name="connsiteX6" fmla="*/ 7581 w 10000"/>
              <a:gd name="connsiteY6" fmla="*/ 5031 h 9760"/>
              <a:gd name="connsiteX7" fmla="*/ 8794 w 10000"/>
              <a:gd name="connsiteY7" fmla="*/ 6199 h 9760"/>
              <a:gd name="connsiteX8" fmla="*/ 9698 w 10000"/>
              <a:gd name="connsiteY8" fmla="*/ 5833 h 9760"/>
              <a:gd name="connsiteX9" fmla="*/ 10000 w 10000"/>
              <a:gd name="connsiteY9" fmla="*/ 6199 h 9760"/>
              <a:gd name="connsiteX10" fmla="*/ 10000 w 10000"/>
              <a:gd name="connsiteY10" fmla="*/ 9760 h 9760"/>
              <a:gd name="connsiteX11" fmla="*/ 6231 w 10000"/>
              <a:gd name="connsiteY11" fmla="*/ 9760 h 9760"/>
              <a:gd name="connsiteX12" fmla="*/ 3819 w 10000"/>
              <a:gd name="connsiteY12" fmla="*/ 9760 h 9760"/>
              <a:gd name="connsiteX13" fmla="*/ 0 w 10000"/>
              <a:gd name="connsiteY13" fmla="*/ 9750 h 9760"/>
              <a:gd name="connsiteX14" fmla="*/ 0 w 10000"/>
              <a:gd name="connsiteY14" fmla="*/ 6219 h 9760"/>
              <a:gd name="connsiteX15" fmla="*/ 7 w 10000"/>
              <a:gd name="connsiteY15" fmla="*/ 3823 h 9760"/>
              <a:gd name="connsiteX16" fmla="*/ 7 w 10000"/>
              <a:gd name="connsiteY16" fmla="*/ 262 h 9760"/>
              <a:gd name="connsiteX0" fmla="*/ 7 w 10000"/>
              <a:gd name="connsiteY0" fmla="*/ 0 h 9732"/>
              <a:gd name="connsiteX1" fmla="*/ 9957 w 10000"/>
              <a:gd name="connsiteY1" fmla="*/ 0 h 9732"/>
              <a:gd name="connsiteX2" fmla="*/ 9957 w 10000"/>
              <a:gd name="connsiteY2" fmla="*/ 3619 h 9732"/>
              <a:gd name="connsiteX3" fmla="*/ 9670 w 10000"/>
              <a:gd name="connsiteY3" fmla="*/ 4006 h 9732"/>
              <a:gd name="connsiteX4" fmla="*/ 8794 w 10000"/>
              <a:gd name="connsiteY4" fmla="*/ 3649 h 9732"/>
              <a:gd name="connsiteX5" fmla="*/ 7581 w 10000"/>
              <a:gd name="connsiteY5" fmla="*/ 4887 h 9732"/>
              <a:gd name="connsiteX6" fmla="*/ 8794 w 10000"/>
              <a:gd name="connsiteY6" fmla="*/ 6083 h 9732"/>
              <a:gd name="connsiteX7" fmla="*/ 9698 w 10000"/>
              <a:gd name="connsiteY7" fmla="*/ 5708 h 9732"/>
              <a:gd name="connsiteX8" fmla="*/ 10000 w 10000"/>
              <a:gd name="connsiteY8" fmla="*/ 6083 h 9732"/>
              <a:gd name="connsiteX9" fmla="*/ 10000 w 10000"/>
              <a:gd name="connsiteY9" fmla="*/ 9732 h 9732"/>
              <a:gd name="connsiteX10" fmla="*/ 6231 w 10000"/>
              <a:gd name="connsiteY10" fmla="*/ 9732 h 9732"/>
              <a:gd name="connsiteX11" fmla="*/ 3819 w 10000"/>
              <a:gd name="connsiteY11" fmla="*/ 9732 h 9732"/>
              <a:gd name="connsiteX12" fmla="*/ 0 w 10000"/>
              <a:gd name="connsiteY12" fmla="*/ 9722 h 9732"/>
              <a:gd name="connsiteX13" fmla="*/ 0 w 10000"/>
              <a:gd name="connsiteY13" fmla="*/ 6104 h 9732"/>
              <a:gd name="connsiteX14" fmla="*/ 7 w 10000"/>
              <a:gd name="connsiteY14" fmla="*/ 3649 h 9732"/>
              <a:gd name="connsiteX15" fmla="*/ 7 w 10000"/>
              <a:gd name="connsiteY15" fmla="*/ 0 h 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0" h="9732">
                <a:moveTo>
                  <a:pt x="7" y="0"/>
                </a:moveTo>
                <a:lnTo>
                  <a:pt x="9957" y="0"/>
                </a:lnTo>
                <a:lnTo>
                  <a:pt x="9957" y="3619"/>
                </a:lnTo>
                <a:cubicBezTo>
                  <a:pt x="9928" y="4309"/>
                  <a:pt x="9849" y="4147"/>
                  <a:pt x="9670" y="4006"/>
                </a:cubicBezTo>
                <a:cubicBezTo>
                  <a:pt x="9490" y="3863"/>
                  <a:pt x="9218" y="3649"/>
                  <a:pt x="8794" y="3649"/>
                </a:cubicBezTo>
                <a:cubicBezTo>
                  <a:pt x="8370" y="3649"/>
                  <a:pt x="7581" y="4006"/>
                  <a:pt x="7581" y="4887"/>
                </a:cubicBezTo>
                <a:cubicBezTo>
                  <a:pt x="7581" y="5769"/>
                  <a:pt x="8342" y="6083"/>
                  <a:pt x="8794" y="6083"/>
                </a:cubicBezTo>
                <a:cubicBezTo>
                  <a:pt x="9246" y="6083"/>
                  <a:pt x="9562" y="5859"/>
                  <a:pt x="9698" y="5708"/>
                </a:cubicBezTo>
                <a:cubicBezTo>
                  <a:pt x="9835" y="5556"/>
                  <a:pt x="9964" y="5394"/>
                  <a:pt x="10000" y="6083"/>
                </a:cubicBezTo>
                <a:lnTo>
                  <a:pt x="10000" y="9732"/>
                </a:lnTo>
                <a:lnTo>
                  <a:pt x="6231" y="9732"/>
                </a:lnTo>
                <a:lnTo>
                  <a:pt x="3819" y="9732"/>
                </a:lnTo>
                <a:lnTo>
                  <a:pt x="0" y="9722"/>
                </a:lnTo>
                <a:lnTo>
                  <a:pt x="0" y="6104"/>
                </a:lnTo>
                <a:cubicBezTo>
                  <a:pt x="0" y="5089"/>
                  <a:pt x="7" y="4662"/>
                  <a:pt x="7" y="3649"/>
                </a:cubicBezTo>
                <a:lnTo>
                  <a:pt x="7" y="0"/>
                </a:lnTo>
                <a:close/>
              </a:path>
            </a:pathLst>
          </a:custGeom>
          <a:solidFill>
            <a:schemeClr val="bg2"/>
          </a:solidFill>
          <a:ln w="6350" cap="flat" cmpd="sng">
            <a:noFill/>
            <a:prstDash val="solid"/>
            <a:round/>
            <a:headEnd/>
            <a:tailEnd/>
          </a:ln>
          <a:effectLst/>
        </p:spPr>
        <p:txBody>
          <a:bodyPr wrap="square" rIns="216000" anchor="t"/>
          <a:lstStyle/>
          <a:p>
            <a:r>
              <a:rPr lang="en-US" b="1" dirty="0">
                <a:solidFill>
                  <a:schemeClr val="accent1"/>
                </a:solidFill>
              </a:rPr>
              <a:t>Huge data ingress – how do we handle</a:t>
            </a:r>
          </a:p>
          <a:p>
            <a:pPr marL="142875" lvl="1" indent="-142875">
              <a:spcBef>
                <a:spcPts val="600"/>
              </a:spcBef>
              <a:spcAft>
                <a:spcPts val="600"/>
              </a:spcAft>
              <a:buFont typeface="Arial" panose="020B0604020202020204" pitchFamily="34" charset="0"/>
              <a:buChar char="•"/>
            </a:pPr>
            <a:r>
              <a:rPr lang="en-US" sz="1600" dirty="0"/>
              <a:t>gigabytes of data coming from</a:t>
            </a:r>
          </a:p>
          <a:p>
            <a:pPr marL="142875" lvl="1" indent="-142875">
              <a:spcBef>
                <a:spcPts val="600"/>
              </a:spcBef>
              <a:spcAft>
                <a:spcPts val="600"/>
              </a:spcAft>
              <a:buFont typeface="Arial" panose="020B0604020202020204" pitchFamily="34" charset="0"/>
              <a:buChar char="•"/>
            </a:pPr>
            <a:r>
              <a:rPr lang="en-US" sz="1600" dirty="0"/>
              <a:t>billions of devices and      sensors</a:t>
            </a:r>
          </a:p>
          <a:p>
            <a:pPr marL="108000" lvl="1" indent="-144000">
              <a:spcBef>
                <a:spcPts val="600"/>
              </a:spcBef>
              <a:spcAft>
                <a:spcPts val="600"/>
              </a:spcAft>
              <a:buFont typeface="Arial" panose="020B0604020202020204" pitchFamily="34" charset="0"/>
              <a:buChar char="•"/>
            </a:pPr>
            <a:r>
              <a:rPr lang="en-US" sz="1600" dirty="0"/>
              <a:t>within a few seconds?</a:t>
            </a:r>
          </a:p>
          <a:p>
            <a:r>
              <a:rPr lang="en-US" b="1" dirty="0">
                <a:solidFill>
                  <a:schemeClr val="accent1"/>
                </a:solidFill>
              </a:rPr>
              <a:t> </a:t>
            </a:r>
          </a:p>
        </p:txBody>
      </p:sp>
      <p:sp>
        <p:nvSpPr>
          <p:cNvPr id="22" name="Freeform 9"/>
          <p:cNvSpPr>
            <a:spLocks/>
          </p:cNvSpPr>
          <p:nvPr/>
        </p:nvSpPr>
        <p:spPr bwMode="auto">
          <a:xfrm>
            <a:off x="7054017" y="3151388"/>
            <a:ext cx="3834718" cy="3146953"/>
          </a:xfrm>
          <a:custGeom>
            <a:avLst/>
            <a:gdLst>
              <a:gd name="T0" fmla="*/ 138618127 w 10000"/>
              <a:gd name="T1" fmla="*/ 72580495 h 10000"/>
              <a:gd name="T2" fmla="*/ 355791517 w 10000"/>
              <a:gd name="T3" fmla="*/ 72580495 h 10000"/>
              <a:gd name="T4" fmla="*/ 368848749 w 10000"/>
              <a:gd name="T5" fmla="*/ 58064401 h 10000"/>
              <a:gd name="T6" fmla="*/ 354521244 w 10000"/>
              <a:gd name="T7" fmla="*/ 35999926 h 10000"/>
              <a:gd name="T8" fmla="*/ 424041826 w 10000"/>
              <a:gd name="T9" fmla="*/ 0 h 10000"/>
              <a:gd name="T10" fmla="*/ 492715736 w 10000"/>
              <a:gd name="T11" fmla="*/ 36290248 h 10000"/>
              <a:gd name="T12" fmla="*/ 478035319 w 10000"/>
              <a:gd name="T13" fmla="*/ 58064401 h 10000"/>
              <a:gd name="T14" fmla="*/ 493986275 w 10000"/>
              <a:gd name="T15" fmla="*/ 72580495 h 10000"/>
              <a:gd name="T16" fmla="*/ 705371985 w 10000"/>
              <a:gd name="T17" fmla="*/ 72580495 h 10000"/>
              <a:gd name="T18" fmla="*/ 705371985 w 10000"/>
              <a:gd name="T19" fmla="*/ 180544066 h 10000"/>
              <a:gd name="T20" fmla="*/ 704948384 w 10000"/>
              <a:gd name="T21" fmla="*/ 252834073 h 10000"/>
              <a:gd name="T22" fmla="*/ 704948384 w 10000"/>
              <a:gd name="T23" fmla="*/ 362612132 h 10000"/>
              <a:gd name="T24" fmla="*/ 493139338 w 10000"/>
              <a:gd name="T25" fmla="*/ 362902453 h 10000"/>
              <a:gd name="T26" fmla="*/ 355791517 w 10000"/>
              <a:gd name="T27" fmla="*/ 362902453 h 10000"/>
              <a:gd name="T28" fmla="*/ 137418278 w 10000"/>
              <a:gd name="T29" fmla="*/ 362902453 h 10000"/>
              <a:gd name="T30" fmla="*/ 137418278 w 10000"/>
              <a:gd name="T31" fmla="*/ 254938907 h 10000"/>
              <a:gd name="T32" fmla="*/ 121043986 w 10000"/>
              <a:gd name="T33" fmla="*/ 242237324 h 10000"/>
              <a:gd name="T34" fmla="*/ 69520864 w 10000"/>
              <a:gd name="T35" fmla="*/ 254648585 h 10000"/>
              <a:gd name="T36" fmla="*/ 846937 w 10000"/>
              <a:gd name="T37" fmla="*/ 218358349 h 10000"/>
              <a:gd name="T38" fmla="*/ 69944216 w 10000"/>
              <a:gd name="T39" fmla="*/ 181451227 h 10000"/>
              <a:gd name="T40" fmla="*/ 122667171 w 10000"/>
              <a:gd name="T41" fmla="*/ 194769648 h 10000"/>
              <a:gd name="T42" fmla="*/ 138618127 w 10000"/>
              <a:gd name="T43" fmla="*/ 181451227 h 10000"/>
              <a:gd name="T44" fmla="*/ 138618127 w 10000"/>
              <a:gd name="T45" fmla="*/ 72580495 h 1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000"/>
              <a:gd name="T70" fmla="*/ 0 h 10000"/>
              <a:gd name="T71" fmla="*/ 10000 w 10000"/>
              <a:gd name="T72" fmla="*/ 10000 h 10000"/>
              <a:gd name="connsiteX0" fmla="*/ 1953 w 9984"/>
              <a:gd name="connsiteY0" fmla="*/ 2000 h 10000"/>
              <a:gd name="connsiteX1" fmla="*/ 5030 w 9984"/>
              <a:gd name="connsiteY1" fmla="*/ 2000 h 10000"/>
              <a:gd name="connsiteX2" fmla="*/ 5215 w 9984"/>
              <a:gd name="connsiteY2" fmla="*/ 1600 h 10000"/>
              <a:gd name="connsiteX3" fmla="*/ 5997 w 9984"/>
              <a:gd name="connsiteY3" fmla="*/ 0 h 10000"/>
              <a:gd name="connsiteX4" fmla="*/ 6970 w 9984"/>
              <a:gd name="connsiteY4" fmla="*/ 1000 h 10000"/>
              <a:gd name="connsiteX5" fmla="*/ 6762 w 9984"/>
              <a:gd name="connsiteY5" fmla="*/ 1600 h 10000"/>
              <a:gd name="connsiteX6" fmla="*/ 6988 w 9984"/>
              <a:gd name="connsiteY6" fmla="*/ 2000 h 10000"/>
              <a:gd name="connsiteX7" fmla="*/ 9983 w 9984"/>
              <a:gd name="connsiteY7" fmla="*/ 2000 h 10000"/>
              <a:gd name="connsiteX8" fmla="*/ 9983 w 9984"/>
              <a:gd name="connsiteY8" fmla="*/ 4975 h 10000"/>
              <a:gd name="connsiteX9" fmla="*/ 9977 w 9984"/>
              <a:gd name="connsiteY9" fmla="*/ 6967 h 10000"/>
              <a:gd name="connsiteX10" fmla="*/ 9977 w 9984"/>
              <a:gd name="connsiteY10" fmla="*/ 9992 h 10000"/>
              <a:gd name="connsiteX11" fmla="*/ 6976 w 9984"/>
              <a:gd name="connsiteY11" fmla="*/ 10000 h 10000"/>
              <a:gd name="connsiteX12" fmla="*/ 5030 w 9984"/>
              <a:gd name="connsiteY12" fmla="*/ 10000 h 10000"/>
              <a:gd name="connsiteX13" fmla="*/ 1936 w 9984"/>
              <a:gd name="connsiteY13" fmla="*/ 10000 h 10000"/>
              <a:gd name="connsiteX14" fmla="*/ 1936 w 9984"/>
              <a:gd name="connsiteY14" fmla="*/ 7025 h 10000"/>
              <a:gd name="connsiteX15" fmla="*/ 1704 w 9984"/>
              <a:gd name="connsiteY15" fmla="*/ 6675 h 10000"/>
              <a:gd name="connsiteX16" fmla="*/ 974 w 9984"/>
              <a:gd name="connsiteY16" fmla="*/ 7017 h 10000"/>
              <a:gd name="connsiteX17" fmla="*/ 1 w 9984"/>
              <a:gd name="connsiteY17" fmla="*/ 6017 h 10000"/>
              <a:gd name="connsiteX18" fmla="*/ 980 w 9984"/>
              <a:gd name="connsiteY18" fmla="*/ 5000 h 10000"/>
              <a:gd name="connsiteX19" fmla="*/ 1727 w 9984"/>
              <a:gd name="connsiteY19" fmla="*/ 5367 h 10000"/>
              <a:gd name="connsiteX20" fmla="*/ 1953 w 9984"/>
              <a:gd name="connsiteY20" fmla="*/ 5000 h 10000"/>
              <a:gd name="connsiteX21" fmla="*/ 1953 w 9984"/>
              <a:gd name="connsiteY21" fmla="*/ 2000 h 10000"/>
              <a:gd name="connsiteX0" fmla="*/ 1956 w 10000"/>
              <a:gd name="connsiteY0" fmla="*/ 1000 h 9000"/>
              <a:gd name="connsiteX1" fmla="*/ 5038 w 10000"/>
              <a:gd name="connsiteY1" fmla="*/ 1000 h 9000"/>
              <a:gd name="connsiteX2" fmla="*/ 5223 w 10000"/>
              <a:gd name="connsiteY2" fmla="*/ 600 h 9000"/>
              <a:gd name="connsiteX3" fmla="*/ 6981 w 10000"/>
              <a:gd name="connsiteY3" fmla="*/ 0 h 9000"/>
              <a:gd name="connsiteX4" fmla="*/ 6773 w 10000"/>
              <a:gd name="connsiteY4" fmla="*/ 600 h 9000"/>
              <a:gd name="connsiteX5" fmla="*/ 6999 w 10000"/>
              <a:gd name="connsiteY5" fmla="*/ 1000 h 9000"/>
              <a:gd name="connsiteX6" fmla="*/ 9999 w 10000"/>
              <a:gd name="connsiteY6" fmla="*/ 1000 h 9000"/>
              <a:gd name="connsiteX7" fmla="*/ 9999 w 10000"/>
              <a:gd name="connsiteY7" fmla="*/ 3975 h 9000"/>
              <a:gd name="connsiteX8" fmla="*/ 9993 w 10000"/>
              <a:gd name="connsiteY8" fmla="*/ 5967 h 9000"/>
              <a:gd name="connsiteX9" fmla="*/ 9993 w 10000"/>
              <a:gd name="connsiteY9" fmla="*/ 8992 h 9000"/>
              <a:gd name="connsiteX10" fmla="*/ 6987 w 10000"/>
              <a:gd name="connsiteY10" fmla="*/ 9000 h 9000"/>
              <a:gd name="connsiteX11" fmla="*/ 5038 w 10000"/>
              <a:gd name="connsiteY11" fmla="*/ 9000 h 9000"/>
              <a:gd name="connsiteX12" fmla="*/ 1939 w 10000"/>
              <a:gd name="connsiteY12" fmla="*/ 9000 h 9000"/>
              <a:gd name="connsiteX13" fmla="*/ 1939 w 10000"/>
              <a:gd name="connsiteY13" fmla="*/ 6025 h 9000"/>
              <a:gd name="connsiteX14" fmla="*/ 1707 w 10000"/>
              <a:gd name="connsiteY14" fmla="*/ 5675 h 9000"/>
              <a:gd name="connsiteX15" fmla="*/ 976 w 10000"/>
              <a:gd name="connsiteY15" fmla="*/ 6017 h 9000"/>
              <a:gd name="connsiteX16" fmla="*/ 1 w 10000"/>
              <a:gd name="connsiteY16" fmla="*/ 5017 h 9000"/>
              <a:gd name="connsiteX17" fmla="*/ 982 w 10000"/>
              <a:gd name="connsiteY17" fmla="*/ 4000 h 9000"/>
              <a:gd name="connsiteX18" fmla="*/ 1730 w 10000"/>
              <a:gd name="connsiteY18" fmla="*/ 4367 h 9000"/>
              <a:gd name="connsiteX19" fmla="*/ 1956 w 10000"/>
              <a:gd name="connsiteY19" fmla="*/ 4000 h 9000"/>
              <a:gd name="connsiteX20" fmla="*/ 1956 w 10000"/>
              <a:gd name="connsiteY20" fmla="*/ 1000 h 9000"/>
              <a:gd name="connsiteX0" fmla="*/ 1956 w 10000"/>
              <a:gd name="connsiteY0" fmla="*/ 444 h 9333"/>
              <a:gd name="connsiteX1" fmla="*/ 5038 w 10000"/>
              <a:gd name="connsiteY1" fmla="*/ 444 h 9333"/>
              <a:gd name="connsiteX2" fmla="*/ 5223 w 10000"/>
              <a:gd name="connsiteY2" fmla="*/ 0 h 9333"/>
              <a:gd name="connsiteX3" fmla="*/ 6773 w 10000"/>
              <a:gd name="connsiteY3" fmla="*/ 0 h 9333"/>
              <a:gd name="connsiteX4" fmla="*/ 6999 w 10000"/>
              <a:gd name="connsiteY4" fmla="*/ 444 h 9333"/>
              <a:gd name="connsiteX5" fmla="*/ 9999 w 10000"/>
              <a:gd name="connsiteY5" fmla="*/ 444 h 9333"/>
              <a:gd name="connsiteX6" fmla="*/ 9999 w 10000"/>
              <a:gd name="connsiteY6" fmla="*/ 3750 h 9333"/>
              <a:gd name="connsiteX7" fmla="*/ 9993 w 10000"/>
              <a:gd name="connsiteY7" fmla="*/ 5963 h 9333"/>
              <a:gd name="connsiteX8" fmla="*/ 9993 w 10000"/>
              <a:gd name="connsiteY8" fmla="*/ 9324 h 9333"/>
              <a:gd name="connsiteX9" fmla="*/ 6987 w 10000"/>
              <a:gd name="connsiteY9" fmla="*/ 9333 h 9333"/>
              <a:gd name="connsiteX10" fmla="*/ 5038 w 10000"/>
              <a:gd name="connsiteY10" fmla="*/ 9333 h 9333"/>
              <a:gd name="connsiteX11" fmla="*/ 1939 w 10000"/>
              <a:gd name="connsiteY11" fmla="*/ 9333 h 9333"/>
              <a:gd name="connsiteX12" fmla="*/ 1939 w 10000"/>
              <a:gd name="connsiteY12" fmla="*/ 6027 h 9333"/>
              <a:gd name="connsiteX13" fmla="*/ 1707 w 10000"/>
              <a:gd name="connsiteY13" fmla="*/ 5639 h 9333"/>
              <a:gd name="connsiteX14" fmla="*/ 976 w 10000"/>
              <a:gd name="connsiteY14" fmla="*/ 6019 h 9333"/>
              <a:gd name="connsiteX15" fmla="*/ 1 w 10000"/>
              <a:gd name="connsiteY15" fmla="*/ 4907 h 9333"/>
              <a:gd name="connsiteX16" fmla="*/ 982 w 10000"/>
              <a:gd name="connsiteY16" fmla="*/ 3777 h 9333"/>
              <a:gd name="connsiteX17" fmla="*/ 1730 w 10000"/>
              <a:gd name="connsiteY17" fmla="*/ 4185 h 9333"/>
              <a:gd name="connsiteX18" fmla="*/ 1956 w 10000"/>
              <a:gd name="connsiteY18" fmla="*/ 3777 h 9333"/>
              <a:gd name="connsiteX19" fmla="*/ 1956 w 10000"/>
              <a:gd name="connsiteY19" fmla="*/ 444 h 9333"/>
              <a:gd name="connsiteX0" fmla="*/ 1956 w 10000"/>
              <a:gd name="connsiteY0" fmla="*/ 476 h 10000"/>
              <a:gd name="connsiteX1" fmla="*/ 5038 w 10000"/>
              <a:gd name="connsiteY1" fmla="*/ 476 h 10000"/>
              <a:gd name="connsiteX2" fmla="*/ 5223 w 10000"/>
              <a:gd name="connsiteY2" fmla="*/ 0 h 10000"/>
              <a:gd name="connsiteX3" fmla="*/ 6999 w 10000"/>
              <a:gd name="connsiteY3" fmla="*/ 476 h 10000"/>
              <a:gd name="connsiteX4" fmla="*/ 9999 w 10000"/>
              <a:gd name="connsiteY4" fmla="*/ 476 h 10000"/>
              <a:gd name="connsiteX5" fmla="*/ 9999 w 10000"/>
              <a:gd name="connsiteY5" fmla="*/ 4018 h 10000"/>
              <a:gd name="connsiteX6" fmla="*/ 9993 w 10000"/>
              <a:gd name="connsiteY6" fmla="*/ 6389 h 10000"/>
              <a:gd name="connsiteX7" fmla="*/ 9993 w 10000"/>
              <a:gd name="connsiteY7" fmla="*/ 9990 h 10000"/>
              <a:gd name="connsiteX8" fmla="*/ 6987 w 10000"/>
              <a:gd name="connsiteY8" fmla="*/ 10000 h 10000"/>
              <a:gd name="connsiteX9" fmla="*/ 5038 w 10000"/>
              <a:gd name="connsiteY9" fmla="*/ 10000 h 10000"/>
              <a:gd name="connsiteX10" fmla="*/ 1939 w 10000"/>
              <a:gd name="connsiteY10" fmla="*/ 10000 h 10000"/>
              <a:gd name="connsiteX11" fmla="*/ 1939 w 10000"/>
              <a:gd name="connsiteY11" fmla="*/ 6458 h 10000"/>
              <a:gd name="connsiteX12" fmla="*/ 1707 w 10000"/>
              <a:gd name="connsiteY12" fmla="*/ 6042 h 10000"/>
              <a:gd name="connsiteX13" fmla="*/ 976 w 10000"/>
              <a:gd name="connsiteY13" fmla="*/ 6449 h 10000"/>
              <a:gd name="connsiteX14" fmla="*/ 1 w 10000"/>
              <a:gd name="connsiteY14" fmla="*/ 5258 h 10000"/>
              <a:gd name="connsiteX15" fmla="*/ 982 w 10000"/>
              <a:gd name="connsiteY15" fmla="*/ 4047 h 10000"/>
              <a:gd name="connsiteX16" fmla="*/ 1730 w 10000"/>
              <a:gd name="connsiteY16" fmla="*/ 4484 h 10000"/>
              <a:gd name="connsiteX17" fmla="*/ 1956 w 10000"/>
              <a:gd name="connsiteY17" fmla="*/ 4047 h 10000"/>
              <a:gd name="connsiteX18" fmla="*/ 1956 w 10000"/>
              <a:gd name="connsiteY18" fmla="*/ 476 h 10000"/>
              <a:gd name="connsiteX0" fmla="*/ 1956 w 10000"/>
              <a:gd name="connsiteY0" fmla="*/ 0 h 9524"/>
              <a:gd name="connsiteX1" fmla="*/ 5038 w 10000"/>
              <a:gd name="connsiteY1" fmla="*/ 0 h 9524"/>
              <a:gd name="connsiteX2" fmla="*/ 6999 w 10000"/>
              <a:gd name="connsiteY2" fmla="*/ 0 h 9524"/>
              <a:gd name="connsiteX3" fmla="*/ 9999 w 10000"/>
              <a:gd name="connsiteY3" fmla="*/ 0 h 9524"/>
              <a:gd name="connsiteX4" fmla="*/ 9999 w 10000"/>
              <a:gd name="connsiteY4" fmla="*/ 3542 h 9524"/>
              <a:gd name="connsiteX5" fmla="*/ 9993 w 10000"/>
              <a:gd name="connsiteY5" fmla="*/ 5913 h 9524"/>
              <a:gd name="connsiteX6" fmla="*/ 9993 w 10000"/>
              <a:gd name="connsiteY6" fmla="*/ 9514 h 9524"/>
              <a:gd name="connsiteX7" fmla="*/ 6987 w 10000"/>
              <a:gd name="connsiteY7" fmla="*/ 9524 h 9524"/>
              <a:gd name="connsiteX8" fmla="*/ 5038 w 10000"/>
              <a:gd name="connsiteY8" fmla="*/ 9524 h 9524"/>
              <a:gd name="connsiteX9" fmla="*/ 1939 w 10000"/>
              <a:gd name="connsiteY9" fmla="*/ 9524 h 9524"/>
              <a:gd name="connsiteX10" fmla="*/ 1939 w 10000"/>
              <a:gd name="connsiteY10" fmla="*/ 5982 h 9524"/>
              <a:gd name="connsiteX11" fmla="*/ 1707 w 10000"/>
              <a:gd name="connsiteY11" fmla="*/ 5566 h 9524"/>
              <a:gd name="connsiteX12" fmla="*/ 976 w 10000"/>
              <a:gd name="connsiteY12" fmla="*/ 5973 h 9524"/>
              <a:gd name="connsiteX13" fmla="*/ 1 w 10000"/>
              <a:gd name="connsiteY13" fmla="*/ 4782 h 9524"/>
              <a:gd name="connsiteX14" fmla="*/ 982 w 10000"/>
              <a:gd name="connsiteY14" fmla="*/ 3571 h 9524"/>
              <a:gd name="connsiteX15" fmla="*/ 1730 w 10000"/>
              <a:gd name="connsiteY15" fmla="*/ 4008 h 9524"/>
              <a:gd name="connsiteX16" fmla="*/ 1956 w 10000"/>
              <a:gd name="connsiteY16" fmla="*/ 3571 h 9524"/>
              <a:gd name="connsiteX17" fmla="*/ 1956 w 10000"/>
              <a:gd name="connsiteY17" fmla="*/ 0 h 9524"/>
              <a:gd name="connsiteX0" fmla="*/ 1956 w 10000"/>
              <a:gd name="connsiteY0" fmla="*/ 0 h 10000"/>
              <a:gd name="connsiteX1" fmla="*/ 5038 w 10000"/>
              <a:gd name="connsiteY1" fmla="*/ 0 h 10000"/>
              <a:gd name="connsiteX2" fmla="*/ 9999 w 10000"/>
              <a:gd name="connsiteY2" fmla="*/ 0 h 10000"/>
              <a:gd name="connsiteX3" fmla="*/ 9999 w 10000"/>
              <a:gd name="connsiteY3" fmla="*/ 3719 h 10000"/>
              <a:gd name="connsiteX4" fmla="*/ 9993 w 10000"/>
              <a:gd name="connsiteY4" fmla="*/ 6209 h 10000"/>
              <a:gd name="connsiteX5" fmla="*/ 9993 w 10000"/>
              <a:gd name="connsiteY5" fmla="*/ 9990 h 10000"/>
              <a:gd name="connsiteX6" fmla="*/ 6987 w 10000"/>
              <a:gd name="connsiteY6" fmla="*/ 10000 h 10000"/>
              <a:gd name="connsiteX7" fmla="*/ 5038 w 10000"/>
              <a:gd name="connsiteY7" fmla="*/ 10000 h 10000"/>
              <a:gd name="connsiteX8" fmla="*/ 1939 w 10000"/>
              <a:gd name="connsiteY8" fmla="*/ 10000 h 10000"/>
              <a:gd name="connsiteX9" fmla="*/ 1939 w 10000"/>
              <a:gd name="connsiteY9" fmla="*/ 6281 h 10000"/>
              <a:gd name="connsiteX10" fmla="*/ 1707 w 10000"/>
              <a:gd name="connsiteY10" fmla="*/ 5844 h 10000"/>
              <a:gd name="connsiteX11" fmla="*/ 976 w 10000"/>
              <a:gd name="connsiteY11" fmla="*/ 6272 h 10000"/>
              <a:gd name="connsiteX12" fmla="*/ 1 w 10000"/>
              <a:gd name="connsiteY12" fmla="*/ 5021 h 10000"/>
              <a:gd name="connsiteX13" fmla="*/ 982 w 10000"/>
              <a:gd name="connsiteY13" fmla="*/ 3749 h 10000"/>
              <a:gd name="connsiteX14" fmla="*/ 1730 w 10000"/>
              <a:gd name="connsiteY14" fmla="*/ 4208 h 10000"/>
              <a:gd name="connsiteX15" fmla="*/ 1956 w 10000"/>
              <a:gd name="connsiteY15" fmla="*/ 3749 h 10000"/>
              <a:gd name="connsiteX16" fmla="*/ 1956 w 10000"/>
              <a:gd name="connsiteY16" fmla="*/ 0 h 10000"/>
              <a:gd name="connsiteX0" fmla="*/ 1956 w 10000"/>
              <a:gd name="connsiteY0" fmla="*/ 0 h 10000"/>
              <a:gd name="connsiteX1" fmla="*/ 9999 w 10000"/>
              <a:gd name="connsiteY1" fmla="*/ 0 h 10000"/>
              <a:gd name="connsiteX2" fmla="*/ 9999 w 10000"/>
              <a:gd name="connsiteY2" fmla="*/ 3719 h 10000"/>
              <a:gd name="connsiteX3" fmla="*/ 9993 w 10000"/>
              <a:gd name="connsiteY3" fmla="*/ 6209 h 10000"/>
              <a:gd name="connsiteX4" fmla="*/ 9993 w 10000"/>
              <a:gd name="connsiteY4" fmla="*/ 9990 h 10000"/>
              <a:gd name="connsiteX5" fmla="*/ 6987 w 10000"/>
              <a:gd name="connsiteY5" fmla="*/ 10000 h 10000"/>
              <a:gd name="connsiteX6" fmla="*/ 5038 w 10000"/>
              <a:gd name="connsiteY6" fmla="*/ 10000 h 10000"/>
              <a:gd name="connsiteX7" fmla="*/ 1939 w 10000"/>
              <a:gd name="connsiteY7" fmla="*/ 10000 h 10000"/>
              <a:gd name="connsiteX8" fmla="*/ 1939 w 10000"/>
              <a:gd name="connsiteY8" fmla="*/ 6281 h 10000"/>
              <a:gd name="connsiteX9" fmla="*/ 1707 w 10000"/>
              <a:gd name="connsiteY9" fmla="*/ 5844 h 10000"/>
              <a:gd name="connsiteX10" fmla="*/ 976 w 10000"/>
              <a:gd name="connsiteY10" fmla="*/ 6272 h 10000"/>
              <a:gd name="connsiteX11" fmla="*/ 1 w 10000"/>
              <a:gd name="connsiteY11" fmla="*/ 5021 h 10000"/>
              <a:gd name="connsiteX12" fmla="*/ 982 w 10000"/>
              <a:gd name="connsiteY12" fmla="*/ 3749 h 10000"/>
              <a:gd name="connsiteX13" fmla="*/ 1730 w 10000"/>
              <a:gd name="connsiteY13" fmla="*/ 4208 h 10000"/>
              <a:gd name="connsiteX14" fmla="*/ 1956 w 10000"/>
              <a:gd name="connsiteY14" fmla="*/ 3749 h 10000"/>
              <a:gd name="connsiteX15" fmla="*/ 1956 w 10000"/>
              <a:gd name="connsiteY1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0" h="10000">
                <a:moveTo>
                  <a:pt x="1956" y="0"/>
                </a:moveTo>
                <a:lnTo>
                  <a:pt x="9999" y="0"/>
                </a:lnTo>
                <a:lnTo>
                  <a:pt x="9999" y="3719"/>
                </a:lnTo>
                <a:cubicBezTo>
                  <a:pt x="10005" y="4760"/>
                  <a:pt x="9993" y="4866"/>
                  <a:pt x="9993" y="6209"/>
                </a:cubicBezTo>
                <a:lnTo>
                  <a:pt x="9993" y="9990"/>
                </a:lnTo>
                <a:lnTo>
                  <a:pt x="6987" y="10000"/>
                </a:lnTo>
                <a:lnTo>
                  <a:pt x="5038" y="10000"/>
                </a:lnTo>
                <a:lnTo>
                  <a:pt x="1939" y="10000"/>
                </a:lnTo>
                <a:lnTo>
                  <a:pt x="1939" y="6281"/>
                </a:lnTo>
                <a:cubicBezTo>
                  <a:pt x="1956" y="5709"/>
                  <a:pt x="1840" y="5625"/>
                  <a:pt x="1707" y="5844"/>
                </a:cubicBezTo>
                <a:cubicBezTo>
                  <a:pt x="1574" y="6063"/>
                  <a:pt x="1353" y="6272"/>
                  <a:pt x="976" y="6272"/>
                </a:cubicBezTo>
                <a:cubicBezTo>
                  <a:pt x="598" y="6272"/>
                  <a:pt x="12" y="5854"/>
                  <a:pt x="1" y="5021"/>
                </a:cubicBezTo>
                <a:cubicBezTo>
                  <a:pt x="-11" y="4187"/>
                  <a:pt x="558" y="3749"/>
                  <a:pt x="982" y="3749"/>
                </a:cubicBezTo>
                <a:cubicBezTo>
                  <a:pt x="1405" y="3749"/>
                  <a:pt x="1643" y="4083"/>
                  <a:pt x="1730" y="4208"/>
                </a:cubicBezTo>
                <a:cubicBezTo>
                  <a:pt x="1817" y="4333"/>
                  <a:pt x="1956" y="4177"/>
                  <a:pt x="1956" y="3749"/>
                </a:cubicBezTo>
                <a:lnTo>
                  <a:pt x="1956" y="0"/>
                </a:lnTo>
                <a:close/>
              </a:path>
            </a:pathLst>
          </a:custGeom>
          <a:solidFill>
            <a:schemeClr val="accent1"/>
          </a:solidFill>
          <a:ln w="6350" cap="flat" cmpd="sng">
            <a:noFill/>
            <a:prstDash val="solid"/>
            <a:round/>
            <a:headEnd/>
            <a:tailEnd/>
          </a:ln>
          <a:effectLst/>
        </p:spPr>
        <p:txBody>
          <a:bodyPr wrap="square" lIns="900000" rIns="108000" anchor="t"/>
          <a:lstStyle/>
          <a:p>
            <a:r>
              <a:rPr lang="en-US" b="1" dirty="0">
                <a:solidFill>
                  <a:schemeClr val="bg1"/>
                </a:solidFill>
              </a:rPr>
              <a:t>Communication – how do we</a:t>
            </a:r>
          </a:p>
          <a:p>
            <a:pPr marL="142875" lvl="1" indent="-142875">
              <a:spcBef>
                <a:spcPts val="600"/>
              </a:spcBef>
              <a:spcAft>
                <a:spcPts val="600"/>
              </a:spcAft>
              <a:buFont typeface="Arial" panose="020B0604020202020204" pitchFamily="34" charset="0"/>
              <a:buChar char="•"/>
            </a:pPr>
            <a:r>
              <a:rPr lang="en-US" sz="1600" dirty="0">
                <a:solidFill>
                  <a:schemeClr val="bg1"/>
                </a:solidFill>
              </a:rPr>
              <a:t>send a command to these devices</a:t>
            </a:r>
          </a:p>
          <a:p>
            <a:pPr marL="108000" lvl="1" indent="-144000">
              <a:spcBef>
                <a:spcPts val="600"/>
              </a:spcBef>
              <a:spcAft>
                <a:spcPts val="600"/>
              </a:spcAft>
              <a:buFont typeface="Arial" panose="020B0604020202020204" pitchFamily="34" charset="0"/>
              <a:buChar char="•"/>
            </a:pPr>
            <a:r>
              <a:rPr lang="en-US" sz="1600" dirty="0">
                <a:solidFill>
                  <a:schemeClr val="bg1"/>
                </a:solidFill>
              </a:rPr>
              <a:t>and deploy new software</a:t>
            </a:r>
          </a:p>
          <a:p>
            <a:pPr marL="108000" lvl="1" indent="-144000">
              <a:spcBef>
                <a:spcPts val="600"/>
              </a:spcBef>
              <a:spcAft>
                <a:spcPts val="600"/>
              </a:spcAft>
              <a:buFont typeface="Arial" panose="020B0604020202020204" pitchFamily="34" charset="0"/>
              <a:buChar char="•"/>
            </a:pPr>
            <a:r>
              <a:rPr lang="en-US" sz="1600" dirty="0">
                <a:solidFill>
                  <a:schemeClr val="bg1"/>
                </a:solidFill>
              </a:rPr>
              <a:t>and maintenance updates?</a:t>
            </a:r>
          </a:p>
          <a:p>
            <a:endParaRPr lang="en-US" b="1" dirty="0">
              <a:solidFill>
                <a:schemeClr val="bg1"/>
              </a:solidFill>
            </a:endParaRPr>
          </a:p>
        </p:txBody>
      </p:sp>
      <p:pic>
        <p:nvPicPr>
          <p:cNvPr id="13" name="Grafik 12"/>
          <p:cNvPicPr>
            <a:picLocks noChangeAspect="1"/>
          </p:cNvPicPr>
          <p:nvPr/>
        </p:nvPicPr>
        <p:blipFill>
          <a:blip r:embed="rId2">
            <a:duotone>
              <a:schemeClr val="accent1">
                <a:shade val="45000"/>
                <a:satMod val="135000"/>
              </a:schemeClr>
              <a:prstClr val="white"/>
            </a:duotone>
          </a:blip>
          <a:stretch>
            <a:fillRect/>
          </a:stretch>
        </p:blipFill>
        <p:spPr>
          <a:xfrm>
            <a:off x="2234762" y="1396479"/>
            <a:ext cx="8083622" cy="1786435"/>
          </a:xfrm>
          <a:prstGeom prst="rect">
            <a:avLst/>
          </a:prstGeom>
        </p:spPr>
      </p:pic>
      <p:sp>
        <p:nvSpPr>
          <p:cNvPr id="21" name="Freeform 8"/>
          <p:cNvSpPr>
            <a:spLocks/>
          </p:cNvSpPr>
          <p:nvPr/>
        </p:nvSpPr>
        <p:spPr bwMode="auto">
          <a:xfrm>
            <a:off x="3970324" y="3151308"/>
            <a:ext cx="3845806" cy="3147112"/>
          </a:xfrm>
          <a:custGeom>
            <a:avLst/>
            <a:gdLst>
              <a:gd name="T0" fmla="*/ 138938964 w 10000"/>
              <a:gd name="T1" fmla="*/ 72580495 h 10000"/>
              <a:gd name="T2" fmla="*/ 356643007 w 10000"/>
              <a:gd name="T3" fmla="*/ 72580495 h 10000"/>
              <a:gd name="T4" fmla="*/ 369770598 w 10000"/>
              <a:gd name="T5" fmla="*/ 58064401 h 10000"/>
              <a:gd name="T6" fmla="*/ 355436828 w 10000"/>
              <a:gd name="T7" fmla="*/ 35999926 h 10000"/>
              <a:gd name="T8" fmla="*/ 425119000 w 10000"/>
              <a:gd name="T9" fmla="*/ 0 h 10000"/>
              <a:gd name="T10" fmla="*/ 493949813 w 10000"/>
              <a:gd name="T11" fmla="*/ 36290248 h 10000"/>
              <a:gd name="T12" fmla="*/ 479190364 w 10000"/>
              <a:gd name="T13" fmla="*/ 58064401 h 10000"/>
              <a:gd name="T14" fmla="*/ 495227117 w 10000"/>
              <a:gd name="T15" fmla="*/ 72580495 h 10000"/>
              <a:gd name="T16" fmla="*/ 707112869 w 10000"/>
              <a:gd name="T17" fmla="*/ 72580495 h 10000"/>
              <a:gd name="T18" fmla="*/ 707112869 w 10000"/>
              <a:gd name="T19" fmla="*/ 180544066 h 10000"/>
              <a:gd name="T20" fmla="*/ 690720762 w 10000"/>
              <a:gd name="T21" fmla="*/ 192047976 h 10000"/>
              <a:gd name="T22" fmla="*/ 640694681 w 10000"/>
              <a:gd name="T23" fmla="*/ 181451227 h 10000"/>
              <a:gd name="T24" fmla="*/ 571437922 w 10000"/>
              <a:gd name="T25" fmla="*/ 218358349 h 10000"/>
              <a:gd name="T26" fmla="*/ 640694681 w 10000"/>
              <a:gd name="T27" fmla="*/ 254031746 h 10000"/>
              <a:gd name="T28" fmla="*/ 692353153 w 10000"/>
              <a:gd name="T29" fmla="*/ 242854353 h 10000"/>
              <a:gd name="T30" fmla="*/ 709596086 w 10000"/>
              <a:gd name="T31" fmla="*/ 254031746 h 10000"/>
              <a:gd name="T32" fmla="*/ 709596086 w 10000"/>
              <a:gd name="T33" fmla="*/ 362902453 h 10000"/>
              <a:gd name="T34" fmla="*/ 494375759 w 10000"/>
              <a:gd name="T35" fmla="*/ 362902453 h 10000"/>
              <a:gd name="T36" fmla="*/ 356643007 w 10000"/>
              <a:gd name="T37" fmla="*/ 362902453 h 10000"/>
              <a:gd name="T38" fmla="*/ 137732518 w 10000"/>
              <a:gd name="T39" fmla="*/ 362902453 h 10000"/>
              <a:gd name="T40" fmla="*/ 137732518 w 10000"/>
              <a:gd name="T41" fmla="*/ 254938907 h 10000"/>
              <a:gd name="T42" fmla="*/ 121340944 w 10000"/>
              <a:gd name="T43" fmla="*/ 242237324 h 10000"/>
              <a:gd name="T44" fmla="*/ 69682455 w 10000"/>
              <a:gd name="T45" fmla="*/ 254648585 h 10000"/>
              <a:gd name="T46" fmla="*/ 851625 w 10000"/>
              <a:gd name="T47" fmla="*/ 218358349 h 10000"/>
              <a:gd name="T48" fmla="*/ 70108151 w 10000"/>
              <a:gd name="T49" fmla="*/ 181451227 h 10000"/>
              <a:gd name="T50" fmla="*/ 122973069 w 10000"/>
              <a:gd name="T51" fmla="*/ 194769648 h 10000"/>
              <a:gd name="T52" fmla="*/ 138938964 w 10000"/>
              <a:gd name="T53" fmla="*/ 181451227 h 10000"/>
              <a:gd name="T54" fmla="*/ 138938964 w 10000"/>
              <a:gd name="T55" fmla="*/ 72580495 h 1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000"/>
              <a:gd name="T85" fmla="*/ 0 h 10000"/>
              <a:gd name="T86" fmla="*/ 10000 w 10000"/>
              <a:gd name="T87" fmla="*/ 10000 h 10000"/>
              <a:gd name="connsiteX0" fmla="*/ 1947 w 9989"/>
              <a:gd name="connsiteY0" fmla="*/ 1080 h 9080"/>
              <a:gd name="connsiteX1" fmla="*/ 5015 w 9989"/>
              <a:gd name="connsiteY1" fmla="*/ 1080 h 9080"/>
              <a:gd name="connsiteX2" fmla="*/ 5200 w 9989"/>
              <a:gd name="connsiteY2" fmla="*/ 680 h 9080"/>
              <a:gd name="connsiteX3" fmla="*/ 4998 w 9989"/>
              <a:gd name="connsiteY3" fmla="*/ 72 h 9080"/>
              <a:gd name="connsiteX4" fmla="*/ 6950 w 9989"/>
              <a:gd name="connsiteY4" fmla="*/ 80 h 9080"/>
              <a:gd name="connsiteX5" fmla="*/ 6742 w 9989"/>
              <a:gd name="connsiteY5" fmla="*/ 680 h 9080"/>
              <a:gd name="connsiteX6" fmla="*/ 6968 w 9989"/>
              <a:gd name="connsiteY6" fmla="*/ 1080 h 9080"/>
              <a:gd name="connsiteX7" fmla="*/ 9954 w 9989"/>
              <a:gd name="connsiteY7" fmla="*/ 1080 h 9080"/>
              <a:gd name="connsiteX8" fmla="*/ 9954 w 9989"/>
              <a:gd name="connsiteY8" fmla="*/ 4055 h 9080"/>
              <a:gd name="connsiteX9" fmla="*/ 9723 w 9989"/>
              <a:gd name="connsiteY9" fmla="*/ 4372 h 9080"/>
              <a:gd name="connsiteX10" fmla="*/ 9018 w 9989"/>
              <a:gd name="connsiteY10" fmla="*/ 4080 h 9080"/>
              <a:gd name="connsiteX11" fmla="*/ 8042 w 9989"/>
              <a:gd name="connsiteY11" fmla="*/ 5097 h 9080"/>
              <a:gd name="connsiteX12" fmla="*/ 9018 w 9989"/>
              <a:gd name="connsiteY12" fmla="*/ 6080 h 9080"/>
              <a:gd name="connsiteX13" fmla="*/ 9746 w 9989"/>
              <a:gd name="connsiteY13" fmla="*/ 5772 h 9080"/>
              <a:gd name="connsiteX14" fmla="*/ 9989 w 9989"/>
              <a:gd name="connsiteY14" fmla="*/ 6080 h 9080"/>
              <a:gd name="connsiteX15" fmla="*/ 9989 w 9989"/>
              <a:gd name="connsiteY15" fmla="*/ 9080 h 9080"/>
              <a:gd name="connsiteX16" fmla="*/ 6956 w 9989"/>
              <a:gd name="connsiteY16" fmla="*/ 9080 h 9080"/>
              <a:gd name="connsiteX17" fmla="*/ 5015 w 9989"/>
              <a:gd name="connsiteY17" fmla="*/ 9080 h 9080"/>
              <a:gd name="connsiteX18" fmla="*/ 1930 w 9989"/>
              <a:gd name="connsiteY18" fmla="*/ 9080 h 9080"/>
              <a:gd name="connsiteX19" fmla="*/ 1930 w 9989"/>
              <a:gd name="connsiteY19" fmla="*/ 6105 h 9080"/>
              <a:gd name="connsiteX20" fmla="*/ 1699 w 9989"/>
              <a:gd name="connsiteY20" fmla="*/ 5755 h 9080"/>
              <a:gd name="connsiteX21" fmla="*/ 971 w 9989"/>
              <a:gd name="connsiteY21" fmla="*/ 6097 h 9080"/>
              <a:gd name="connsiteX22" fmla="*/ 1 w 9989"/>
              <a:gd name="connsiteY22" fmla="*/ 5097 h 9080"/>
              <a:gd name="connsiteX23" fmla="*/ 977 w 9989"/>
              <a:gd name="connsiteY23" fmla="*/ 4080 h 9080"/>
              <a:gd name="connsiteX24" fmla="*/ 1722 w 9989"/>
              <a:gd name="connsiteY24" fmla="*/ 4447 h 9080"/>
              <a:gd name="connsiteX25" fmla="*/ 1947 w 9989"/>
              <a:gd name="connsiteY25" fmla="*/ 4080 h 9080"/>
              <a:gd name="connsiteX26" fmla="*/ 1947 w 9989"/>
              <a:gd name="connsiteY26" fmla="*/ 1080 h 9080"/>
              <a:gd name="connsiteX0" fmla="*/ 1949 w 10000"/>
              <a:gd name="connsiteY0" fmla="*/ 1110 h 9921"/>
              <a:gd name="connsiteX1" fmla="*/ 5021 w 10000"/>
              <a:gd name="connsiteY1" fmla="*/ 1110 h 9921"/>
              <a:gd name="connsiteX2" fmla="*/ 5206 w 10000"/>
              <a:gd name="connsiteY2" fmla="*/ 670 h 9921"/>
              <a:gd name="connsiteX3" fmla="*/ 5004 w 10000"/>
              <a:gd name="connsiteY3" fmla="*/ 0 h 9921"/>
              <a:gd name="connsiteX4" fmla="*/ 6749 w 10000"/>
              <a:gd name="connsiteY4" fmla="*/ 670 h 9921"/>
              <a:gd name="connsiteX5" fmla="*/ 6976 w 10000"/>
              <a:gd name="connsiteY5" fmla="*/ 1110 h 9921"/>
              <a:gd name="connsiteX6" fmla="*/ 9965 w 10000"/>
              <a:gd name="connsiteY6" fmla="*/ 1110 h 9921"/>
              <a:gd name="connsiteX7" fmla="*/ 9965 w 10000"/>
              <a:gd name="connsiteY7" fmla="*/ 4387 h 9921"/>
              <a:gd name="connsiteX8" fmla="*/ 9734 w 10000"/>
              <a:gd name="connsiteY8" fmla="*/ 4736 h 9921"/>
              <a:gd name="connsiteX9" fmla="*/ 9028 w 10000"/>
              <a:gd name="connsiteY9" fmla="*/ 4414 h 9921"/>
              <a:gd name="connsiteX10" fmla="*/ 8051 w 10000"/>
              <a:gd name="connsiteY10" fmla="*/ 5534 h 9921"/>
              <a:gd name="connsiteX11" fmla="*/ 9028 w 10000"/>
              <a:gd name="connsiteY11" fmla="*/ 6617 h 9921"/>
              <a:gd name="connsiteX12" fmla="*/ 9757 w 10000"/>
              <a:gd name="connsiteY12" fmla="*/ 6278 h 9921"/>
              <a:gd name="connsiteX13" fmla="*/ 10000 w 10000"/>
              <a:gd name="connsiteY13" fmla="*/ 6617 h 9921"/>
              <a:gd name="connsiteX14" fmla="*/ 10000 w 10000"/>
              <a:gd name="connsiteY14" fmla="*/ 9921 h 9921"/>
              <a:gd name="connsiteX15" fmla="*/ 6964 w 10000"/>
              <a:gd name="connsiteY15" fmla="*/ 9921 h 9921"/>
              <a:gd name="connsiteX16" fmla="*/ 5021 w 10000"/>
              <a:gd name="connsiteY16" fmla="*/ 9921 h 9921"/>
              <a:gd name="connsiteX17" fmla="*/ 1932 w 10000"/>
              <a:gd name="connsiteY17" fmla="*/ 9921 h 9921"/>
              <a:gd name="connsiteX18" fmla="*/ 1932 w 10000"/>
              <a:gd name="connsiteY18" fmla="*/ 6645 h 9921"/>
              <a:gd name="connsiteX19" fmla="*/ 1701 w 10000"/>
              <a:gd name="connsiteY19" fmla="*/ 6259 h 9921"/>
              <a:gd name="connsiteX20" fmla="*/ 972 w 10000"/>
              <a:gd name="connsiteY20" fmla="*/ 6636 h 9921"/>
              <a:gd name="connsiteX21" fmla="*/ 1 w 10000"/>
              <a:gd name="connsiteY21" fmla="*/ 5534 h 9921"/>
              <a:gd name="connsiteX22" fmla="*/ 978 w 10000"/>
              <a:gd name="connsiteY22" fmla="*/ 4414 h 9921"/>
              <a:gd name="connsiteX23" fmla="*/ 1724 w 10000"/>
              <a:gd name="connsiteY23" fmla="*/ 4819 h 9921"/>
              <a:gd name="connsiteX24" fmla="*/ 1949 w 10000"/>
              <a:gd name="connsiteY24" fmla="*/ 4414 h 9921"/>
              <a:gd name="connsiteX25" fmla="*/ 1949 w 10000"/>
              <a:gd name="connsiteY25" fmla="*/ 1110 h 9921"/>
              <a:gd name="connsiteX0" fmla="*/ 1949 w 10000"/>
              <a:gd name="connsiteY0" fmla="*/ 1125 h 10006"/>
              <a:gd name="connsiteX1" fmla="*/ 5021 w 10000"/>
              <a:gd name="connsiteY1" fmla="*/ 1125 h 10006"/>
              <a:gd name="connsiteX2" fmla="*/ 5206 w 10000"/>
              <a:gd name="connsiteY2" fmla="*/ 681 h 10006"/>
              <a:gd name="connsiteX3" fmla="*/ 5004 w 10000"/>
              <a:gd name="connsiteY3" fmla="*/ 6 h 10006"/>
              <a:gd name="connsiteX4" fmla="*/ 6976 w 10000"/>
              <a:gd name="connsiteY4" fmla="*/ 1125 h 10006"/>
              <a:gd name="connsiteX5" fmla="*/ 9965 w 10000"/>
              <a:gd name="connsiteY5" fmla="*/ 1125 h 10006"/>
              <a:gd name="connsiteX6" fmla="*/ 9965 w 10000"/>
              <a:gd name="connsiteY6" fmla="*/ 4428 h 10006"/>
              <a:gd name="connsiteX7" fmla="*/ 9734 w 10000"/>
              <a:gd name="connsiteY7" fmla="*/ 4780 h 10006"/>
              <a:gd name="connsiteX8" fmla="*/ 9028 w 10000"/>
              <a:gd name="connsiteY8" fmla="*/ 4455 h 10006"/>
              <a:gd name="connsiteX9" fmla="*/ 8051 w 10000"/>
              <a:gd name="connsiteY9" fmla="*/ 5584 h 10006"/>
              <a:gd name="connsiteX10" fmla="*/ 9028 w 10000"/>
              <a:gd name="connsiteY10" fmla="*/ 6676 h 10006"/>
              <a:gd name="connsiteX11" fmla="*/ 9757 w 10000"/>
              <a:gd name="connsiteY11" fmla="*/ 6334 h 10006"/>
              <a:gd name="connsiteX12" fmla="*/ 10000 w 10000"/>
              <a:gd name="connsiteY12" fmla="*/ 6676 h 10006"/>
              <a:gd name="connsiteX13" fmla="*/ 10000 w 10000"/>
              <a:gd name="connsiteY13" fmla="*/ 10006 h 10006"/>
              <a:gd name="connsiteX14" fmla="*/ 6964 w 10000"/>
              <a:gd name="connsiteY14" fmla="*/ 10006 h 10006"/>
              <a:gd name="connsiteX15" fmla="*/ 5021 w 10000"/>
              <a:gd name="connsiteY15" fmla="*/ 10006 h 10006"/>
              <a:gd name="connsiteX16" fmla="*/ 1932 w 10000"/>
              <a:gd name="connsiteY16" fmla="*/ 10006 h 10006"/>
              <a:gd name="connsiteX17" fmla="*/ 1932 w 10000"/>
              <a:gd name="connsiteY17" fmla="*/ 6704 h 10006"/>
              <a:gd name="connsiteX18" fmla="*/ 1701 w 10000"/>
              <a:gd name="connsiteY18" fmla="*/ 6315 h 10006"/>
              <a:gd name="connsiteX19" fmla="*/ 972 w 10000"/>
              <a:gd name="connsiteY19" fmla="*/ 6695 h 10006"/>
              <a:gd name="connsiteX20" fmla="*/ 1 w 10000"/>
              <a:gd name="connsiteY20" fmla="*/ 5584 h 10006"/>
              <a:gd name="connsiteX21" fmla="*/ 978 w 10000"/>
              <a:gd name="connsiteY21" fmla="*/ 4455 h 10006"/>
              <a:gd name="connsiteX22" fmla="*/ 1724 w 10000"/>
              <a:gd name="connsiteY22" fmla="*/ 4863 h 10006"/>
              <a:gd name="connsiteX23" fmla="*/ 1949 w 10000"/>
              <a:gd name="connsiteY23" fmla="*/ 4455 h 10006"/>
              <a:gd name="connsiteX24" fmla="*/ 1949 w 10000"/>
              <a:gd name="connsiteY24" fmla="*/ 1125 h 10006"/>
              <a:gd name="connsiteX0" fmla="*/ 1949 w 10000"/>
              <a:gd name="connsiteY0" fmla="*/ 1125 h 10006"/>
              <a:gd name="connsiteX1" fmla="*/ 5021 w 10000"/>
              <a:gd name="connsiteY1" fmla="*/ 1125 h 10006"/>
              <a:gd name="connsiteX2" fmla="*/ 5206 w 10000"/>
              <a:gd name="connsiteY2" fmla="*/ 681 h 10006"/>
              <a:gd name="connsiteX3" fmla="*/ 5004 w 10000"/>
              <a:gd name="connsiteY3" fmla="*/ 6 h 10006"/>
              <a:gd name="connsiteX4" fmla="*/ 9965 w 10000"/>
              <a:gd name="connsiteY4" fmla="*/ 1125 h 10006"/>
              <a:gd name="connsiteX5" fmla="*/ 9965 w 10000"/>
              <a:gd name="connsiteY5" fmla="*/ 4428 h 10006"/>
              <a:gd name="connsiteX6" fmla="*/ 9734 w 10000"/>
              <a:gd name="connsiteY6" fmla="*/ 4780 h 10006"/>
              <a:gd name="connsiteX7" fmla="*/ 9028 w 10000"/>
              <a:gd name="connsiteY7" fmla="*/ 4455 h 10006"/>
              <a:gd name="connsiteX8" fmla="*/ 8051 w 10000"/>
              <a:gd name="connsiteY8" fmla="*/ 5584 h 10006"/>
              <a:gd name="connsiteX9" fmla="*/ 9028 w 10000"/>
              <a:gd name="connsiteY9" fmla="*/ 6676 h 10006"/>
              <a:gd name="connsiteX10" fmla="*/ 9757 w 10000"/>
              <a:gd name="connsiteY10" fmla="*/ 6334 h 10006"/>
              <a:gd name="connsiteX11" fmla="*/ 10000 w 10000"/>
              <a:gd name="connsiteY11" fmla="*/ 6676 h 10006"/>
              <a:gd name="connsiteX12" fmla="*/ 10000 w 10000"/>
              <a:gd name="connsiteY12" fmla="*/ 10006 h 10006"/>
              <a:gd name="connsiteX13" fmla="*/ 6964 w 10000"/>
              <a:gd name="connsiteY13" fmla="*/ 10006 h 10006"/>
              <a:gd name="connsiteX14" fmla="*/ 5021 w 10000"/>
              <a:gd name="connsiteY14" fmla="*/ 10006 h 10006"/>
              <a:gd name="connsiteX15" fmla="*/ 1932 w 10000"/>
              <a:gd name="connsiteY15" fmla="*/ 10006 h 10006"/>
              <a:gd name="connsiteX16" fmla="*/ 1932 w 10000"/>
              <a:gd name="connsiteY16" fmla="*/ 6704 h 10006"/>
              <a:gd name="connsiteX17" fmla="*/ 1701 w 10000"/>
              <a:gd name="connsiteY17" fmla="*/ 6315 h 10006"/>
              <a:gd name="connsiteX18" fmla="*/ 972 w 10000"/>
              <a:gd name="connsiteY18" fmla="*/ 6695 h 10006"/>
              <a:gd name="connsiteX19" fmla="*/ 1 w 10000"/>
              <a:gd name="connsiteY19" fmla="*/ 5584 h 10006"/>
              <a:gd name="connsiteX20" fmla="*/ 978 w 10000"/>
              <a:gd name="connsiteY20" fmla="*/ 4455 h 10006"/>
              <a:gd name="connsiteX21" fmla="*/ 1724 w 10000"/>
              <a:gd name="connsiteY21" fmla="*/ 4863 h 10006"/>
              <a:gd name="connsiteX22" fmla="*/ 1949 w 10000"/>
              <a:gd name="connsiteY22" fmla="*/ 4455 h 10006"/>
              <a:gd name="connsiteX23" fmla="*/ 1949 w 10000"/>
              <a:gd name="connsiteY23" fmla="*/ 1125 h 10006"/>
              <a:gd name="connsiteX0" fmla="*/ 1949 w 10000"/>
              <a:gd name="connsiteY0" fmla="*/ 469 h 9350"/>
              <a:gd name="connsiteX1" fmla="*/ 5021 w 10000"/>
              <a:gd name="connsiteY1" fmla="*/ 469 h 9350"/>
              <a:gd name="connsiteX2" fmla="*/ 5206 w 10000"/>
              <a:gd name="connsiteY2" fmla="*/ 25 h 9350"/>
              <a:gd name="connsiteX3" fmla="*/ 9965 w 10000"/>
              <a:gd name="connsiteY3" fmla="*/ 469 h 9350"/>
              <a:gd name="connsiteX4" fmla="*/ 9965 w 10000"/>
              <a:gd name="connsiteY4" fmla="*/ 3772 h 9350"/>
              <a:gd name="connsiteX5" fmla="*/ 9734 w 10000"/>
              <a:gd name="connsiteY5" fmla="*/ 4124 h 9350"/>
              <a:gd name="connsiteX6" fmla="*/ 9028 w 10000"/>
              <a:gd name="connsiteY6" fmla="*/ 3799 h 9350"/>
              <a:gd name="connsiteX7" fmla="*/ 8051 w 10000"/>
              <a:gd name="connsiteY7" fmla="*/ 4928 h 9350"/>
              <a:gd name="connsiteX8" fmla="*/ 9028 w 10000"/>
              <a:gd name="connsiteY8" fmla="*/ 6020 h 9350"/>
              <a:gd name="connsiteX9" fmla="*/ 9757 w 10000"/>
              <a:gd name="connsiteY9" fmla="*/ 5678 h 9350"/>
              <a:gd name="connsiteX10" fmla="*/ 10000 w 10000"/>
              <a:gd name="connsiteY10" fmla="*/ 6020 h 9350"/>
              <a:gd name="connsiteX11" fmla="*/ 10000 w 10000"/>
              <a:gd name="connsiteY11" fmla="*/ 9350 h 9350"/>
              <a:gd name="connsiteX12" fmla="*/ 6964 w 10000"/>
              <a:gd name="connsiteY12" fmla="*/ 9350 h 9350"/>
              <a:gd name="connsiteX13" fmla="*/ 5021 w 10000"/>
              <a:gd name="connsiteY13" fmla="*/ 9350 h 9350"/>
              <a:gd name="connsiteX14" fmla="*/ 1932 w 10000"/>
              <a:gd name="connsiteY14" fmla="*/ 9350 h 9350"/>
              <a:gd name="connsiteX15" fmla="*/ 1932 w 10000"/>
              <a:gd name="connsiteY15" fmla="*/ 6048 h 9350"/>
              <a:gd name="connsiteX16" fmla="*/ 1701 w 10000"/>
              <a:gd name="connsiteY16" fmla="*/ 5659 h 9350"/>
              <a:gd name="connsiteX17" fmla="*/ 972 w 10000"/>
              <a:gd name="connsiteY17" fmla="*/ 6039 h 9350"/>
              <a:gd name="connsiteX18" fmla="*/ 1 w 10000"/>
              <a:gd name="connsiteY18" fmla="*/ 4928 h 9350"/>
              <a:gd name="connsiteX19" fmla="*/ 978 w 10000"/>
              <a:gd name="connsiteY19" fmla="*/ 3799 h 9350"/>
              <a:gd name="connsiteX20" fmla="*/ 1724 w 10000"/>
              <a:gd name="connsiteY20" fmla="*/ 4207 h 9350"/>
              <a:gd name="connsiteX21" fmla="*/ 1949 w 10000"/>
              <a:gd name="connsiteY21" fmla="*/ 3799 h 9350"/>
              <a:gd name="connsiteX22" fmla="*/ 1949 w 10000"/>
              <a:gd name="connsiteY22" fmla="*/ 469 h 9350"/>
              <a:gd name="connsiteX0" fmla="*/ 1949 w 10000"/>
              <a:gd name="connsiteY0" fmla="*/ 262 h 9760"/>
              <a:gd name="connsiteX1" fmla="*/ 5021 w 10000"/>
              <a:gd name="connsiteY1" fmla="*/ 262 h 9760"/>
              <a:gd name="connsiteX2" fmla="*/ 9965 w 10000"/>
              <a:gd name="connsiteY2" fmla="*/ 262 h 9760"/>
              <a:gd name="connsiteX3" fmla="*/ 9965 w 10000"/>
              <a:gd name="connsiteY3" fmla="*/ 3794 h 9760"/>
              <a:gd name="connsiteX4" fmla="*/ 9734 w 10000"/>
              <a:gd name="connsiteY4" fmla="*/ 4171 h 9760"/>
              <a:gd name="connsiteX5" fmla="*/ 9028 w 10000"/>
              <a:gd name="connsiteY5" fmla="*/ 3823 h 9760"/>
              <a:gd name="connsiteX6" fmla="*/ 8051 w 10000"/>
              <a:gd name="connsiteY6" fmla="*/ 5031 h 9760"/>
              <a:gd name="connsiteX7" fmla="*/ 9028 w 10000"/>
              <a:gd name="connsiteY7" fmla="*/ 6199 h 9760"/>
              <a:gd name="connsiteX8" fmla="*/ 9757 w 10000"/>
              <a:gd name="connsiteY8" fmla="*/ 5833 h 9760"/>
              <a:gd name="connsiteX9" fmla="*/ 10000 w 10000"/>
              <a:gd name="connsiteY9" fmla="*/ 6199 h 9760"/>
              <a:gd name="connsiteX10" fmla="*/ 10000 w 10000"/>
              <a:gd name="connsiteY10" fmla="*/ 9760 h 9760"/>
              <a:gd name="connsiteX11" fmla="*/ 6964 w 10000"/>
              <a:gd name="connsiteY11" fmla="*/ 9760 h 9760"/>
              <a:gd name="connsiteX12" fmla="*/ 5021 w 10000"/>
              <a:gd name="connsiteY12" fmla="*/ 9760 h 9760"/>
              <a:gd name="connsiteX13" fmla="*/ 1932 w 10000"/>
              <a:gd name="connsiteY13" fmla="*/ 9760 h 9760"/>
              <a:gd name="connsiteX14" fmla="*/ 1932 w 10000"/>
              <a:gd name="connsiteY14" fmla="*/ 6228 h 9760"/>
              <a:gd name="connsiteX15" fmla="*/ 1701 w 10000"/>
              <a:gd name="connsiteY15" fmla="*/ 5812 h 9760"/>
              <a:gd name="connsiteX16" fmla="*/ 972 w 10000"/>
              <a:gd name="connsiteY16" fmla="*/ 6219 h 9760"/>
              <a:gd name="connsiteX17" fmla="*/ 1 w 10000"/>
              <a:gd name="connsiteY17" fmla="*/ 5031 h 9760"/>
              <a:gd name="connsiteX18" fmla="*/ 978 w 10000"/>
              <a:gd name="connsiteY18" fmla="*/ 3823 h 9760"/>
              <a:gd name="connsiteX19" fmla="*/ 1724 w 10000"/>
              <a:gd name="connsiteY19" fmla="*/ 4259 h 9760"/>
              <a:gd name="connsiteX20" fmla="*/ 1949 w 10000"/>
              <a:gd name="connsiteY20" fmla="*/ 3823 h 9760"/>
              <a:gd name="connsiteX21" fmla="*/ 1949 w 10000"/>
              <a:gd name="connsiteY21" fmla="*/ 262 h 9760"/>
              <a:gd name="connsiteX0" fmla="*/ 1949 w 10000"/>
              <a:gd name="connsiteY0" fmla="*/ 0 h 9732"/>
              <a:gd name="connsiteX1" fmla="*/ 9965 w 10000"/>
              <a:gd name="connsiteY1" fmla="*/ 0 h 9732"/>
              <a:gd name="connsiteX2" fmla="*/ 9965 w 10000"/>
              <a:gd name="connsiteY2" fmla="*/ 3619 h 9732"/>
              <a:gd name="connsiteX3" fmla="*/ 9734 w 10000"/>
              <a:gd name="connsiteY3" fmla="*/ 4006 h 9732"/>
              <a:gd name="connsiteX4" fmla="*/ 9028 w 10000"/>
              <a:gd name="connsiteY4" fmla="*/ 3649 h 9732"/>
              <a:gd name="connsiteX5" fmla="*/ 8051 w 10000"/>
              <a:gd name="connsiteY5" fmla="*/ 4887 h 9732"/>
              <a:gd name="connsiteX6" fmla="*/ 9028 w 10000"/>
              <a:gd name="connsiteY6" fmla="*/ 6083 h 9732"/>
              <a:gd name="connsiteX7" fmla="*/ 9757 w 10000"/>
              <a:gd name="connsiteY7" fmla="*/ 5708 h 9732"/>
              <a:gd name="connsiteX8" fmla="*/ 10000 w 10000"/>
              <a:gd name="connsiteY8" fmla="*/ 6083 h 9732"/>
              <a:gd name="connsiteX9" fmla="*/ 10000 w 10000"/>
              <a:gd name="connsiteY9" fmla="*/ 9732 h 9732"/>
              <a:gd name="connsiteX10" fmla="*/ 6964 w 10000"/>
              <a:gd name="connsiteY10" fmla="*/ 9732 h 9732"/>
              <a:gd name="connsiteX11" fmla="*/ 5021 w 10000"/>
              <a:gd name="connsiteY11" fmla="*/ 9732 h 9732"/>
              <a:gd name="connsiteX12" fmla="*/ 1932 w 10000"/>
              <a:gd name="connsiteY12" fmla="*/ 9732 h 9732"/>
              <a:gd name="connsiteX13" fmla="*/ 1932 w 10000"/>
              <a:gd name="connsiteY13" fmla="*/ 6113 h 9732"/>
              <a:gd name="connsiteX14" fmla="*/ 1701 w 10000"/>
              <a:gd name="connsiteY14" fmla="*/ 5687 h 9732"/>
              <a:gd name="connsiteX15" fmla="*/ 972 w 10000"/>
              <a:gd name="connsiteY15" fmla="*/ 6104 h 9732"/>
              <a:gd name="connsiteX16" fmla="*/ 1 w 10000"/>
              <a:gd name="connsiteY16" fmla="*/ 4887 h 9732"/>
              <a:gd name="connsiteX17" fmla="*/ 978 w 10000"/>
              <a:gd name="connsiteY17" fmla="*/ 3649 h 9732"/>
              <a:gd name="connsiteX18" fmla="*/ 1724 w 10000"/>
              <a:gd name="connsiteY18" fmla="*/ 4096 h 9732"/>
              <a:gd name="connsiteX19" fmla="*/ 1949 w 10000"/>
              <a:gd name="connsiteY19" fmla="*/ 3649 h 9732"/>
              <a:gd name="connsiteX20" fmla="*/ 1949 w 10000"/>
              <a:gd name="connsiteY20" fmla="*/ 0 h 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9732">
                <a:moveTo>
                  <a:pt x="1949" y="0"/>
                </a:moveTo>
                <a:lnTo>
                  <a:pt x="9965" y="0"/>
                </a:lnTo>
                <a:lnTo>
                  <a:pt x="9965" y="3619"/>
                </a:lnTo>
                <a:cubicBezTo>
                  <a:pt x="9942" y="4309"/>
                  <a:pt x="9879" y="4147"/>
                  <a:pt x="9734" y="4006"/>
                </a:cubicBezTo>
                <a:cubicBezTo>
                  <a:pt x="9590" y="3863"/>
                  <a:pt x="9369" y="3649"/>
                  <a:pt x="9028" y="3649"/>
                </a:cubicBezTo>
                <a:cubicBezTo>
                  <a:pt x="8688" y="3649"/>
                  <a:pt x="8051" y="4006"/>
                  <a:pt x="8051" y="4887"/>
                </a:cubicBezTo>
                <a:cubicBezTo>
                  <a:pt x="8051" y="5769"/>
                  <a:pt x="8665" y="6083"/>
                  <a:pt x="9028" y="6083"/>
                </a:cubicBezTo>
                <a:cubicBezTo>
                  <a:pt x="9392" y="6083"/>
                  <a:pt x="9648" y="5859"/>
                  <a:pt x="9757" y="5708"/>
                </a:cubicBezTo>
                <a:cubicBezTo>
                  <a:pt x="9867" y="5556"/>
                  <a:pt x="9971" y="5394"/>
                  <a:pt x="10000" y="6083"/>
                </a:cubicBezTo>
                <a:lnTo>
                  <a:pt x="10000" y="9732"/>
                </a:lnTo>
                <a:lnTo>
                  <a:pt x="6964" y="9732"/>
                </a:lnTo>
                <a:lnTo>
                  <a:pt x="5021" y="9732"/>
                </a:lnTo>
                <a:lnTo>
                  <a:pt x="1932" y="9732"/>
                </a:lnTo>
                <a:lnTo>
                  <a:pt x="1932" y="6113"/>
                </a:lnTo>
                <a:cubicBezTo>
                  <a:pt x="1949" y="5556"/>
                  <a:pt x="1834" y="5474"/>
                  <a:pt x="1701" y="5687"/>
                </a:cubicBezTo>
                <a:cubicBezTo>
                  <a:pt x="1568" y="5900"/>
                  <a:pt x="1348" y="6104"/>
                  <a:pt x="972" y="6104"/>
                </a:cubicBezTo>
                <a:cubicBezTo>
                  <a:pt x="597" y="6104"/>
                  <a:pt x="12" y="5697"/>
                  <a:pt x="1" y="4887"/>
                </a:cubicBezTo>
                <a:cubicBezTo>
                  <a:pt x="-11" y="4075"/>
                  <a:pt x="556" y="3649"/>
                  <a:pt x="978" y="3649"/>
                </a:cubicBezTo>
                <a:cubicBezTo>
                  <a:pt x="1401" y="3649"/>
                  <a:pt x="1637" y="3974"/>
                  <a:pt x="1724" y="4096"/>
                </a:cubicBezTo>
                <a:cubicBezTo>
                  <a:pt x="1811" y="4218"/>
                  <a:pt x="1949" y="4066"/>
                  <a:pt x="1949" y="3649"/>
                </a:cubicBezTo>
                <a:lnTo>
                  <a:pt x="1949"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36000" rIns="468000" bIns="36000" numCol="1" spcCol="0" rtlCol="0" fromWordArt="0" anchor="t" anchorCtr="0" forceAA="0" compatLnSpc="1">
            <a:prstTxWarp prst="textNoShape">
              <a:avLst/>
            </a:prstTxWarp>
            <a:noAutofit/>
          </a:bodyPr>
          <a:lstStyle/>
          <a:p>
            <a:r>
              <a:rPr lang="en-US" b="1" dirty="0">
                <a:solidFill>
                  <a:schemeClr val="accent2"/>
                </a:solidFill>
              </a:rPr>
              <a:t>Big Data – how do we make use of</a:t>
            </a:r>
          </a:p>
          <a:p>
            <a:pPr marL="108000" lvl="1" indent="-144000">
              <a:spcBef>
                <a:spcPts val="600"/>
              </a:spcBef>
              <a:spcAft>
                <a:spcPts val="600"/>
              </a:spcAft>
              <a:buFont typeface="Arial" panose="020B0604020202020204" pitchFamily="34" charset="0"/>
              <a:buChar char="•"/>
            </a:pPr>
            <a:r>
              <a:rPr lang="en-US" sz="1600" dirty="0">
                <a:solidFill>
                  <a:schemeClr val="accent2"/>
                </a:solidFill>
              </a:rPr>
              <a:t>terabytes of data</a:t>
            </a:r>
          </a:p>
          <a:p>
            <a:pPr marL="142875" lvl="1" indent="-142875">
              <a:spcBef>
                <a:spcPts val="600"/>
              </a:spcBef>
              <a:spcAft>
                <a:spcPts val="600"/>
              </a:spcAft>
              <a:buFont typeface="Arial" panose="020B0604020202020204" pitchFamily="34" charset="0"/>
              <a:buChar char="•"/>
            </a:pPr>
            <a:r>
              <a:rPr lang="en-US" sz="1600" dirty="0">
                <a:solidFill>
                  <a:schemeClr val="accent2"/>
                </a:solidFill>
              </a:rPr>
              <a:t>from a long period of time</a:t>
            </a:r>
          </a:p>
          <a:p>
            <a:pPr marL="108000" lvl="1" indent="-144000">
              <a:spcBef>
                <a:spcPts val="600"/>
              </a:spcBef>
              <a:spcAft>
                <a:spcPts val="600"/>
              </a:spcAft>
              <a:buFont typeface="Arial" panose="020B0604020202020204" pitchFamily="34" charset="0"/>
              <a:buChar char="•"/>
            </a:pPr>
            <a:r>
              <a:rPr lang="en-US" sz="1600" dirty="0">
                <a:solidFill>
                  <a:schemeClr val="accent2"/>
                </a:solidFill>
              </a:rPr>
              <a:t>to learn about the past</a:t>
            </a:r>
          </a:p>
          <a:p>
            <a:pPr marL="108000" lvl="1" indent="-144000">
              <a:spcBef>
                <a:spcPts val="600"/>
              </a:spcBef>
              <a:spcAft>
                <a:spcPts val="600"/>
              </a:spcAft>
              <a:buFont typeface="Arial" panose="020B0604020202020204" pitchFamily="34" charset="0"/>
              <a:buChar char="•"/>
            </a:pPr>
            <a:r>
              <a:rPr lang="en-US" sz="1600" dirty="0">
                <a:solidFill>
                  <a:schemeClr val="accent2"/>
                </a:solidFill>
              </a:rPr>
              <a:t>and predict the future</a:t>
            </a:r>
          </a:p>
          <a:p>
            <a:pPr marL="108000" lvl="1" indent="-144000">
              <a:spcBef>
                <a:spcPts val="600"/>
              </a:spcBef>
              <a:spcAft>
                <a:spcPts val="600"/>
              </a:spcAft>
              <a:buFont typeface="Arial" panose="020B0604020202020204" pitchFamily="34" charset="0"/>
              <a:buChar char="•"/>
            </a:pPr>
            <a:r>
              <a:rPr lang="en-US" sz="1600" dirty="0">
                <a:solidFill>
                  <a:schemeClr val="accent2"/>
                </a:solidFill>
              </a:rPr>
              <a:t>in an easy way?</a:t>
            </a:r>
            <a:endParaRPr lang="en-US" sz="1600" b="1" dirty="0">
              <a:solidFill>
                <a:schemeClr val="accent2"/>
              </a:solidFill>
            </a:endParaRPr>
          </a:p>
        </p:txBody>
      </p:sp>
    </p:spTree>
    <p:extLst>
      <p:ext uri="{BB962C8B-B14F-4D97-AF65-F5344CB8AC3E}">
        <p14:creationId xmlns:p14="http://schemas.microsoft.com/office/powerpoint/2010/main" val="1432434675"/>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We Are Already Part of a Cloud</a:t>
            </a:r>
          </a:p>
        </p:txBody>
      </p:sp>
      <p:sp>
        <p:nvSpPr>
          <p:cNvPr id="3" name="Textplatzhalter 2"/>
          <p:cNvSpPr>
            <a:spLocks noGrp="1"/>
          </p:cNvSpPr>
          <p:nvPr>
            <p:ph type="body" sz="quarter" idx="12"/>
          </p:nvPr>
        </p:nvSpPr>
        <p:spPr/>
        <p:txBody>
          <a:bodyPr/>
          <a:lstStyle/>
          <a:p>
            <a:r>
              <a:rPr lang="en-US" dirty="0"/>
              <a:t>Source: “Software Engineering,” </a:t>
            </a:r>
            <a:r>
              <a:rPr lang="en-US" dirty="0" err="1"/>
              <a:t>IoT</a:t>
            </a:r>
            <a:r>
              <a:rPr lang="en-US" dirty="0"/>
              <a:t> Lecture, Frankfurt University of Applied Sciences, </a:t>
            </a:r>
            <a:r>
              <a:rPr lang="en-US" dirty="0" err="1"/>
              <a:t>Damir</a:t>
            </a:r>
            <a:r>
              <a:rPr lang="en-US" dirty="0"/>
              <a:t> </a:t>
            </a:r>
            <a:r>
              <a:rPr lang="en-US" dirty="0" err="1"/>
              <a:t>Dobric</a:t>
            </a:r>
            <a:r>
              <a:rPr lang="en-US" dirty="0"/>
              <a:t>, p.15​</a:t>
            </a:r>
          </a:p>
        </p:txBody>
      </p:sp>
      <p:sp>
        <p:nvSpPr>
          <p:cNvPr id="29" name="Bildplatzhalter 28"/>
          <p:cNvSpPr>
            <a:spLocks noGrp="1"/>
          </p:cNvSpPr>
          <p:nvPr>
            <p:ph type="pic" sz="quarter" idx="13"/>
          </p:nvPr>
        </p:nvSpPr>
        <p:spPr/>
      </p:sp>
      <p:grpSp>
        <p:nvGrpSpPr>
          <p:cNvPr id="4" name="Gruppieren 3"/>
          <p:cNvGrpSpPr/>
          <p:nvPr/>
        </p:nvGrpSpPr>
        <p:grpSpPr>
          <a:xfrm>
            <a:off x="1361848" y="1502989"/>
            <a:ext cx="9519125" cy="4770496"/>
            <a:chOff x="1242649" y="1340035"/>
            <a:chExt cx="9519125" cy="4770496"/>
          </a:xfrm>
          <a:effectLst/>
        </p:grpSpPr>
        <p:sp>
          <p:nvSpPr>
            <p:cNvPr id="5" name="Wolke 4"/>
            <p:cNvSpPr/>
            <p:nvPr/>
          </p:nvSpPr>
          <p:spPr>
            <a:xfrm>
              <a:off x="1242649" y="1340035"/>
              <a:ext cx="9519125" cy="4770496"/>
            </a:xfrm>
            <a:prstGeom prst="cloud">
              <a:avLst/>
            </a:prstGeom>
            <a:solidFill>
              <a:schemeClr val="accent2"/>
            </a:solidFill>
            <a:ln w="222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mit Pfeil 5"/>
            <p:cNvCxnSpPr/>
            <p:nvPr/>
          </p:nvCxnSpPr>
          <p:spPr>
            <a:xfrm flipH="1">
              <a:off x="4400484" y="4556377"/>
              <a:ext cx="814360" cy="53966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p:nvPr/>
          </p:nvCxnSpPr>
          <p:spPr>
            <a:xfrm flipH="1">
              <a:off x="3463581" y="4060581"/>
              <a:ext cx="1751263" cy="97323"/>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flipH="1" flipV="1">
              <a:off x="3604381" y="3320563"/>
              <a:ext cx="1633666" cy="438098"/>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flipV="1">
              <a:off x="4839676" y="2950660"/>
              <a:ext cx="431419" cy="46452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flipV="1">
              <a:off x="5956745" y="2600943"/>
              <a:ext cx="3827" cy="65191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flipV="1">
              <a:off x="6739509" y="2959947"/>
              <a:ext cx="362452" cy="49867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V="1">
              <a:off x="6739509" y="3070887"/>
              <a:ext cx="1689239" cy="66585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6767030" y="3809092"/>
              <a:ext cx="2440655" cy="134122"/>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6725698" y="4308493"/>
              <a:ext cx="1365416" cy="240862"/>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a:off x="6002212" y="4533407"/>
              <a:ext cx="3979" cy="51029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hteckiger Pfeil 15"/>
          <p:cNvSpPr/>
          <p:nvPr/>
        </p:nvSpPr>
        <p:spPr>
          <a:xfrm rot="10800000" flipH="1">
            <a:off x="814812" y="2517853"/>
            <a:ext cx="1228282" cy="596776"/>
          </a:xfrm>
          <a:prstGeom prst="bentArrow">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pic>
        <p:nvPicPr>
          <p:cNvPr id="17" name="Grafik 16"/>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6145" y="1461274"/>
            <a:ext cx="1056580" cy="1056580"/>
          </a:xfrm>
          <a:prstGeom prst="rect">
            <a:avLst/>
          </a:prstGeom>
        </p:spPr>
      </p:pic>
      <p:pic>
        <p:nvPicPr>
          <p:cNvPr id="18" name="Grafik 17"/>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581846" y="3512460"/>
            <a:ext cx="1056580" cy="1056580"/>
          </a:xfrm>
          <a:prstGeom prst="rect">
            <a:avLst/>
          </a:prstGeom>
        </p:spPr>
      </p:pic>
      <p:pic>
        <p:nvPicPr>
          <p:cNvPr id="19" name="Grafik 1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18042" y="2252889"/>
            <a:ext cx="1056580" cy="1056580"/>
          </a:xfrm>
          <a:prstGeom prst="rect">
            <a:avLst/>
          </a:prstGeom>
        </p:spPr>
      </p:pic>
      <p:pic>
        <p:nvPicPr>
          <p:cNvPr id="20" name="Grafik 1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02707" y="5206652"/>
            <a:ext cx="935719" cy="935719"/>
          </a:xfrm>
          <a:prstGeom prst="rect">
            <a:avLst/>
          </a:prstGeom>
        </p:spPr>
      </p:pic>
      <p:pic>
        <p:nvPicPr>
          <p:cNvPr id="21" name="Grafik 20"/>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50498" y="4746955"/>
            <a:ext cx="1254760" cy="1254760"/>
          </a:xfrm>
          <a:prstGeom prst="rect">
            <a:avLst/>
          </a:prstGeom>
        </p:spPr>
      </p:pic>
      <p:pic>
        <p:nvPicPr>
          <p:cNvPr id="22" name="Grafik 21"/>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3049" y="1892006"/>
            <a:ext cx="794173" cy="794173"/>
          </a:xfrm>
          <a:prstGeom prst="rect">
            <a:avLst/>
          </a:prstGeom>
        </p:spPr>
      </p:pic>
      <p:pic>
        <p:nvPicPr>
          <p:cNvPr id="23" name="Grafik 22"/>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49570" y="2257431"/>
            <a:ext cx="1056580" cy="1056580"/>
          </a:xfrm>
          <a:prstGeom prst="rect">
            <a:avLst/>
          </a:prstGeom>
        </p:spPr>
      </p:pic>
      <p:pic>
        <p:nvPicPr>
          <p:cNvPr id="24" name="Grafik 2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33597" y="3351368"/>
            <a:ext cx="1019387" cy="1019387"/>
          </a:xfrm>
          <a:prstGeom prst="rect">
            <a:avLst/>
          </a:prstGeom>
        </p:spPr>
      </p:pic>
      <p:pic>
        <p:nvPicPr>
          <p:cNvPr id="25" name="Grafik 2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242" y="2538698"/>
            <a:ext cx="1126627" cy="1126627"/>
          </a:xfrm>
          <a:prstGeom prst="rect">
            <a:avLst/>
          </a:prstGeom>
        </p:spPr>
      </p:pic>
      <p:pic>
        <p:nvPicPr>
          <p:cNvPr id="26" name="Grafik 2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84989" y="3844427"/>
            <a:ext cx="842950" cy="842950"/>
          </a:xfrm>
          <a:prstGeom prst="rect">
            <a:avLst/>
          </a:prstGeom>
        </p:spPr>
      </p:pic>
      <p:pic>
        <p:nvPicPr>
          <p:cNvPr id="27" name="Grafik 26"/>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00552" y="2659238"/>
            <a:ext cx="882227" cy="882227"/>
          </a:xfrm>
          <a:prstGeom prst="rect">
            <a:avLst/>
          </a:prstGeom>
        </p:spPr>
      </p:pic>
      <p:pic>
        <p:nvPicPr>
          <p:cNvPr id="28" name="Grafik 27"/>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10313" y="4418970"/>
            <a:ext cx="1056580" cy="1056580"/>
          </a:xfrm>
          <a:prstGeom prst="rect">
            <a:avLst/>
          </a:prstGeom>
        </p:spPr>
      </p:pic>
    </p:spTree>
    <p:extLst>
      <p:ext uri="{BB962C8B-B14F-4D97-AF65-F5344CB8AC3E}">
        <p14:creationId xmlns:p14="http://schemas.microsoft.com/office/powerpoint/2010/main" val="86427193"/>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7"/>
          </p:nvPr>
        </p:nvSpPr>
        <p:spPr/>
        <p:txBody>
          <a:bodyPr/>
          <a:lstStyle/>
          <a:p>
            <a:r>
              <a:rPr lang="en-US" dirty="0"/>
              <a:t>What is Big Data?</a:t>
            </a:r>
          </a:p>
          <a:p>
            <a:r>
              <a:rPr lang="en-US" dirty="0"/>
              <a:t>Big Data Analytics</a:t>
            </a:r>
          </a:p>
          <a:p>
            <a:r>
              <a:rPr lang="de-DE" dirty="0"/>
              <a:t>Big Data Technologies</a:t>
            </a:r>
            <a:endParaRPr lang="en-US" dirty="0"/>
          </a:p>
          <a:p>
            <a:pPr marL="0" indent="0">
              <a:buNone/>
            </a:pPr>
            <a:endParaRPr lang="de-DE" dirty="0"/>
          </a:p>
        </p:txBody>
      </p:sp>
      <p:sp>
        <p:nvSpPr>
          <p:cNvPr id="5" name="Titel 4"/>
          <p:cNvSpPr>
            <a:spLocks noGrp="1"/>
          </p:cNvSpPr>
          <p:nvPr>
            <p:ph type="title"/>
          </p:nvPr>
        </p:nvSpPr>
        <p:spPr/>
        <p:txBody>
          <a:bodyPr/>
          <a:lstStyle/>
          <a:p>
            <a:r>
              <a:rPr lang="en-US" dirty="0"/>
              <a:t>3.2 Big Data</a:t>
            </a:r>
            <a:endParaRPr lang="de-DE" dirty="0"/>
          </a:p>
        </p:txBody>
      </p:sp>
      <p:sp>
        <p:nvSpPr>
          <p:cNvPr id="2" name="Textplatzhalter 1"/>
          <p:cNvSpPr>
            <a:spLocks noGrp="1"/>
          </p:cNvSpPr>
          <p:nvPr>
            <p:ph type="body" sz="quarter" idx="12"/>
          </p:nvPr>
        </p:nvSpPr>
        <p:spPr/>
        <p:txBody>
          <a:bodyPr>
            <a:normAutofit/>
          </a:bodyPr>
          <a:lstStyle/>
          <a:p>
            <a:pPr marL="0" indent="0">
              <a:buNone/>
            </a:pPr>
            <a:endParaRPr lang="en-US" dirty="0"/>
          </a:p>
        </p:txBody>
      </p:sp>
    </p:spTree>
    <p:extLst>
      <p:ext uri="{BB962C8B-B14F-4D97-AF65-F5344CB8AC3E}">
        <p14:creationId xmlns:p14="http://schemas.microsoft.com/office/powerpoint/2010/main" val="1249110793"/>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ihandform 11"/>
          <p:cNvSpPr/>
          <p:nvPr/>
        </p:nvSpPr>
        <p:spPr>
          <a:xfrm>
            <a:off x="2381250" y="1390650"/>
            <a:ext cx="8686800" cy="4248150"/>
          </a:xfrm>
          <a:custGeom>
            <a:avLst/>
            <a:gdLst>
              <a:gd name="connsiteX0" fmla="*/ 0 w 8686800"/>
              <a:gd name="connsiteY0" fmla="*/ 0 h 4248150"/>
              <a:gd name="connsiteX1" fmla="*/ 0 w 8686800"/>
              <a:gd name="connsiteY1" fmla="*/ 4248150 h 4248150"/>
              <a:gd name="connsiteX2" fmla="*/ 8686800 w 8686800"/>
              <a:gd name="connsiteY2" fmla="*/ 4248150 h 4248150"/>
              <a:gd name="connsiteX3" fmla="*/ 7829550 w 8686800"/>
              <a:gd name="connsiteY3" fmla="*/ 3486150 h 4248150"/>
              <a:gd name="connsiteX4" fmla="*/ 7829550 w 8686800"/>
              <a:gd name="connsiteY4" fmla="*/ 3879850 h 4248150"/>
              <a:gd name="connsiteX5" fmla="*/ 463550 w 8686800"/>
              <a:gd name="connsiteY5" fmla="*/ 3879850 h 4248150"/>
              <a:gd name="connsiteX6" fmla="*/ 463550 w 8686800"/>
              <a:gd name="connsiteY6" fmla="*/ 717550 h 4248150"/>
              <a:gd name="connsiteX7" fmla="*/ 914400 w 8686800"/>
              <a:gd name="connsiteY7" fmla="*/ 717550 h 4248150"/>
              <a:gd name="connsiteX8" fmla="*/ 0 w 8686800"/>
              <a:gd name="connsiteY8" fmla="*/ 0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6800" h="4248150">
                <a:moveTo>
                  <a:pt x="0" y="0"/>
                </a:moveTo>
                <a:lnTo>
                  <a:pt x="0" y="4248150"/>
                </a:lnTo>
                <a:lnTo>
                  <a:pt x="8686800" y="4248150"/>
                </a:lnTo>
                <a:lnTo>
                  <a:pt x="7829550" y="3486150"/>
                </a:lnTo>
                <a:lnTo>
                  <a:pt x="7829550" y="3879850"/>
                </a:lnTo>
                <a:lnTo>
                  <a:pt x="463550" y="3879850"/>
                </a:lnTo>
                <a:lnTo>
                  <a:pt x="463550" y="717550"/>
                </a:lnTo>
                <a:lnTo>
                  <a:pt x="914400" y="717550"/>
                </a:lnTo>
                <a:lnTo>
                  <a:pt x="0" y="0"/>
                </a:ln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6" name="Rechteck 5"/>
          <p:cNvSpPr/>
          <p:nvPr/>
        </p:nvSpPr>
        <p:spPr>
          <a:xfrm>
            <a:off x="3333600" y="1548000"/>
            <a:ext cx="6807600" cy="3654000"/>
          </a:xfrm>
          <a:prstGeom prst="rect">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9" name="Rechteck 8"/>
          <p:cNvSpPr/>
          <p:nvPr/>
        </p:nvSpPr>
        <p:spPr>
          <a:xfrm>
            <a:off x="3333600" y="2462400"/>
            <a:ext cx="4514400" cy="2739600"/>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8" name="Rechteck 7"/>
          <p:cNvSpPr/>
          <p:nvPr/>
        </p:nvSpPr>
        <p:spPr>
          <a:xfrm>
            <a:off x="3333600" y="3376800"/>
            <a:ext cx="2552400" cy="1821600"/>
          </a:xfrm>
          <a:prstGeom prst="rect">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2" name="Titel 1"/>
          <p:cNvSpPr>
            <a:spLocks noGrp="1"/>
          </p:cNvSpPr>
          <p:nvPr>
            <p:ph type="title"/>
          </p:nvPr>
        </p:nvSpPr>
        <p:spPr/>
        <p:txBody>
          <a:bodyPr>
            <a:normAutofit/>
          </a:bodyPr>
          <a:lstStyle/>
          <a:p>
            <a:r>
              <a:rPr lang="en-US" dirty="0"/>
              <a:t>What is Big Data?</a:t>
            </a:r>
            <a:endParaRPr lang="de-DE" dirty="0"/>
          </a:p>
        </p:txBody>
      </p:sp>
      <p:sp>
        <p:nvSpPr>
          <p:cNvPr id="4" name="Textplatzhalter 3"/>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158" name="TextBox 8"/>
          <p:cNvSpPr txBox="1"/>
          <p:nvPr/>
        </p:nvSpPr>
        <p:spPr>
          <a:xfrm>
            <a:off x="1116968" y="3645041"/>
            <a:ext cx="952505" cy="523220"/>
          </a:xfrm>
          <a:prstGeom prst="rect">
            <a:avLst/>
          </a:prstGeom>
          <a:noFill/>
        </p:spPr>
        <p:txBody>
          <a:bodyPr wrap="none" rtlCol="0">
            <a:spAutoFit/>
          </a:bodyPr>
          <a:lstStyle/>
          <a:p>
            <a:pPr defTabSz="832016">
              <a:defRPr/>
            </a:pPr>
            <a:r>
              <a:rPr lang="en-US" sz="1400" kern="0" dirty="0">
                <a:solidFill>
                  <a:schemeClr val="tx2"/>
                </a:solidFill>
                <a:cs typeface="Segoe UI" panose="020B0502040204020203" pitchFamily="34" charset="0"/>
              </a:rPr>
              <a:t>Terabytes</a:t>
            </a:r>
          </a:p>
          <a:p>
            <a:pPr defTabSz="832016">
              <a:defRPr/>
            </a:pPr>
            <a:r>
              <a:rPr lang="en-US" sz="1400" kern="0" dirty="0">
                <a:solidFill>
                  <a:schemeClr val="tx2"/>
                </a:solidFill>
                <a:cs typeface="Segoe UI" panose="020B0502040204020203" pitchFamily="34" charset="0"/>
              </a:rPr>
              <a:t>(10e12)</a:t>
            </a:r>
          </a:p>
        </p:txBody>
      </p:sp>
      <p:sp>
        <p:nvSpPr>
          <p:cNvPr id="159" name="TextBox 9"/>
          <p:cNvSpPr txBox="1"/>
          <p:nvPr/>
        </p:nvSpPr>
        <p:spPr>
          <a:xfrm>
            <a:off x="1116968" y="4573720"/>
            <a:ext cx="973343" cy="523220"/>
          </a:xfrm>
          <a:prstGeom prst="rect">
            <a:avLst/>
          </a:prstGeom>
          <a:noFill/>
        </p:spPr>
        <p:txBody>
          <a:bodyPr wrap="none" rtlCol="0">
            <a:spAutoFit/>
          </a:bodyPr>
          <a:lstStyle/>
          <a:p>
            <a:pPr defTabSz="832016">
              <a:defRPr/>
            </a:pPr>
            <a:r>
              <a:rPr lang="en-US" sz="1400" kern="0" dirty="0">
                <a:solidFill>
                  <a:schemeClr val="tx2"/>
                </a:solidFill>
                <a:cs typeface="Segoe UI" panose="020B0502040204020203" pitchFamily="34" charset="0"/>
              </a:rPr>
              <a:t>Gigabytes</a:t>
            </a:r>
          </a:p>
          <a:p>
            <a:pPr defTabSz="832016">
              <a:defRPr/>
            </a:pPr>
            <a:r>
              <a:rPr lang="en-US" sz="1400" kern="0" dirty="0">
                <a:solidFill>
                  <a:schemeClr val="tx2"/>
                </a:solidFill>
                <a:cs typeface="Segoe UI" panose="020B0502040204020203" pitchFamily="34" charset="0"/>
              </a:rPr>
              <a:t>(10e9)</a:t>
            </a:r>
          </a:p>
        </p:txBody>
      </p:sp>
      <p:sp>
        <p:nvSpPr>
          <p:cNvPr id="160" name="TextBox 10"/>
          <p:cNvSpPr txBox="1"/>
          <p:nvPr/>
        </p:nvSpPr>
        <p:spPr>
          <a:xfrm>
            <a:off x="1172339" y="1769348"/>
            <a:ext cx="873957" cy="523220"/>
          </a:xfrm>
          <a:prstGeom prst="rect">
            <a:avLst/>
          </a:prstGeom>
          <a:noFill/>
          <a:ln>
            <a:noFill/>
          </a:ln>
        </p:spPr>
        <p:txBody>
          <a:bodyPr wrap="none" rtlCol="0">
            <a:spAutoFit/>
          </a:bodyPr>
          <a:lstStyle/>
          <a:p>
            <a:pPr defTabSz="832016">
              <a:defRPr/>
            </a:pPr>
            <a:r>
              <a:rPr lang="en-US" sz="1400" kern="0" dirty="0">
                <a:solidFill>
                  <a:schemeClr val="tx2"/>
                </a:solidFill>
                <a:cs typeface="Segoe UI" panose="020B0502040204020203" pitchFamily="34" charset="0"/>
              </a:rPr>
              <a:t>Exabytes</a:t>
            </a:r>
          </a:p>
          <a:p>
            <a:pPr defTabSz="832016">
              <a:defRPr/>
            </a:pPr>
            <a:r>
              <a:rPr lang="en-US" sz="1400" kern="0" dirty="0">
                <a:solidFill>
                  <a:schemeClr val="tx2"/>
                </a:solidFill>
                <a:cs typeface="Segoe UI" panose="020B0502040204020203" pitchFamily="34" charset="0"/>
              </a:rPr>
              <a:t>(10e18)</a:t>
            </a:r>
          </a:p>
        </p:txBody>
      </p:sp>
      <p:sp>
        <p:nvSpPr>
          <p:cNvPr id="161" name="TextBox 11"/>
          <p:cNvSpPr txBox="1"/>
          <p:nvPr/>
        </p:nvSpPr>
        <p:spPr>
          <a:xfrm>
            <a:off x="1116968" y="2721894"/>
            <a:ext cx="957313" cy="523220"/>
          </a:xfrm>
          <a:prstGeom prst="rect">
            <a:avLst/>
          </a:prstGeom>
          <a:noFill/>
        </p:spPr>
        <p:txBody>
          <a:bodyPr wrap="none" rtlCol="0">
            <a:spAutoFit/>
          </a:bodyPr>
          <a:lstStyle/>
          <a:p>
            <a:pPr defTabSz="832016">
              <a:defRPr/>
            </a:pPr>
            <a:r>
              <a:rPr lang="en-US" sz="1400" kern="0" dirty="0">
                <a:solidFill>
                  <a:schemeClr val="tx2"/>
                </a:solidFill>
                <a:cs typeface="Segoe UI" panose="020B0502040204020203" pitchFamily="34" charset="0"/>
              </a:rPr>
              <a:t>Petabytes</a:t>
            </a:r>
          </a:p>
          <a:p>
            <a:pPr defTabSz="832016">
              <a:defRPr/>
            </a:pPr>
            <a:r>
              <a:rPr lang="en-US" sz="1400" kern="0" dirty="0">
                <a:solidFill>
                  <a:schemeClr val="tx2"/>
                </a:solidFill>
                <a:cs typeface="Segoe UI" panose="020B0502040204020203" pitchFamily="34" charset="0"/>
              </a:rPr>
              <a:t>(10e15)</a:t>
            </a:r>
          </a:p>
        </p:txBody>
      </p:sp>
      <p:sp>
        <p:nvSpPr>
          <p:cNvPr id="157" name="TextBox 12"/>
          <p:cNvSpPr txBox="1"/>
          <p:nvPr/>
        </p:nvSpPr>
        <p:spPr>
          <a:xfrm>
            <a:off x="2847195" y="5234728"/>
            <a:ext cx="7696967" cy="369362"/>
          </a:xfrm>
          <a:prstGeom prst="rect">
            <a:avLst/>
          </a:prstGeom>
        </p:spPr>
        <p:txBody>
          <a:bodyPr vert="horz" wrap="square" lIns="133136" tIns="66567" rIns="133136" bIns="66567" rtlCol="0" anchor="ctr" anchorCtr="0">
            <a:noAutofit/>
          </a:bodyPr>
          <a:lstStyle/>
          <a:p>
            <a:pPr algn="ctr" defTabSz="416010">
              <a:spcBef>
                <a:spcPct val="20000"/>
              </a:spcBef>
            </a:pPr>
            <a:r>
              <a:rPr lang="en-US" sz="2400" spc="100" dirty="0">
                <a:solidFill>
                  <a:prstClr val="white"/>
                </a:solidFill>
                <a:cs typeface="Arial Bold"/>
              </a:rPr>
              <a:t> Velocity        |    Variety     |  Variability</a:t>
            </a:r>
          </a:p>
        </p:txBody>
      </p:sp>
      <p:sp>
        <p:nvSpPr>
          <p:cNvPr id="154" name="TextBox 6"/>
          <p:cNvSpPr txBox="1"/>
          <p:nvPr/>
        </p:nvSpPr>
        <p:spPr>
          <a:xfrm rot="16200000">
            <a:off x="692754" y="3502244"/>
            <a:ext cx="3834277" cy="400473"/>
          </a:xfrm>
          <a:prstGeom prst="rect">
            <a:avLst/>
          </a:prstGeom>
        </p:spPr>
        <p:txBody>
          <a:bodyPr vert="horz" wrap="square" lIns="133136" tIns="66567" rIns="133136" bIns="66567" rtlCol="0" anchor="ctr" anchorCtr="0">
            <a:noAutofit/>
          </a:bodyPr>
          <a:lstStyle/>
          <a:p>
            <a:pPr algn="ctr" defTabSz="416010">
              <a:spcBef>
                <a:spcPct val="20000"/>
              </a:spcBef>
            </a:pPr>
            <a:r>
              <a:rPr lang="en-US" sz="2400" dirty="0">
                <a:solidFill>
                  <a:srgbClr val="FFFFFF"/>
                </a:solidFill>
                <a:cs typeface="Arial Bold"/>
              </a:rPr>
              <a:t>Volume</a:t>
            </a:r>
          </a:p>
        </p:txBody>
      </p:sp>
      <p:sp>
        <p:nvSpPr>
          <p:cNvPr id="138" name="TextBox 33"/>
          <p:cNvSpPr txBox="1"/>
          <p:nvPr/>
        </p:nvSpPr>
        <p:spPr>
          <a:xfrm>
            <a:off x="8087090" y="2395017"/>
            <a:ext cx="1420015"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Audio/video</a:t>
            </a:r>
          </a:p>
        </p:txBody>
      </p:sp>
      <p:sp>
        <p:nvSpPr>
          <p:cNvPr id="139" name="TextBox 34"/>
          <p:cNvSpPr txBox="1"/>
          <p:nvPr/>
        </p:nvSpPr>
        <p:spPr>
          <a:xfrm>
            <a:off x="8087090" y="2766064"/>
            <a:ext cx="1028784"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Log files</a:t>
            </a:r>
          </a:p>
        </p:txBody>
      </p:sp>
      <p:sp>
        <p:nvSpPr>
          <p:cNvPr id="140" name="TextBox 35"/>
          <p:cNvSpPr txBox="1"/>
          <p:nvPr/>
        </p:nvSpPr>
        <p:spPr>
          <a:xfrm>
            <a:off x="8087090" y="4783216"/>
            <a:ext cx="1593736"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Text/image</a:t>
            </a:r>
          </a:p>
        </p:txBody>
      </p:sp>
      <p:sp>
        <p:nvSpPr>
          <p:cNvPr id="141" name="TextBox 36"/>
          <p:cNvSpPr txBox="1"/>
          <p:nvPr/>
        </p:nvSpPr>
        <p:spPr>
          <a:xfrm>
            <a:off x="3383921" y="1730137"/>
            <a:ext cx="2169783"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Social sentiment</a:t>
            </a:r>
          </a:p>
        </p:txBody>
      </p:sp>
      <p:sp>
        <p:nvSpPr>
          <p:cNvPr id="142" name="TextBox 37"/>
          <p:cNvSpPr txBox="1"/>
          <p:nvPr/>
        </p:nvSpPr>
        <p:spPr>
          <a:xfrm>
            <a:off x="8087090" y="3670076"/>
            <a:ext cx="1871243"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Data market feeds</a:t>
            </a:r>
          </a:p>
        </p:txBody>
      </p:sp>
      <p:sp>
        <p:nvSpPr>
          <p:cNvPr id="143" name="TextBox 38"/>
          <p:cNvSpPr txBox="1"/>
          <p:nvPr/>
        </p:nvSpPr>
        <p:spPr>
          <a:xfrm>
            <a:off x="8087090" y="4041123"/>
            <a:ext cx="1654521" cy="307777"/>
          </a:xfrm>
          <a:prstGeom prst="rect">
            <a:avLst/>
          </a:prstGeom>
          <a:noFill/>
          <a:ln>
            <a:noFill/>
          </a:ln>
        </p:spPr>
        <p:txBody>
          <a:bodyPr wrap="square" rtlCol="0">
            <a:spAutoFit/>
          </a:bodyPr>
          <a:lstStyle/>
          <a:p>
            <a:pPr defTabSz="832016">
              <a:defRPr/>
            </a:pPr>
            <a:r>
              <a:rPr lang="en-US" sz="1400" kern="0" dirty="0" err="1">
                <a:solidFill>
                  <a:schemeClr val="bg1"/>
                </a:solidFill>
                <a:cs typeface="Segoe UI" panose="020B0502040204020203" pitchFamily="34" charset="0"/>
              </a:rPr>
              <a:t>eGov</a:t>
            </a:r>
            <a:r>
              <a:rPr lang="en-US" sz="1400" kern="0" dirty="0">
                <a:solidFill>
                  <a:schemeClr val="bg1"/>
                </a:solidFill>
                <a:cs typeface="Segoe UI" panose="020B0502040204020203" pitchFamily="34" charset="0"/>
              </a:rPr>
              <a:t> feeds</a:t>
            </a:r>
          </a:p>
        </p:txBody>
      </p:sp>
      <p:sp>
        <p:nvSpPr>
          <p:cNvPr id="144" name="TextBox 39"/>
          <p:cNvSpPr txBox="1"/>
          <p:nvPr/>
        </p:nvSpPr>
        <p:spPr>
          <a:xfrm>
            <a:off x="8087090" y="4412170"/>
            <a:ext cx="1031145"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Weather </a:t>
            </a:r>
          </a:p>
        </p:txBody>
      </p:sp>
      <p:sp>
        <p:nvSpPr>
          <p:cNvPr id="145" name="TextBox 40"/>
          <p:cNvSpPr txBox="1"/>
          <p:nvPr/>
        </p:nvSpPr>
        <p:spPr>
          <a:xfrm>
            <a:off x="8087090" y="2019098"/>
            <a:ext cx="1400952" cy="307777"/>
          </a:xfrm>
          <a:prstGeom prst="rect">
            <a:avLst/>
          </a:prstGeom>
          <a:noFill/>
          <a:ln>
            <a:noFill/>
          </a:ln>
          <a:effectLst/>
        </p:spPr>
        <p:txBody>
          <a:bodyPr wrap="square" rtlCol="0">
            <a:spAutoFit/>
          </a:bodyPr>
          <a:lstStyle/>
          <a:p>
            <a:pPr defTabSz="832016">
              <a:defRPr/>
            </a:pPr>
            <a:r>
              <a:rPr lang="en-US" sz="1400" kern="0" dirty="0">
                <a:solidFill>
                  <a:schemeClr val="bg1"/>
                </a:solidFill>
                <a:cs typeface="Segoe UI" panose="020B0502040204020203" pitchFamily="34" charset="0"/>
              </a:rPr>
              <a:t>Wikis/blogs</a:t>
            </a:r>
          </a:p>
        </p:txBody>
      </p:sp>
      <p:sp>
        <p:nvSpPr>
          <p:cNvPr id="146" name="TextBox 41"/>
          <p:cNvSpPr txBox="1"/>
          <p:nvPr/>
        </p:nvSpPr>
        <p:spPr>
          <a:xfrm>
            <a:off x="3383921" y="2019098"/>
            <a:ext cx="1637574"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Click stream</a:t>
            </a:r>
          </a:p>
        </p:txBody>
      </p:sp>
      <p:sp>
        <p:nvSpPr>
          <p:cNvPr id="147" name="TextBox 42"/>
          <p:cNvSpPr txBox="1"/>
          <p:nvPr/>
        </p:nvSpPr>
        <p:spPr>
          <a:xfrm>
            <a:off x="5245035" y="2019098"/>
            <a:ext cx="2562915" cy="307777"/>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Sensors/RFID/devices</a:t>
            </a:r>
          </a:p>
        </p:txBody>
      </p:sp>
      <p:sp>
        <p:nvSpPr>
          <p:cNvPr id="148" name="TextBox 43"/>
          <p:cNvSpPr txBox="1"/>
          <p:nvPr/>
        </p:nvSpPr>
        <p:spPr>
          <a:xfrm>
            <a:off x="8087090" y="3137111"/>
            <a:ext cx="2027718" cy="523220"/>
          </a:xfrm>
          <a:prstGeom prst="rect">
            <a:avLst/>
          </a:prstGeom>
          <a:noFill/>
          <a:ln>
            <a:noFill/>
          </a:ln>
        </p:spPr>
        <p:txBody>
          <a:bodyPr wrap="square" rtlCol="0">
            <a:spAutoFit/>
          </a:bodyPr>
          <a:lstStyle/>
          <a:p>
            <a:pPr defTabSz="832016">
              <a:defRPr/>
            </a:pPr>
            <a:r>
              <a:rPr lang="en-US" sz="1400" kern="0" dirty="0">
                <a:solidFill>
                  <a:schemeClr val="bg1"/>
                </a:solidFill>
                <a:cs typeface="Segoe UI" panose="020B0502040204020203" pitchFamily="34" charset="0"/>
              </a:rPr>
              <a:t>Spatial &amp; GPS coordinates</a:t>
            </a:r>
          </a:p>
        </p:txBody>
      </p:sp>
      <p:sp>
        <p:nvSpPr>
          <p:cNvPr id="129" name="TextBox 21"/>
          <p:cNvSpPr txBox="1"/>
          <p:nvPr/>
        </p:nvSpPr>
        <p:spPr>
          <a:xfrm>
            <a:off x="3484353" y="2605122"/>
            <a:ext cx="935133"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Mobile</a:t>
            </a:r>
          </a:p>
        </p:txBody>
      </p:sp>
      <p:sp>
        <p:nvSpPr>
          <p:cNvPr id="130" name="TextBox 22"/>
          <p:cNvSpPr txBox="1"/>
          <p:nvPr/>
        </p:nvSpPr>
        <p:spPr>
          <a:xfrm>
            <a:off x="3484353" y="2919045"/>
            <a:ext cx="1215672"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Advertising</a:t>
            </a:r>
          </a:p>
        </p:txBody>
      </p:sp>
      <p:sp>
        <p:nvSpPr>
          <p:cNvPr id="131" name="TextBox 23"/>
          <p:cNvSpPr txBox="1"/>
          <p:nvPr/>
        </p:nvSpPr>
        <p:spPr>
          <a:xfrm>
            <a:off x="6011156" y="2919045"/>
            <a:ext cx="1439208"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Collaboration</a:t>
            </a:r>
          </a:p>
        </p:txBody>
      </p:sp>
      <p:sp>
        <p:nvSpPr>
          <p:cNvPr id="132" name="TextBox 24"/>
          <p:cNvSpPr txBox="1"/>
          <p:nvPr/>
        </p:nvSpPr>
        <p:spPr>
          <a:xfrm>
            <a:off x="4789640" y="2919045"/>
            <a:ext cx="1435293"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eCommerce</a:t>
            </a:r>
          </a:p>
        </p:txBody>
      </p:sp>
      <p:sp>
        <p:nvSpPr>
          <p:cNvPr id="133" name="TextBox 25"/>
          <p:cNvSpPr txBox="1"/>
          <p:nvPr/>
        </p:nvSpPr>
        <p:spPr>
          <a:xfrm>
            <a:off x="6011156" y="3376763"/>
            <a:ext cx="1707856"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Digital marketing</a:t>
            </a:r>
          </a:p>
        </p:txBody>
      </p:sp>
      <p:sp>
        <p:nvSpPr>
          <p:cNvPr id="134" name="TextBox 26"/>
          <p:cNvSpPr txBox="1"/>
          <p:nvPr/>
        </p:nvSpPr>
        <p:spPr>
          <a:xfrm>
            <a:off x="6011156" y="3827297"/>
            <a:ext cx="1709957"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Search marketing</a:t>
            </a:r>
          </a:p>
        </p:txBody>
      </p:sp>
      <p:sp>
        <p:nvSpPr>
          <p:cNvPr id="135" name="TextBox 27"/>
          <p:cNvSpPr txBox="1"/>
          <p:nvPr/>
        </p:nvSpPr>
        <p:spPr>
          <a:xfrm>
            <a:off x="6011156" y="4277831"/>
            <a:ext cx="1215672"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Web logs</a:t>
            </a:r>
          </a:p>
        </p:txBody>
      </p:sp>
      <p:sp>
        <p:nvSpPr>
          <p:cNvPr id="136" name="TextBox 28"/>
          <p:cNvSpPr txBox="1"/>
          <p:nvPr/>
        </p:nvSpPr>
        <p:spPr>
          <a:xfrm>
            <a:off x="6011156" y="4728365"/>
            <a:ext cx="1853980" cy="307777"/>
          </a:xfrm>
          <a:prstGeom prst="rect">
            <a:avLst/>
          </a:prstGeom>
          <a:noFill/>
        </p:spPr>
        <p:txBody>
          <a:bodyPr wrap="square" rtlCol="0">
            <a:spAutoFit/>
          </a:bodyPr>
          <a:lstStyle/>
          <a:p>
            <a:pPr defTabSz="832016">
              <a:defRPr/>
            </a:pPr>
            <a:r>
              <a:rPr lang="en-US" sz="1400" kern="0" dirty="0">
                <a:solidFill>
                  <a:srgbClr val="FFFFFF"/>
                </a:solidFill>
                <a:cs typeface="Segoe UI" panose="020B0502040204020203" pitchFamily="34" charset="0"/>
              </a:rPr>
              <a:t>Recommendations</a:t>
            </a:r>
          </a:p>
        </p:txBody>
      </p:sp>
      <p:sp>
        <p:nvSpPr>
          <p:cNvPr id="122" name="TextBox 19"/>
          <p:cNvSpPr txBox="1"/>
          <p:nvPr/>
        </p:nvSpPr>
        <p:spPr>
          <a:xfrm>
            <a:off x="4398002" y="4744052"/>
            <a:ext cx="1389733"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Sales pipeline</a:t>
            </a:r>
          </a:p>
        </p:txBody>
      </p:sp>
      <p:sp>
        <p:nvSpPr>
          <p:cNvPr id="123" name="TextBox 20"/>
          <p:cNvSpPr txBox="1"/>
          <p:nvPr/>
        </p:nvSpPr>
        <p:spPr>
          <a:xfrm>
            <a:off x="3405954" y="3900110"/>
            <a:ext cx="1079833"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Payables</a:t>
            </a:r>
          </a:p>
        </p:txBody>
      </p:sp>
      <p:sp>
        <p:nvSpPr>
          <p:cNvPr id="124" name="TextBox 29"/>
          <p:cNvSpPr txBox="1"/>
          <p:nvPr/>
        </p:nvSpPr>
        <p:spPr>
          <a:xfrm>
            <a:off x="3405954" y="4322081"/>
            <a:ext cx="916072"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Payroll</a:t>
            </a:r>
          </a:p>
        </p:txBody>
      </p:sp>
      <p:sp>
        <p:nvSpPr>
          <p:cNvPr id="125" name="TextBox 30"/>
          <p:cNvSpPr txBox="1"/>
          <p:nvPr/>
        </p:nvSpPr>
        <p:spPr>
          <a:xfrm>
            <a:off x="3405954" y="4744052"/>
            <a:ext cx="1087861"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Inventory</a:t>
            </a:r>
          </a:p>
        </p:txBody>
      </p:sp>
      <p:sp>
        <p:nvSpPr>
          <p:cNvPr id="126" name="TextBox 31"/>
          <p:cNvSpPr txBox="1"/>
          <p:nvPr/>
        </p:nvSpPr>
        <p:spPr>
          <a:xfrm>
            <a:off x="4398002" y="3900110"/>
            <a:ext cx="1087861"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Contacts</a:t>
            </a:r>
          </a:p>
        </p:txBody>
      </p:sp>
      <p:sp>
        <p:nvSpPr>
          <p:cNvPr id="127" name="TextBox 32"/>
          <p:cNvSpPr txBox="1"/>
          <p:nvPr/>
        </p:nvSpPr>
        <p:spPr>
          <a:xfrm>
            <a:off x="4398002" y="4322081"/>
            <a:ext cx="1377136" cy="307777"/>
          </a:xfrm>
          <a:prstGeom prst="rect">
            <a:avLst/>
          </a:prstGeom>
          <a:noFill/>
        </p:spPr>
        <p:txBody>
          <a:bodyPr wrap="square" rtlCol="0">
            <a:spAutoFit/>
          </a:bodyPr>
          <a:lstStyle/>
          <a:p>
            <a:pPr defTabSz="832016">
              <a:defRPr/>
            </a:pPr>
            <a:r>
              <a:rPr lang="en-US" sz="1400" kern="0" dirty="0">
                <a:solidFill>
                  <a:schemeClr val="bg1"/>
                </a:solidFill>
                <a:cs typeface="Segoe UI" panose="020B0502040204020203" pitchFamily="34" charset="0"/>
              </a:rPr>
              <a:t>Deal tracking</a:t>
            </a:r>
          </a:p>
        </p:txBody>
      </p:sp>
      <p:sp>
        <p:nvSpPr>
          <p:cNvPr id="109" name="Textfeld 108"/>
          <p:cNvSpPr txBox="1"/>
          <p:nvPr/>
        </p:nvSpPr>
        <p:spPr>
          <a:xfrm>
            <a:off x="5716127" y="1473925"/>
            <a:ext cx="3750495" cy="461665"/>
          </a:xfrm>
          <a:prstGeom prst="rect">
            <a:avLst/>
          </a:prstGeom>
          <a:noFill/>
        </p:spPr>
        <p:txBody>
          <a:bodyPr wrap="square" rtlCol="0">
            <a:spAutoFit/>
          </a:bodyPr>
          <a:lstStyle/>
          <a:p>
            <a:pPr defTabSz="832016">
              <a:defRPr/>
            </a:pPr>
            <a:r>
              <a:rPr lang="en-US" altLang="zh-CN" sz="2400" kern="0" dirty="0">
                <a:solidFill>
                  <a:schemeClr val="bg1"/>
                </a:solidFill>
                <a:cs typeface="Segoe UI" panose="020B0502040204020203" pitchFamily="34" charset="0"/>
              </a:rPr>
              <a:t>Internet of Things</a:t>
            </a:r>
          </a:p>
        </p:txBody>
      </p:sp>
      <p:sp>
        <p:nvSpPr>
          <p:cNvPr id="110" name="Textfeld 109"/>
          <p:cNvSpPr txBox="1"/>
          <p:nvPr/>
        </p:nvSpPr>
        <p:spPr>
          <a:xfrm>
            <a:off x="4721889" y="2439205"/>
            <a:ext cx="2856851" cy="461665"/>
          </a:xfrm>
          <a:prstGeom prst="rect">
            <a:avLst/>
          </a:prstGeom>
          <a:noFill/>
        </p:spPr>
        <p:txBody>
          <a:bodyPr wrap="square" rtlCol="0">
            <a:spAutoFit/>
          </a:bodyPr>
          <a:lstStyle/>
          <a:p>
            <a:pPr defTabSz="832016">
              <a:defRPr/>
            </a:pPr>
            <a:r>
              <a:rPr lang="en-US" altLang="zh-CN" sz="2400" kern="0" dirty="0">
                <a:solidFill>
                  <a:prstClr val="white"/>
                </a:solidFill>
                <a:cs typeface="Segoe UI" panose="020B0502040204020203" pitchFamily="34" charset="0"/>
              </a:rPr>
              <a:t>Modern Web</a:t>
            </a:r>
          </a:p>
        </p:txBody>
      </p:sp>
      <p:sp>
        <p:nvSpPr>
          <p:cNvPr id="111" name="Textfeld 110"/>
          <p:cNvSpPr txBox="1"/>
          <p:nvPr/>
        </p:nvSpPr>
        <p:spPr>
          <a:xfrm>
            <a:off x="3437259" y="3414208"/>
            <a:ext cx="2374777" cy="461665"/>
          </a:xfrm>
          <a:prstGeom prst="rect">
            <a:avLst/>
          </a:prstGeom>
          <a:noFill/>
        </p:spPr>
        <p:txBody>
          <a:bodyPr wrap="square" rtlCol="0">
            <a:spAutoFit/>
          </a:bodyPr>
          <a:lstStyle/>
          <a:p>
            <a:pPr defTabSz="832016">
              <a:defRPr/>
            </a:pPr>
            <a:r>
              <a:rPr lang="en-US" altLang="zh-CN" sz="2400" kern="0" dirty="0">
                <a:solidFill>
                  <a:schemeClr val="bg1"/>
                </a:solidFill>
                <a:cs typeface="Segoe UI" panose="020B0502040204020203" pitchFamily="34" charset="0"/>
              </a:rPr>
              <a:t>ERP/CRM</a:t>
            </a:r>
          </a:p>
        </p:txBody>
      </p:sp>
      <p:sp>
        <p:nvSpPr>
          <p:cNvPr id="7" name="Rechteck 6"/>
          <p:cNvSpPr/>
          <p:nvPr/>
        </p:nvSpPr>
        <p:spPr>
          <a:xfrm>
            <a:off x="3331765" y="5717749"/>
            <a:ext cx="2559600" cy="594000"/>
          </a:xfrm>
          <a:prstGeom prst="rect">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ERP/CRM</a:t>
            </a:r>
          </a:p>
        </p:txBody>
      </p:sp>
      <p:sp>
        <p:nvSpPr>
          <p:cNvPr id="67" name="Rechteck 66"/>
          <p:cNvSpPr/>
          <p:nvPr/>
        </p:nvSpPr>
        <p:spPr>
          <a:xfrm>
            <a:off x="5891365" y="5717749"/>
            <a:ext cx="1965600" cy="594000"/>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Modern web</a:t>
            </a:r>
          </a:p>
        </p:txBody>
      </p:sp>
      <p:sp>
        <p:nvSpPr>
          <p:cNvPr id="68" name="Rechteck 67"/>
          <p:cNvSpPr/>
          <p:nvPr/>
        </p:nvSpPr>
        <p:spPr>
          <a:xfrm>
            <a:off x="7856965" y="5717749"/>
            <a:ext cx="2289600" cy="594000"/>
          </a:xfrm>
          <a:prstGeom prst="rect">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en-US" dirty="0">
                <a:solidFill>
                  <a:schemeClr val="bg1"/>
                </a:solidFill>
              </a:rPr>
              <a:t>Internet of Things</a:t>
            </a:r>
          </a:p>
        </p:txBody>
      </p:sp>
    </p:spTree>
    <p:extLst>
      <p:ext uri="{BB962C8B-B14F-4D97-AF65-F5344CB8AC3E}">
        <p14:creationId xmlns:p14="http://schemas.microsoft.com/office/powerpoint/2010/main" val="16847894"/>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Big Data Analytics</a:t>
            </a:r>
            <a:endParaRPr lang="de-DE" dirty="0"/>
          </a:p>
        </p:txBody>
      </p:sp>
      <p:sp>
        <p:nvSpPr>
          <p:cNvPr id="4" name="Textplatzhalter 3"/>
          <p:cNvSpPr>
            <a:spLocks noGrp="1"/>
          </p:cNvSpPr>
          <p:nvPr>
            <p:ph type="body" sz="quarter" idx="12"/>
          </p:nvPr>
        </p:nvSpPr>
        <p:spPr/>
        <p:txBody>
          <a:bodyPr/>
          <a:lstStyle/>
          <a:p>
            <a:r>
              <a:rPr lang="de-DE" dirty="0"/>
              <a:t>Source: Microsoft</a:t>
            </a:r>
          </a:p>
        </p:txBody>
      </p:sp>
      <p:sp>
        <p:nvSpPr>
          <p:cNvPr id="5" name="Bildplatzhalter 4"/>
          <p:cNvSpPr>
            <a:spLocks noGrp="1"/>
          </p:cNvSpPr>
          <p:nvPr>
            <p:ph type="pic" sz="quarter" idx="13"/>
          </p:nvPr>
        </p:nvSpPr>
        <p:spPr/>
      </p:sp>
      <p:sp>
        <p:nvSpPr>
          <p:cNvPr id="3" name="Inhaltsplatzhalter 2"/>
          <p:cNvSpPr>
            <a:spLocks noGrp="1"/>
          </p:cNvSpPr>
          <p:nvPr>
            <p:ph idx="4294967295"/>
          </p:nvPr>
        </p:nvSpPr>
        <p:spPr>
          <a:xfrm>
            <a:off x="0" y="1289050"/>
            <a:ext cx="11520488" cy="5040313"/>
          </a:xfrm>
        </p:spPr>
        <p:txBody>
          <a:bodyPr/>
          <a:lstStyle/>
          <a:p>
            <a:pPr marL="0" indent="0">
              <a:buNone/>
            </a:pPr>
            <a:r>
              <a:rPr lang="de-DE" dirty="0"/>
              <a:t> </a:t>
            </a:r>
          </a:p>
        </p:txBody>
      </p:sp>
      <p:sp>
        <p:nvSpPr>
          <p:cNvPr id="6" name="Freeform 19"/>
          <p:cNvSpPr>
            <a:spLocks/>
          </p:cNvSpPr>
          <p:nvPr>
            <p:custDataLst>
              <p:tags r:id="rId1"/>
            </p:custDataLst>
          </p:nvPr>
        </p:nvSpPr>
        <p:spPr bwMode="auto">
          <a:xfrm>
            <a:off x="6097587" y="1245707"/>
            <a:ext cx="2518413" cy="2772477"/>
          </a:xfrm>
          <a:custGeom>
            <a:avLst/>
            <a:gdLst>
              <a:gd name="T0" fmla="*/ 604803834 w 1295"/>
              <a:gd name="T1" fmla="*/ 1226609243 h 1424"/>
              <a:gd name="T2" fmla="*/ 604803834 w 1295"/>
              <a:gd name="T3" fmla="*/ 1225661311 h 1424"/>
              <a:gd name="T4" fmla="*/ 604803834 w 1295"/>
              <a:gd name="T5" fmla="*/ 1225661311 h 1424"/>
              <a:gd name="T6" fmla="*/ 604803834 w 1295"/>
              <a:gd name="T7" fmla="*/ 1194404876 h 1424"/>
              <a:gd name="T8" fmla="*/ 597243704 w 1295"/>
              <a:gd name="T9" fmla="*/ 1132837018 h 1424"/>
              <a:gd name="T10" fmla="*/ 584014206 w 1295"/>
              <a:gd name="T11" fmla="*/ 1074111980 h 1424"/>
              <a:gd name="T12" fmla="*/ 567949051 w 1295"/>
              <a:gd name="T13" fmla="*/ 1018227574 h 1424"/>
              <a:gd name="T14" fmla="*/ 544323767 w 1295"/>
              <a:gd name="T15" fmla="*/ 963290370 h 1424"/>
              <a:gd name="T16" fmla="*/ 515028142 w 1295"/>
              <a:gd name="T17" fmla="*/ 912141972 h 1424"/>
              <a:gd name="T18" fmla="*/ 484788472 w 1295"/>
              <a:gd name="T19" fmla="*/ 862888463 h 1424"/>
              <a:gd name="T20" fmla="*/ 446042928 w 1295"/>
              <a:gd name="T21" fmla="*/ 817423761 h 1424"/>
              <a:gd name="T22" fmla="*/ 406352489 w 1295"/>
              <a:gd name="T23" fmla="*/ 777641782 h 1424"/>
              <a:gd name="T24" fmla="*/ 360992681 w 1295"/>
              <a:gd name="T25" fmla="*/ 739753719 h 1424"/>
              <a:gd name="T26" fmla="*/ 311852323 w 1295"/>
              <a:gd name="T27" fmla="*/ 706602394 h 1424"/>
              <a:gd name="T28" fmla="*/ 261767069 w 1295"/>
              <a:gd name="T29" fmla="*/ 679133792 h 1424"/>
              <a:gd name="T30" fmla="*/ 206956309 w 1295"/>
              <a:gd name="T31" fmla="*/ 655453996 h 1424"/>
              <a:gd name="T32" fmla="*/ 150255821 w 1295"/>
              <a:gd name="T33" fmla="*/ 639351813 h 1424"/>
              <a:gd name="T34" fmla="*/ 92610407 w 1295"/>
              <a:gd name="T35" fmla="*/ 626091478 h 1424"/>
              <a:gd name="T36" fmla="*/ 31185422 w 1295"/>
              <a:gd name="T37" fmla="*/ 621355713 h 1424"/>
              <a:gd name="T38" fmla="*/ 0 w 1295"/>
              <a:gd name="T39" fmla="*/ 617566907 h 1424"/>
              <a:gd name="T40" fmla="*/ 120015271 w 1295"/>
              <a:gd name="T41" fmla="*/ 311625301 h 1424"/>
              <a:gd name="T42" fmla="*/ 0 w 1295"/>
              <a:gd name="T43" fmla="*/ 3788807 h 1424"/>
              <a:gd name="T44" fmla="*/ 63315739 w 1295"/>
              <a:gd name="T45" fmla="*/ 1893917 h 1424"/>
              <a:gd name="T46" fmla="*/ 185220814 w 1295"/>
              <a:gd name="T47" fmla="*/ 15155229 h 1424"/>
              <a:gd name="T48" fmla="*/ 305237087 w 1295"/>
              <a:gd name="T49" fmla="*/ 38835036 h 1424"/>
              <a:gd name="T50" fmla="*/ 419582959 w 1295"/>
              <a:gd name="T51" fmla="*/ 74828224 h 1424"/>
              <a:gd name="T52" fmla="*/ 528258612 w 1295"/>
              <a:gd name="T53" fmla="*/ 120292926 h 1424"/>
              <a:gd name="T54" fmla="*/ 631263803 w 1295"/>
              <a:gd name="T55" fmla="*/ 177124078 h 1424"/>
              <a:gd name="T56" fmla="*/ 729544520 w 1295"/>
              <a:gd name="T57" fmla="*/ 244374659 h 1424"/>
              <a:gd name="T58" fmla="*/ 820265107 w 1295"/>
              <a:gd name="T59" fmla="*/ 319202914 h 1424"/>
              <a:gd name="T60" fmla="*/ 904370460 w 1295"/>
              <a:gd name="T61" fmla="*/ 402554706 h 1424"/>
              <a:gd name="T62" fmla="*/ 978080997 w 1295"/>
              <a:gd name="T63" fmla="*/ 493485083 h 1424"/>
              <a:gd name="T64" fmla="*/ 1043286754 w 1295"/>
              <a:gd name="T65" fmla="*/ 590098305 h 1424"/>
              <a:gd name="T66" fmla="*/ 1099987242 w 1295"/>
              <a:gd name="T67" fmla="*/ 693342059 h 1424"/>
              <a:gd name="T68" fmla="*/ 1147237811 w 1295"/>
              <a:gd name="T69" fmla="*/ 805110384 h 1424"/>
              <a:gd name="T70" fmla="*/ 1183147700 w 1295"/>
              <a:gd name="T71" fmla="*/ 919719584 h 1424"/>
              <a:gd name="T72" fmla="*/ 1206772984 w 1295"/>
              <a:gd name="T73" fmla="*/ 1038118807 h 1424"/>
              <a:gd name="T74" fmla="*/ 1220003455 w 1295"/>
              <a:gd name="T75" fmla="*/ 1161252578 h 1424"/>
              <a:gd name="T76" fmla="*/ 1221893244 w 1295"/>
              <a:gd name="T77" fmla="*/ 1225661311 h 1424"/>
              <a:gd name="T78" fmla="*/ 1223783034 w 1295"/>
              <a:gd name="T79" fmla="*/ 1225661311 h 1424"/>
              <a:gd name="T80" fmla="*/ 914766246 w 1295"/>
              <a:gd name="T81" fmla="*/ 1348796055 h 1424"/>
              <a:gd name="T82" fmla="*/ 604803834 w 1295"/>
              <a:gd name="T83" fmla="*/ 1226609243 h 14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95"/>
              <a:gd name="T127" fmla="*/ 0 h 1424"/>
              <a:gd name="T128" fmla="*/ 1295 w 1295"/>
              <a:gd name="T129" fmla="*/ 1424 h 14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95" h="1424">
                <a:moveTo>
                  <a:pt x="640" y="1295"/>
                </a:moveTo>
                <a:lnTo>
                  <a:pt x="640" y="1295"/>
                </a:lnTo>
                <a:lnTo>
                  <a:pt x="640" y="1294"/>
                </a:lnTo>
                <a:lnTo>
                  <a:pt x="640" y="1261"/>
                </a:lnTo>
                <a:lnTo>
                  <a:pt x="636" y="1228"/>
                </a:lnTo>
                <a:lnTo>
                  <a:pt x="632" y="1196"/>
                </a:lnTo>
                <a:lnTo>
                  <a:pt x="626" y="1165"/>
                </a:lnTo>
                <a:lnTo>
                  <a:pt x="618" y="1134"/>
                </a:lnTo>
                <a:lnTo>
                  <a:pt x="611" y="1103"/>
                </a:lnTo>
                <a:lnTo>
                  <a:pt x="601" y="1075"/>
                </a:lnTo>
                <a:lnTo>
                  <a:pt x="590" y="1046"/>
                </a:lnTo>
                <a:lnTo>
                  <a:pt x="576" y="1017"/>
                </a:lnTo>
                <a:lnTo>
                  <a:pt x="563" y="990"/>
                </a:lnTo>
                <a:lnTo>
                  <a:pt x="545" y="963"/>
                </a:lnTo>
                <a:lnTo>
                  <a:pt x="530" y="936"/>
                </a:lnTo>
                <a:lnTo>
                  <a:pt x="513" y="911"/>
                </a:lnTo>
                <a:lnTo>
                  <a:pt x="494" y="886"/>
                </a:lnTo>
                <a:lnTo>
                  <a:pt x="472" y="863"/>
                </a:lnTo>
                <a:lnTo>
                  <a:pt x="451" y="842"/>
                </a:lnTo>
                <a:lnTo>
                  <a:pt x="430" y="821"/>
                </a:lnTo>
                <a:lnTo>
                  <a:pt x="405" y="800"/>
                </a:lnTo>
                <a:lnTo>
                  <a:pt x="382" y="781"/>
                </a:lnTo>
                <a:lnTo>
                  <a:pt x="357" y="763"/>
                </a:lnTo>
                <a:lnTo>
                  <a:pt x="330" y="746"/>
                </a:lnTo>
                <a:lnTo>
                  <a:pt x="303" y="731"/>
                </a:lnTo>
                <a:lnTo>
                  <a:pt x="277" y="717"/>
                </a:lnTo>
                <a:lnTo>
                  <a:pt x="248" y="704"/>
                </a:lnTo>
                <a:lnTo>
                  <a:pt x="219" y="692"/>
                </a:lnTo>
                <a:lnTo>
                  <a:pt x="190" y="683"/>
                </a:lnTo>
                <a:lnTo>
                  <a:pt x="159" y="675"/>
                </a:lnTo>
                <a:lnTo>
                  <a:pt x="129" y="667"/>
                </a:lnTo>
                <a:lnTo>
                  <a:pt x="98" y="661"/>
                </a:lnTo>
                <a:lnTo>
                  <a:pt x="65" y="658"/>
                </a:lnTo>
                <a:lnTo>
                  <a:pt x="33" y="656"/>
                </a:lnTo>
                <a:lnTo>
                  <a:pt x="0" y="654"/>
                </a:lnTo>
                <a:lnTo>
                  <a:pt x="0" y="652"/>
                </a:lnTo>
                <a:lnTo>
                  <a:pt x="63" y="492"/>
                </a:lnTo>
                <a:lnTo>
                  <a:pt x="127" y="329"/>
                </a:lnTo>
                <a:lnTo>
                  <a:pt x="63" y="164"/>
                </a:lnTo>
                <a:lnTo>
                  <a:pt x="0" y="4"/>
                </a:lnTo>
                <a:lnTo>
                  <a:pt x="0" y="0"/>
                </a:lnTo>
                <a:lnTo>
                  <a:pt x="67" y="2"/>
                </a:lnTo>
                <a:lnTo>
                  <a:pt x="133" y="6"/>
                </a:lnTo>
                <a:lnTo>
                  <a:pt x="196" y="16"/>
                </a:lnTo>
                <a:lnTo>
                  <a:pt x="259" y="27"/>
                </a:lnTo>
                <a:lnTo>
                  <a:pt x="323" y="41"/>
                </a:lnTo>
                <a:lnTo>
                  <a:pt x="384" y="58"/>
                </a:lnTo>
                <a:lnTo>
                  <a:pt x="444" y="79"/>
                </a:lnTo>
                <a:lnTo>
                  <a:pt x="501" y="102"/>
                </a:lnTo>
                <a:lnTo>
                  <a:pt x="559" y="127"/>
                </a:lnTo>
                <a:lnTo>
                  <a:pt x="615" y="156"/>
                </a:lnTo>
                <a:lnTo>
                  <a:pt x="668" y="187"/>
                </a:lnTo>
                <a:lnTo>
                  <a:pt x="722" y="221"/>
                </a:lnTo>
                <a:lnTo>
                  <a:pt x="772" y="258"/>
                </a:lnTo>
                <a:lnTo>
                  <a:pt x="822" y="296"/>
                </a:lnTo>
                <a:lnTo>
                  <a:pt x="868" y="337"/>
                </a:lnTo>
                <a:lnTo>
                  <a:pt x="912" y="379"/>
                </a:lnTo>
                <a:lnTo>
                  <a:pt x="957" y="425"/>
                </a:lnTo>
                <a:lnTo>
                  <a:pt x="997" y="471"/>
                </a:lnTo>
                <a:lnTo>
                  <a:pt x="1035" y="521"/>
                </a:lnTo>
                <a:lnTo>
                  <a:pt x="1072" y="571"/>
                </a:lnTo>
                <a:lnTo>
                  <a:pt x="1104" y="623"/>
                </a:lnTo>
                <a:lnTo>
                  <a:pt x="1137" y="677"/>
                </a:lnTo>
                <a:lnTo>
                  <a:pt x="1164" y="732"/>
                </a:lnTo>
                <a:lnTo>
                  <a:pt x="1191" y="790"/>
                </a:lnTo>
                <a:lnTo>
                  <a:pt x="1214" y="850"/>
                </a:lnTo>
                <a:lnTo>
                  <a:pt x="1235" y="909"/>
                </a:lnTo>
                <a:lnTo>
                  <a:pt x="1252" y="971"/>
                </a:lnTo>
                <a:lnTo>
                  <a:pt x="1266" y="1032"/>
                </a:lnTo>
                <a:lnTo>
                  <a:pt x="1277" y="1096"/>
                </a:lnTo>
                <a:lnTo>
                  <a:pt x="1287" y="1161"/>
                </a:lnTo>
                <a:lnTo>
                  <a:pt x="1291" y="1226"/>
                </a:lnTo>
                <a:lnTo>
                  <a:pt x="1293" y="1294"/>
                </a:lnTo>
                <a:lnTo>
                  <a:pt x="1295" y="1294"/>
                </a:lnTo>
                <a:lnTo>
                  <a:pt x="1131" y="1359"/>
                </a:lnTo>
                <a:lnTo>
                  <a:pt x="968" y="1424"/>
                </a:lnTo>
                <a:lnTo>
                  <a:pt x="803" y="1359"/>
                </a:lnTo>
                <a:lnTo>
                  <a:pt x="640" y="1295"/>
                </a:lnTo>
                <a:close/>
              </a:path>
            </a:pathLst>
          </a:custGeom>
          <a:solidFill>
            <a:srgbClr val="CDCDCD"/>
          </a:solidFill>
          <a:ln w="9525">
            <a:solidFill>
              <a:srgbClr val="CDCDCD"/>
            </a:solidFill>
            <a:round/>
            <a:headEnd/>
            <a:tailEnd/>
          </a:ln>
        </p:spPr>
        <p:txBody>
          <a:bodyPr anchor="ctr"/>
          <a:lstStyle/>
          <a:p>
            <a:pPr fontAlgn="base">
              <a:spcBef>
                <a:spcPct val="40000"/>
              </a:spcBef>
              <a:spcAft>
                <a:spcPct val="0"/>
              </a:spcAft>
              <a:buClr>
                <a:srgbClr val="215283"/>
              </a:buClr>
              <a:buSzPct val="85000"/>
              <a:buFont typeface="Wingdings" pitchFamily="2" charset="2"/>
              <a:buNone/>
            </a:pPr>
            <a:endParaRPr lang="en-US" sz="1300">
              <a:solidFill>
                <a:schemeClr val="dk1"/>
              </a:solidFill>
            </a:endParaRPr>
          </a:p>
        </p:txBody>
      </p:sp>
      <p:sp>
        <p:nvSpPr>
          <p:cNvPr id="7" name="Freeform 25"/>
          <p:cNvSpPr>
            <a:spLocks/>
          </p:cNvSpPr>
          <p:nvPr>
            <p:custDataLst>
              <p:tags r:id="rId2"/>
            </p:custDataLst>
          </p:nvPr>
        </p:nvSpPr>
        <p:spPr bwMode="auto">
          <a:xfrm>
            <a:off x="5846700" y="3767294"/>
            <a:ext cx="2766123" cy="2518413"/>
          </a:xfrm>
          <a:custGeom>
            <a:avLst/>
            <a:gdLst>
              <a:gd name="T0" fmla="*/ 62403867 w 1422"/>
              <a:gd name="T1" fmla="*/ 759066615 h 1294"/>
              <a:gd name="T2" fmla="*/ 121970356 w 1422"/>
              <a:gd name="T3" fmla="*/ 605739173 h 1294"/>
              <a:gd name="T4" fmla="*/ 123861617 w 1422"/>
              <a:gd name="T5" fmla="*/ 605739173 h 1294"/>
              <a:gd name="T6" fmla="*/ 123861617 w 1422"/>
              <a:gd name="T7" fmla="*/ 605739173 h 1294"/>
              <a:gd name="T8" fmla="*/ 185319383 w 1422"/>
              <a:gd name="T9" fmla="*/ 601952782 h 1294"/>
              <a:gd name="T10" fmla="*/ 245831973 w 1422"/>
              <a:gd name="T11" fmla="*/ 593435347 h 1294"/>
              <a:gd name="T12" fmla="*/ 301615985 w 1422"/>
              <a:gd name="T13" fmla="*/ 577345130 h 1294"/>
              <a:gd name="T14" fmla="*/ 358347024 w 1422"/>
              <a:gd name="T15" fmla="*/ 556522897 h 1294"/>
              <a:gd name="T16" fmla="*/ 410349424 w 1422"/>
              <a:gd name="T17" fmla="*/ 531914273 h 1294"/>
              <a:gd name="T18" fmla="*/ 459515418 w 1422"/>
              <a:gd name="T19" fmla="*/ 500681288 h 1294"/>
              <a:gd name="T20" fmla="*/ 506791122 w 1422"/>
              <a:gd name="T21" fmla="*/ 465662033 h 1294"/>
              <a:gd name="T22" fmla="*/ 550284425 w 1422"/>
              <a:gd name="T23" fmla="*/ 427802985 h 1294"/>
              <a:gd name="T24" fmla="*/ 589049938 w 1422"/>
              <a:gd name="T25" fmla="*/ 384265324 h 1294"/>
              <a:gd name="T26" fmla="*/ 623088757 w 1422"/>
              <a:gd name="T27" fmla="*/ 336942243 h 1294"/>
              <a:gd name="T28" fmla="*/ 654290197 w 1422"/>
              <a:gd name="T29" fmla="*/ 287725967 h 1294"/>
              <a:gd name="T30" fmla="*/ 679818824 w 1422"/>
              <a:gd name="T31" fmla="*/ 234724212 h 1294"/>
              <a:gd name="T32" fmla="*/ 699674639 w 1422"/>
              <a:gd name="T33" fmla="*/ 178882725 h 1294"/>
              <a:gd name="T34" fmla="*/ 713856670 w 1422"/>
              <a:gd name="T35" fmla="*/ 120201413 h 1294"/>
              <a:gd name="T36" fmla="*/ 723312005 w 1422"/>
              <a:gd name="T37" fmla="*/ 62466715 h 1294"/>
              <a:gd name="T38" fmla="*/ 727094528 w 1422"/>
              <a:gd name="T39" fmla="*/ 0 h 1294"/>
              <a:gd name="T40" fmla="*/ 881211438 w 1422"/>
              <a:gd name="T41" fmla="*/ 60573519 h 1294"/>
              <a:gd name="T42" fmla="*/ 1191337735 w 1422"/>
              <a:gd name="T43" fmla="*/ 60573519 h 1294"/>
              <a:gd name="T44" fmla="*/ 1342618239 w 1422"/>
              <a:gd name="T45" fmla="*/ 62466715 h 1294"/>
              <a:gd name="T46" fmla="*/ 1329381353 w 1422"/>
              <a:gd name="T47" fmla="*/ 185507936 h 1294"/>
              <a:gd name="T48" fmla="*/ 1305743987 w 1422"/>
              <a:gd name="T49" fmla="*/ 305709380 h 1294"/>
              <a:gd name="T50" fmla="*/ 1269814879 w 1422"/>
              <a:gd name="T51" fmla="*/ 420231176 h 1294"/>
              <a:gd name="T52" fmla="*/ 1224430437 w 1422"/>
              <a:gd name="T53" fmla="*/ 530022050 h 1294"/>
              <a:gd name="T54" fmla="*/ 1167700369 w 1422"/>
              <a:gd name="T55" fmla="*/ 633186618 h 1294"/>
              <a:gd name="T56" fmla="*/ 1100568850 w 1422"/>
              <a:gd name="T57" fmla="*/ 731619170 h 1294"/>
              <a:gd name="T58" fmla="*/ 1026819373 w 1422"/>
              <a:gd name="T59" fmla="*/ 822479912 h 1294"/>
              <a:gd name="T60" fmla="*/ 942669173 w 1422"/>
              <a:gd name="T61" fmla="*/ 903875649 h 1294"/>
              <a:gd name="T62" fmla="*/ 853791549 w 1422"/>
              <a:gd name="T63" fmla="*/ 980540343 h 1294"/>
              <a:gd name="T64" fmla="*/ 755459562 w 1422"/>
              <a:gd name="T65" fmla="*/ 1045846106 h 1294"/>
              <a:gd name="T66" fmla="*/ 652398935 w 1422"/>
              <a:gd name="T67" fmla="*/ 1102634191 h 1294"/>
              <a:gd name="T68" fmla="*/ 543666468 w 1422"/>
              <a:gd name="T69" fmla="*/ 1149958244 h 1294"/>
              <a:gd name="T70" fmla="*/ 429260095 w 1422"/>
              <a:gd name="T71" fmla="*/ 1185924097 h 1294"/>
              <a:gd name="T72" fmla="*/ 309180058 w 1422"/>
              <a:gd name="T73" fmla="*/ 1209585151 h 1294"/>
              <a:gd name="T74" fmla="*/ 185319383 w 1422"/>
              <a:gd name="T75" fmla="*/ 1222835574 h 1294"/>
              <a:gd name="T76" fmla="*/ 123861617 w 1422"/>
              <a:gd name="T77" fmla="*/ 1224728770 h 1294"/>
              <a:gd name="T78" fmla="*/ 121970356 w 1422"/>
              <a:gd name="T79" fmla="*/ 1224728770 h 1294"/>
              <a:gd name="T80" fmla="*/ 121970356 w 1422"/>
              <a:gd name="T81" fmla="*/ 1220943351 h 1294"/>
              <a:gd name="T82" fmla="*/ 0 w 1422"/>
              <a:gd name="T83" fmla="*/ 913340654 h 12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22"/>
              <a:gd name="T127" fmla="*/ 0 h 1294"/>
              <a:gd name="T128" fmla="*/ 1422 w 1422"/>
              <a:gd name="T129" fmla="*/ 1294 h 12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22" h="1294">
                <a:moveTo>
                  <a:pt x="0" y="965"/>
                </a:moveTo>
                <a:lnTo>
                  <a:pt x="66" y="802"/>
                </a:lnTo>
                <a:lnTo>
                  <a:pt x="129" y="642"/>
                </a:lnTo>
                <a:lnTo>
                  <a:pt x="129" y="640"/>
                </a:lnTo>
                <a:lnTo>
                  <a:pt x="131" y="640"/>
                </a:lnTo>
                <a:lnTo>
                  <a:pt x="131" y="638"/>
                </a:lnTo>
                <a:lnTo>
                  <a:pt x="131" y="640"/>
                </a:lnTo>
                <a:lnTo>
                  <a:pt x="164" y="638"/>
                </a:lnTo>
                <a:lnTo>
                  <a:pt x="196" y="636"/>
                </a:lnTo>
                <a:lnTo>
                  <a:pt x="227" y="633"/>
                </a:lnTo>
                <a:lnTo>
                  <a:pt x="260" y="627"/>
                </a:lnTo>
                <a:lnTo>
                  <a:pt x="290" y="619"/>
                </a:lnTo>
                <a:lnTo>
                  <a:pt x="319" y="610"/>
                </a:lnTo>
                <a:lnTo>
                  <a:pt x="350" y="600"/>
                </a:lnTo>
                <a:lnTo>
                  <a:pt x="379" y="588"/>
                </a:lnTo>
                <a:lnTo>
                  <a:pt x="408" y="575"/>
                </a:lnTo>
                <a:lnTo>
                  <a:pt x="434" y="562"/>
                </a:lnTo>
                <a:lnTo>
                  <a:pt x="461" y="546"/>
                </a:lnTo>
                <a:lnTo>
                  <a:pt x="486" y="529"/>
                </a:lnTo>
                <a:lnTo>
                  <a:pt x="511" y="512"/>
                </a:lnTo>
                <a:lnTo>
                  <a:pt x="536" y="492"/>
                </a:lnTo>
                <a:lnTo>
                  <a:pt x="559" y="473"/>
                </a:lnTo>
                <a:lnTo>
                  <a:pt x="582" y="452"/>
                </a:lnTo>
                <a:lnTo>
                  <a:pt x="603" y="429"/>
                </a:lnTo>
                <a:lnTo>
                  <a:pt x="623" y="406"/>
                </a:lnTo>
                <a:lnTo>
                  <a:pt x="642" y="381"/>
                </a:lnTo>
                <a:lnTo>
                  <a:pt x="659" y="356"/>
                </a:lnTo>
                <a:lnTo>
                  <a:pt x="676" y="331"/>
                </a:lnTo>
                <a:lnTo>
                  <a:pt x="692" y="304"/>
                </a:lnTo>
                <a:lnTo>
                  <a:pt x="705" y="277"/>
                </a:lnTo>
                <a:lnTo>
                  <a:pt x="719" y="248"/>
                </a:lnTo>
                <a:lnTo>
                  <a:pt x="730" y="219"/>
                </a:lnTo>
                <a:lnTo>
                  <a:pt x="740" y="189"/>
                </a:lnTo>
                <a:lnTo>
                  <a:pt x="747" y="160"/>
                </a:lnTo>
                <a:lnTo>
                  <a:pt x="755" y="127"/>
                </a:lnTo>
                <a:lnTo>
                  <a:pt x="761" y="97"/>
                </a:lnTo>
                <a:lnTo>
                  <a:pt x="765" y="66"/>
                </a:lnTo>
                <a:lnTo>
                  <a:pt x="769" y="33"/>
                </a:lnTo>
                <a:lnTo>
                  <a:pt x="769" y="0"/>
                </a:lnTo>
                <a:lnTo>
                  <a:pt x="932" y="64"/>
                </a:lnTo>
                <a:lnTo>
                  <a:pt x="1097" y="129"/>
                </a:lnTo>
                <a:lnTo>
                  <a:pt x="1260" y="64"/>
                </a:lnTo>
                <a:lnTo>
                  <a:pt x="1422" y="0"/>
                </a:lnTo>
                <a:lnTo>
                  <a:pt x="1420" y="66"/>
                </a:lnTo>
                <a:lnTo>
                  <a:pt x="1416" y="131"/>
                </a:lnTo>
                <a:lnTo>
                  <a:pt x="1406" y="196"/>
                </a:lnTo>
                <a:lnTo>
                  <a:pt x="1395" y="260"/>
                </a:lnTo>
                <a:lnTo>
                  <a:pt x="1381" y="323"/>
                </a:lnTo>
                <a:lnTo>
                  <a:pt x="1364" y="383"/>
                </a:lnTo>
                <a:lnTo>
                  <a:pt x="1343" y="444"/>
                </a:lnTo>
                <a:lnTo>
                  <a:pt x="1320" y="502"/>
                </a:lnTo>
                <a:lnTo>
                  <a:pt x="1295" y="560"/>
                </a:lnTo>
                <a:lnTo>
                  <a:pt x="1266" y="615"/>
                </a:lnTo>
                <a:lnTo>
                  <a:pt x="1235" y="669"/>
                </a:lnTo>
                <a:lnTo>
                  <a:pt x="1201" y="721"/>
                </a:lnTo>
                <a:lnTo>
                  <a:pt x="1164" y="773"/>
                </a:lnTo>
                <a:lnTo>
                  <a:pt x="1126" y="821"/>
                </a:lnTo>
                <a:lnTo>
                  <a:pt x="1086" y="869"/>
                </a:lnTo>
                <a:lnTo>
                  <a:pt x="1043" y="913"/>
                </a:lnTo>
                <a:lnTo>
                  <a:pt x="997" y="955"/>
                </a:lnTo>
                <a:lnTo>
                  <a:pt x="951" y="998"/>
                </a:lnTo>
                <a:lnTo>
                  <a:pt x="903" y="1036"/>
                </a:lnTo>
                <a:lnTo>
                  <a:pt x="851" y="1071"/>
                </a:lnTo>
                <a:lnTo>
                  <a:pt x="799" y="1105"/>
                </a:lnTo>
                <a:lnTo>
                  <a:pt x="746" y="1136"/>
                </a:lnTo>
                <a:lnTo>
                  <a:pt x="690" y="1165"/>
                </a:lnTo>
                <a:lnTo>
                  <a:pt x="632" y="1192"/>
                </a:lnTo>
                <a:lnTo>
                  <a:pt x="575" y="1215"/>
                </a:lnTo>
                <a:lnTo>
                  <a:pt x="513" y="1234"/>
                </a:lnTo>
                <a:lnTo>
                  <a:pt x="454" y="1253"/>
                </a:lnTo>
                <a:lnTo>
                  <a:pt x="390" y="1267"/>
                </a:lnTo>
                <a:lnTo>
                  <a:pt x="327" y="1278"/>
                </a:lnTo>
                <a:lnTo>
                  <a:pt x="262" y="1286"/>
                </a:lnTo>
                <a:lnTo>
                  <a:pt x="196" y="1292"/>
                </a:lnTo>
                <a:lnTo>
                  <a:pt x="131" y="1294"/>
                </a:lnTo>
                <a:lnTo>
                  <a:pt x="129" y="1294"/>
                </a:lnTo>
                <a:lnTo>
                  <a:pt x="129" y="1290"/>
                </a:lnTo>
                <a:lnTo>
                  <a:pt x="66" y="1130"/>
                </a:lnTo>
                <a:lnTo>
                  <a:pt x="0" y="965"/>
                </a:lnTo>
                <a:close/>
              </a:path>
            </a:pathLst>
          </a:custGeom>
          <a:solidFill>
            <a:schemeClr val="accent4"/>
          </a:solidFill>
          <a:ln w="9525" algn="ctr">
            <a:solidFill>
              <a:srgbClr val="85B3E1"/>
            </a:solidFill>
            <a:round/>
            <a:headEnd/>
            <a:tailEnd/>
          </a:ln>
        </p:spPr>
        <p:txBody>
          <a:bodyPr/>
          <a:lstStyle/>
          <a:p>
            <a:pPr fontAlgn="base">
              <a:spcBef>
                <a:spcPct val="40000"/>
              </a:spcBef>
              <a:spcAft>
                <a:spcPct val="0"/>
              </a:spcAft>
              <a:buClr>
                <a:srgbClr val="215283"/>
              </a:buClr>
              <a:buSzPct val="85000"/>
              <a:buFont typeface="Wingdings" pitchFamily="2" charset="2"/>
              <a:buNone/>
            </a:pPr>
            <a:endParaRPr lang="en-US" sz="1300" dirty="0">
              <a:solidFill>
                <a:schemeClr val="bg1"/>
              </a:solidFill>
            </a:endParaRPr>
          </a:p>
          <a:p>
            <a:pPr algn="ctr" fontAlgn="base">
              <a:spcBef>
                <a:spcPct val="40000"/>
              </a:spcBef>
              <a:spcAft>
                <a:spcPct val="0"/>
              </a:spcAft>
              <a:buClr>
                <a:srgbClr val="215283"/>
              </a:buClr>
              <a:buSzPct val="85000"/>
              <a:buFont typeface="Wingdings" pitchFamily="2" charset="2"/>
              <a:buNone/>
            </a:pPr>
            <a:endParaRPr lang="en-US" sz="1300" dirty="0">
              <a:solidFill>
                <a:schemeClr val="bg1"/>
              </a:solidFill>
            </a:endParaRPr>
          </a:p>
          <a:p>
            <a:pPr algn="ctr" fontAlgn="base">
              <a:spcBef>
                <a:spcPct val="40000"/>
              </a:spcBef>
              <a:spcAft>
                <a:spcPct val="0"/>
              </a:spcAft>
              <a:buClr>
                <a:srgbClr val="215283"/>
              </a:buClr>
              <a:buSzPct val="85000"/>
              <a:buFont typeface="Wingdings" pitchFamily="2" charset="2"/>
              <a:buNone/>
            </a:pPr>
            <a:endParaRPr lang="en-US" sz="1300" dirty="0">
              <a:solidFill>
                <a:schemeClr val="bg1"/>
              </a:solidFill>
            </a:endParaRPr>
          </a:p>
          <a:p>
            <a:pPr algn="ctr" fontAlgn="base">
              <a:spcBef>
                <a:spcPct val="40000"/>
              </a:spcBef>
              <a:spcAft>
                <a:spcPct val="0"/>
              </a:spcAft>
              <a:buClr>
                <a:srgbClr val="215283"/>
              </a:buClr>
              <a:buSzPct val="85000"/>
              <a:buFont typeface="Wingdings" pitchFamily="2" charset="2"/>
              <a:buNone/>
            </a:pPr>
            <a:endParaRPr lang="en-US" sz="1300" dirty="0">
              <a:solidFill>
                <a:schemeClr val="bg1"/>
              </a:solidFill>
            </a:endParaRPr>
          </a:p>
          <a:p>
            <a:pPr fontAlgn="base">
              <a:spcBef>
                <a:spcPct val="40000"/>
              </a:spcBef>
              <a:spcAft>
                <a:spcPct val="0"/>
              </a:spcAft>
              <a:buClr>
                <a:srgbClr val="215283"/>
              </a:buClr>
              <a:buSzPct val="85000"/>
              <a:buFont typeface="Wingdings" pitchFamily="2" charset="2"/>
              <a:buNone/>
            </a:pPr>
            <a:endParaRPr lang="en-US" sz="1300" dirty="0">
              <a:solidFill>
                <a:schemeClr val="bg1"/>
              </a:solidFill>
            </a:endParaRPr>
          </a:p>
        </p:txBody>
      </p:sp>
      <p:sp>
        <p:nvSpPr>
          <p:cNvPr id="8" name="Freeform 23"/>
          <p:cNvSpPr>
            <a:spLocks/>
          </p:cNvSpPr>
          <p:nvPr>
            <p:custDataLst>
              <p:tags r:id="rId3"/>
            </p:custDataLst>
          </p:nvPr>
        </p:nvSpPr>
        <p:spPr bwMode="auto">
          <a:xfrm>
            <a:off x="3576000" y="3513230"/>
            <a:ext cx="2521587" cy="2772477"/>
          </a:xfrm>
          <a:custGeom>
            <a:avLst/>
            <a:gdLst>
              <a:gd name="T0" fmla="*/ 620541099 w 1295"/>
              <a:gd name="T1" fmla="*/ 122186843 h 1424"/>
              <a:gd name="T2" fmla="*/ 620541099 w 1295"/>
              <a:gd name="T3" fmla="*/ 123134774 h 1424"/>
              <a:gd name="T4" fmla="*/ 620541099 w 1295"/>
              <a:gd name="T5" fmla="*/ 123134774 h 1424"/>
              <a:gd name="T6" fmla="*/ 620541099 w 1295"/>
              <a:gd name="T7" fmla="*/ 154391240 h 1424"/>
              <a:gd name="T8" fmla="*/ 628119519 w 1295"/>
              <a:gd name="T9" fmla="*/ 215959099 h 1424"/>
              <a:gd name="T10" fmla="*/ 641383215 w 1295"/>
              <a:gd name="T11" fmla="*/ 274684197 h 1424"/>
              <a:gd name="T12" fmla="*/ 657489062 w 1295"/>
              <a:gd name="T13" fmla="*/ 330568360 h 1424"/>
              <a:gd name="T14" fmla="*/ 681173330 w 1295"/>
              <a:gd name="T15" fmla="*/ 385505564 h 1424"/>
              <a:gd name="T16" fmla="*/ 708647781 w 1295"/>
              <a:gd name="T17" fmla="*/ 436653962 h 1424"/>
              <a:gd name="T18" fmla="*/ 740859475 w 1295"/>
              <a:gd name="T19" fmla="*/ 485907470 h 1424"/>
              <a:gd name="T20" fmla="*/ 779702531 w 1295"/>
              <a:gd name="T21" fmla="*/ 531372294 h 1424"/>
              <a:gd name="T22" fmla="*/ 819492646 w 1295"/>
              <a:gd name="T23" fmla="*/ 571154273 h 1424"/>
              <a:gd name="T24" fmla="*/ 864967062 w 1295"/>
              <a:gd name="T25" fmla="*/ 609042336 h 1424"/>
              <a:gd name="T26" fmla="*/ 914231663 w 1295"/>
              <a:gd name="T27" fmla="*/ 642193661 h 1424"/>
              <a:gd name="T28" fmla="*/ 964443323 w 1295"/>
              <a:gd name="T29" fmla="*/ 669662263 h 1424"/>
              <a:gd name="T30" fmla="*/ 1019392225 w 1295"/>
              <a:gd name="T31" fmla="*/ 693342059 h 1424"/>
              <a:gd name="T32" fmla="*/ 1076235489 w 1295"/>
              <a:gd name="T33" fmla="*/ 709444242 h 1424"/>
              <a:gd name="T34" fmla="*/ 1134026543 w 1295"/>
              <a:gd name="T35" fmla="*/ 722704578 h 1424"/>
              <a:gd name="T36" fmla="*/ 1195606807 w 1295"/>
              <a:gd name="T37" fmla="*/ 727440342 h 1424"/>
              <a:gd name="T38" fmla="*/ 1226870469 w 1295"/>
              <a:gd name="T39" fmla="*/ 731229149 h 1424"/>
              <a:gd name="T40" fmla="*/ 1106552092 w 1295"/>
              <a:gd name="T41" fmla="*/ 1037170876 h 1424"/>
              <a:gd name="T42" fmla="*/ 1226870469 w 1295"/>
              <a:gd name="T43" fmla="*/ 1345007249 h 1424"/>
              <a:gd name="T44" fmla="*/ 1163395113 w 1295"/>
              <a:gd name="T45" fmla="*/ 1346902139 h 1424"/>
              <a:gd name="T46" fmla="*/ 1041181644 w 1295"/>
              <a:gd name="T47" fmla="*/ 1333640830 h 1424"/>
              <a:gd name="T48" fmla="*/ 920863024 w 1295"/>
              <a:gd name="T49" fmla="*/ 1309961034 h 1424"/>
              <a:gd name="T50" fmla="*/ 806228950 w 1295"/>
              <a:gd name="T51" fmla="*/ 1273967861 h 1424"/>
              <a:gd name="T52" fmla="*/ 697279177 w 1295"/>
              <a:gd name="T53" fmla="*/ 1228503159 h 1424"/>
              <a:gd name="T54" fmla="*/ 594013707 w 1295"/>
              <a:gd name="T55" fmla="*/ 1171672038 h 1424"/>
              <a:gd name="T56" fmla="*/ 495485357 w 1295"/>
              <a:gd name="T57" fmla="*/ 1104421457 h 1424"/>
              <a:gd name="T58" fmla="*/ 404535550 w 1295"/>
              <a:gd name="T59" fmla="*/ 1029594236 h 1424"/>
              <a:gd name="T60" fmla="*/ 320218078 w 1295"/>
              <a:gd name="T61" fmla="*/ 946241228 h 1424"/>
              <a:gd name="T62" fmla="*/ 246321116 w 1295"/>
              <a:gd name="T63" fmla="*/ 855310851 h 1424"/>
              <a:gd name="T64" fmla="*/ 180951642 w 1295"/>
              <a:gd name="T65" fmla="*/ 758697751 h 1424"/>
              <a:gd name="T66" fmla="*/ 124108591 w 1295"/>
              <a:gd name="T67" fmla="*/ 655453996 h 1424"/>
              <a:gd name="T68" fmla="*/ 76739082 w 1295"/>
              <a:gd name="T69" fmla="*/ 543685671 h 1424"/>
              <a:gd name="T70" fmla="*/ 40738163 w 1295"/>
              <a:gd name="T71" fmla="*/ 429076349 h 1424"/>
              <a:gd name="T72" fmla="*/ 17052914 w 1295"/>
              <a:gd name="T73" fmla="*/ 310677370 h 1424"/>
              <a:gd name="T74" fmla="*/ 3789211 w 1295"/>
              <a:gd name="T75" fmla="*/ 187543538 h 1424"/>
              <a:gd name="T76" fmla="*/ 1895092 w 1295"/>
              <a:gd name="T77" fmla="*/ 123134774 h 1424"/>
              <a:gd name="T78" fmla="*/ 0 w 1295"/>
              <a:gd name="T79" fmla="*/ 123134774 h 1424"/>
              <a:gd name="T80" fmla="*/ 309796533 w 1295"/>
              <a:gd name="T81" fmla="*/ 0 h 1424"/>
              <a:gd name="T82" fmla="*/ 620541099 w 1295"/>
              <a:gd name="T83" fmla="*/ 122186843 h 14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95"/>
              <a:gd name="T127" fmla="*/ 0 h 1424"/>
              <a:gd name="T128" fmla="*/ 1295 w 1295"/>
              <a:gd name="T129" fmla="*/ 1424 h 14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95" h="1424">
                <a:moveTo>
                  <a:pt x="655" y="129"/>
                </a:moveTo>
                <a:lnTo>
                  <a:pt x="655" y="129"/>
                </a:lnTo>
                <a:lnTo>
                  <a:pt x="655" y="130"/>
                </a:lnTo>
                <a:lnTo>
                  <a:pt x="655" y="163"/>
                </a:lnTo>
                <a:lnTo>
                  <a:pt x="659" y="196"/>
                </a:lnTo>
                <a:lnTo>
                  <a:pt x="663" y="228"/>
                </a:lnTo>
                <a:lnTo>
                  <a:pt x="669" y="259"/>
                </a:lnTo>
                <a:lnTo>
                  <a:pt x="677" y="290"/>
                </a:lnTo>
                <a:lnTo>
                  <a:pt x="684" y="321"/>
                </a:lnTo>
                <a:lnTo>
                  <a:pt x="694" y="349"/>
                </a:lnTo>
                <a:lnTo>
                  <a:pt x="705" y="378"/>
                </a:lnTo>
                <a:lnTo>
                  <a:pt x="719" y="407"/>
                </a:lnTo>
                <a:lnTo>
                  <a:pt x="732" y="434"/>
                </a:lnTo>
                <a:lnTo>
                  <a:pt x="748" y="461"/>
                </a:lnTo>
                <a:lnTo>
                  <a:pt x="765" y="488"/>
                </a:lnTo>
                <a:lnTo>
                  <a:pt x="782" y="513"/>
                </a:lnTo>
                <a:lnTo>
                  <a:pt x="801" y="538"/>
                </a:lnTo>
                <a:lnTo>
                  <a:pt x="823" y="561"/>
                </a:lnTo>
                <a:lnTo>
                  <a:pt x="844" y="582"/>
                </a:lnTo>
                <a:lnTo>
                  <a:pt x="865" y="603"/>
                </a:lnTo>
                <a:lnTo>
                  <a:pt x="890" y="624"/>
                </a:lnTo>
                <a:lnTo>
                  <a:pt x="913" y="643"/>
                </a:lnTo>
                <a:lnTo>
                  <a:pt x="938" y="661"/>
                </a:lnTo>
                <a:lnTo>
                  <a:pt x="965" y="678"/>
                </a:lnTo>
                <a:lnTo>
                  <a:pt x="992" y="693"/>
                </a:lnTo>
                <a:lnTo>
                  <a:pt x="1018" y="707"/>
                </a:lnTo>
                <a:lnTo>
                  <a:pt x="1047" y="720"/>
                </a:lnTo>
                <a:lnTo>
                  <a:pt x="1076" y="732"/>
                </a:lnTo>
                <a:lnTo>
                  <a:pt x="1105" y="741"/>
                </a:lnTo>
                <a:lnTo>
                  <a:pt x="1136" y="749"/>
                </a:lnTo>
                <a:lnTo>
                  <a:pt x="1166" y="757"/>
                </a:lnTo>
                <a:lnTo>
                  <a:pt x="1197" y="763"/>
                </a:lnTo>
                <a:lnTo>
                  <a:pt x="1230" y="766"/>
                </a:lnTo>
                <a:lnTo>
                  <a:pt x="1262" y="768"/>
                </a:lnTo>
                <a:lnTo>
                  <a:pt x="1295" y="770"/>
                </a:lnTo>
                <a:lnTo>
                  <a:pt x="1295" y="772"/>
                </a:lnTo>
                <a:lnTo>
                  <a:pt x="1232" y="932"/>
                </a:lnTo>
                <a:lnTo>
                  <a:pt x="1168" y="1095"/>
                </a:lnTo>
                <a:lnTo>
                  <a:pt x="1232" y="1260"/>
                </a:lnTo>
                <a:lnTo>
                  <a:pt x="1295" y="1420"/>
                </a:lnTo>
                <a:lnTo>
                  <a:pt x="1295" y="1424"/>
                </a:lnTo>
                <a:lnTo>
                  <a:pt x="1228" y="1422"/>
                </a:lnTo>
                <a:lnTo>
                  <a:pt x="1162" y="1418"/>
                </a:lnTo>
                <a:lnTo>
                  <a:pt x="1099" y="1408"/>
                </a:lnTo>
                <a:lnTo>
                  <a:pt x="1036" y="1397"/>
                </a:lnTo>
                <a:lnTo>
                  <a:pt x="972" y="1383"/>
                </a:lnTo>
                <a:lnTo>
                  <a:pt x="911" y="1366"/>
                </a:lnTo>
                <a:lnTo>
                  <a:pt x="851" y="1345"/>
                </a:lnTo>
                <a:lnTo>
                  <a:pt x="794" y="1322"/>
                </a:lnTo>
                <a:lnTo>
                  <a:pt x="736" y="1297"/>
                </a:lnTo>
                <a:lnTo>
                  <a:pt x="680" y="1268"/>
                </a:lnTo>
                <a:lnTo>
                  <a:pt x="627" y="1237"/>
                </a:lnTo>
                <a:lnTo>
                  <a:pt x="573" y="1203"/>
                </a:lnTo>
                <a:lnTo>
                  <a:pt x="523" y="1166"/>
                </a:lnTo>
                <a:lnTo>
                  <a:pt x="473" y="1128"/>
                </a:lnTo>
                <a:lnTo>
                  <a:pt x="427" y="1087"/>
                </a:lnTo>
                <a:lnTo>
                  <a:pt x="383" y="1045"/>
                </a:lnTo>
                <a:lnTo>
                  <a:pt x="338" y="999"/>
                </a:lnTo>
                <a:lnTo>
                  <a:pt x="298" y="953"/>
                </a:lnTo>
                <a:lnTo>
                  <a:pt x="260" y="903"/>
                </a:lnTo>
                <a:lnTo>
                  <a:pt x="223" y="853"/>
                </a:lnTo>
                <a:lnTo>
                  <a:pt x="191" y="801"/>
                </a:lnTo>
                <a:lnTo>
                  <a:pt x="158" y="747"/>
                </a:lnTo>
                <a:lnTo>
                  <a:pt x="131" y="692"/>
                </a:lnTo>
                <a:lnTo>
                  <a:pt x="104" y="634"/>
                </a:lnTo>
                <a:lnTo>
                  <a:pt x="81" y="574"/>
                </a:lnTo>
                <a:lnTo>
                  <a:pt x="60" y="515"/>
                </a:lnTo>
                <a:lnTo>
                  <a:pt x="43" y="453"/>
                </a:lnTo>
                <a:lnTo>
                  <a:pt x="29" y="392"/>
                </a:lnTo>
                <a:lnTo>
                  <a:pt x="18" y="328"/>
                </a:lnTo>
                <a:lnTo>
                  <a:pt x="8" y="263"/>
                </a:lnTo>
                <a:lnTo>
                  <a:pt x="4" y="198"/>
                </a:lnTo>
                <a:lnTo>
                  <a:pt x="2" y="130"/>
                </a:lnTo>
                <a:lnTo>
                  <a:pt x="0" y="130"/>
                </a:lnTo>
                <a:lnTo>
                  <a:pt x="164" y="65"/>
                </a:lnTo>
                <a:lnTo>
                  <a:pt x="327" y="0"/>
                </a:lnTo>
                <a:lnTo>
                  <a:pt x="492" y="65"/>
                </a:lnTo>
                <a:lnTo>
                  <a:pt x="655" y="129"/>
                </a:lnTo>
                <a:close/>
              </a:path>
            </a:pathLst>
          </a:custGeom>
          <a:solidFill>
            <a:schemeClr val="accent1"/>
          </a:solidFill>
          <a:ln w="9525">
            <a:solidFill>
              <a:srgbClr val="85B3E1"/>
            </a:solidFill>
            <a:round/>
            <a:headEnd/>
            <a:tailEnd/>
          </a:ln>
        </p:spPr>
        <p:txBody>
          <a:bodyPr/>
          <a:lstStyle/>
          <a:p>
            <a:pPr algn="ctr" fontAlgn="base">
              <a:spcBef>
                <a:spcPct val="40000"/>
              </a:spcBef>
              <a:spcAft>
                <a:spcPct val="0"/>
              </a:spcAft>
              <a:buClr>
                <a:srgbClr val="215283"/>
              </a:buClr>
              <a:buSzPct val="85000"/>
              <a:buFont typeface="Wingdings" pitchFamily="2" charset="2"/>
              <a:buNone/>
            </a:pPr>
            <a:endParaRPr lang="en-US" sz="1300" dirty="0">
              <a:solidFill>
                <a:schemeClr val="dk1"/>
              </a:solidFill>
            </a:endParaRPr>
          </a:p>
          <a:p>
            <a:pPr algn="ctr" fontAlgn="base">
              <a:spcBef>
                <a:spcPct val="40000"/>
              </a:spcBef>
              <a:spcAft>
                <a:spcPct val="0"/>
              </a:spcAft>
              <a:buClr>
                <a:srgbClr val="215283"/>
              </a:buClr>
              <a:buSzPct val="85000"/>
              <a:buFont typeface="Wingdings" pitchFamily="2" charset="2"/>
              <a:buNone/>
            </a:pPr>
            <a:endParaRPr lang="en-US" sz="1300" dirty="0">
              <a:solidFill>
                <a:schemeClr val="dk1"/>
              </a:solidFill>
            </a:endParaRPr>
          </a:p>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a:p>
            <a:pPr fontAlgn="base">
              <a:spcBef>
                <a:spcPct val="40000"/>
              </a:spcBef>
              <a:spcAft>
                <a:spcPct val="0"/>
              </a:spcAft>
              <a:buClr>
                <a:srgbClr val="215283"/>
              </a:buClr>
              <a:buSzPct val="85000"/>
              <a:buFont typeface="Wingdings" pitchFamily="2" charset="2"/>
              <a:buNone/>
            </a:pPr>
            <a:r>
              <a:rPr lang="en-US" sz="1300" dirty="0">
                <a:solidFill>
                  <a:schemeClr val="dk1"/>
                </a:solidFill>
              </a:rPr>
              <a:t>  </a:t>
            </a:r>
          </a:p>
          <a:p>
            <a:pPr fontAlgn="base">
              <a:spcBef>
                <a:spcPct val="40000"/>
              </a:spcBef>
              <a:spcAft>
                <a:spcPct val="0"/>
              </a:spcAft>
              <a:buClr>
                <a:srgbClr val="215283"/>
              </a:buClr>
              <a:buSzPct val="85000"/>
              <a:buFont typeface="Wingdings" pitchFamily="2" charset="2"/>
              <a:buNone/>
            </a:pPr>
            <a:r>
              <a:rPr lang="en-US" sz="1300" dirty="0">
                <a:solidFill>
                  <a:schemeClr val="dk1"/>
                </a:solidFill>
              </a:rPr>
              <a:t> </a:t>
            </a:r>
          </a:p>
        </p:txBody>
      </p:sp>
      <p:sp>
        <p:nvSpPr>
          <p:cNvPr id="9" name="Freeform 25"/>
          <p:cNvSpPr>
            <a:spLocks/>
          </p:cNvSpPr>
          <p:nvPr>
            <p:custDataLst>
              <p:tags r:id="rId4"/>
            </p:custDataLst>
          </p:nvPr>
        </p:nvSpPr>
        <p:spPr bwMode="auto">
          <a:xfrm>
            <a:off x="3579177" y="1245707"/>
            <a:ext cx="2766123" cy="2521587"/>
          </a:xfrm>
          <a:custGeom>
            <a:avLst/>
            <a:gdLst>
              <a:gd name="T0" fmla="*/ 1356 w 1422"/>
              <a:gd name="T1" fmla="*/ 492 h 1294"/>
              <a:gd name="T2" fmla="*/ 1293 w 1422"/>
              <a:gd name="T3" fmla="*/ 654 h 1294"/>
              <a:gd name="T4" fmla="*/ 1291 w 1422"/>
              <a:gd name="T5" fmla="*/ 654 h 1294"/>
              <a:gd name="T6" fmla="*/ 1291 w 1422"/>
              <a:gd name="T7" fmla="*/ 654 h 1294"/>
              <a:gd name="T8" fmla="*/ 1226 w 1422"/>
              <a:gd name="T9" fmla="*/ 658 h 1294"/>
              <a:gd name="T10" fmla="*/ 1162 w 1422"/>
              <a:gd name="T11" fmla="*/ 667 h 1294"/>
              <a:gd name="T12" fmla="*/ 1103 w 1422"/>
              <a:gd name="T13" fmla="*/ 684 h 1294"/>
              <a:gd name="T14" fmla="*/ 1043 w 1422"/>
              <a:gd name="T15" fmla="*/ 706 h 1294"/>
              <a:gd name="T16" fmla="*/ 988 w 1422"/>
              <a:gd name="T17" fmla="*/ 732 h 1294"/>
              <a:gd name="T18" fmla="*/ 936 w 1422"/>
              <a:gd name="T19" fmla="*/ 765 h 1294"/>
              <a:gd name="T20" fmla="*/ 886 w 1422"/>
              <a:gd name="T21" fmla="*/ 802 h 1294"/>
              <a:gd name="T22" fmla="*/ 840 w 1422"/>
              <a:gd name="T23" fmla="*/ 842 h 1294"/>
              <a:gd name="T24" fmla="*/ 799 w 1422"/>
              <a:gd name="T25" fmla="*/ 888 h 1294"/>
              <a:gd name="T26" fmla="*/ 763 w 1422"/>
              <a:gd name="T27" fmla="*/ 938 h 1294"/>
              <a:gd name="T28" fmla="*/ 730 w 1422"/>
              <a:gd name="T29" fmla="*/ 990 h 1294"/>
              <a:gd name="T30" fmla="*/ 703 w 1422"/>
              <a:gd name="T31" fmla="*/ 1046 h 1294"/>
              <a:gd name="T32" fmla="*/ 682 w 1422"/>
              <a:gd name="T33" fmla="*/ 1105 h 1294"/>
              <a:gd name="T34" fmla="*/ 667 w 1422"/>
              <a:gd name="T35" fmla="*/ 1167 h 1294"/>
              <a:gd name="T36" fmla="*/ 657 w 1422"/>
              <a:gd name="T37" fmla="*/ 1228 h 1294"/>
              <a:gd name="T38" fmla="*/ 653 w 1422"/>
              <a:gd name="T39" fmla="*/ 1294 h 1294"/>
              <a:gd name="T40" fmla="*/ 490 w 1422"/>
              <a:gd name="T41" fmla="*/ 1230 h 1294"/>
              <a:gd name="T42" fmla="*/ 162 w 1422"/>
              <a:gd name="T43" fmla="*/ 1230 h 1294"/>
              <a:gd name="T44" fmla="*/ 2 w 1422"/>
              <a:gd name="T45" fmla="*/ 1228 h 1294"/>
              <a:gd name="T46" fmla="*/ 16 w 1422"/>
              <a:gd name="T47" fmla="*/ 1098 h 1294"/>
              <a:gd name="T48" fmla="*/ 41 w 1422"/>
              <a:gd name="T49" fmla="*/ 971 h 1294"/>
              <a:gd name="T50" fmla="*/ 79 w 1422"/>
              <a:gd name="T51" fmla="*/ 850 h 1294"/>
              <a:gd name="T52" fmla="*/ 127 w 1422"/>
              <a:gd name="T53" fmla="*/ 734 h 1294"/>
              <a:gd name="T54" fmla="*/ 187 w 1422"/>
              <a:gd name="T55" fmla="*/ 625 h 1294"/>
              <a:gd name="T56" fmla="*/ 258 w 1422"/>
              <a:gd name="T57" fmla="*/ 521 h 1294"/>
              <a:gd name="T58" fmla="*/ 336 w 1422"/>
              <a:gd name="T59" fmla="*/ 425 h 1294"/>
              <a:gd name="T60" fmla="*/ 425 w 1422"/>
              <a:gd name="T61" fmla="*/ 339 h 1294"/>
              <a:gd name="T62" fmla="*/ 519 w 1422"/>
              <a:gd name="T63" fmla="*/ 258 h 1294"/>
              <a:gd name="T64" fmla="*/ 623 w 1422"/>
              <a:gd name="T65" fmla="*/ 189 h 1294"/>
              <a:gd name="T66" fmla="*/ 732 w 1422"/>
              <a:gd name="T67" fmla="*/ 129 h 1294"/>
              <a:gd name="T68" fmla="*/ 847 w 1422"/>
              <a:gd name="T69" fmla="*/ 79 h 1294"/>
              <a:gd name="T70" fmla="*/ 968 w 1422"/>
              <a:gd name="T71" fmla="*/ 41 h 1294"/>
              <a:gd name="T72" fmla="*/ 1095 w 1422"/>
              <a:gd name="T73" fmla="*/ 16 h 1294"/>
              <a:gd name="T74" fmla="*/ 1226 w 1422"/>
              <a:gd name="T75" fmla="*/ 2 h 1294"/>
              <a:gd name="T76" fmla="*/ 1291 w 1422"/>
              <a:gd name="T77" fmla="*/ 0 h 1294"/>
              <a:gd name="T78" fmla="*/ 1293 w 1422"/>
              <a:gd name="T79" fmla="*/ 0 h 1294"/>
              <a:gd name="T80" fmla="*/ 1293 w 1422"/>
              <a:gd name="T81" fmla="*/ 4 h 1294"/>
              <a:gd name="T82" fmla="*/ 1422 w 1422"/>
              <a:gd name="T83" fmla="*/ 329 h 12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22"/>
              <a:gd name="T127" fmla="*/ 0 h 1294"/>
              <a:gd name="T128" fmla="*/ 1422 w 1422"/>
              <a:gd name="T129" fmla="*/ 1294 h 12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22" h="1294">
                <a:moveTo>
                  <a:pt x="1422" y="329"/>
                </a:moveTo>
                <a:lnTo>
                  <a:pt x="1356" y="492"/>
                </a:lnTo>
                <a:lnTo>
                  <a:pt x="1293" y="652"/>
                </a:lnTo>
                <a:lnTo>
                  <a:pt x="1293" y="654"/>
                </a:lnTo>
                <a:lnTo>
                  <a:pt x="1291" y="654"/>
                </a:lnTo>
                <a:lnTo>
                  <a:pt x="1291" y="656"/>
                </a:lnTo>
                <a:lnTo>
                  <a:pt x="1291" y="654"/>
                </a:lnTo>
                <a:lnTo>
                  <a:pt x="1258" y="656"/>
                </a:lnTo>
                <a:lnTo>
                  <a:pt x="1226" y="658"/>
                </a:lnTo>
                <a:lnTo>
                  <a:pt x="1195" y="661"/>
                </a:lnTo>
                <a:lnTo>
                  <a:pt x="1162" y="667"/>
                </a:lnTo>
                <a:lnTo>
                  <a:pt x="1132" y="675"/>
                </a:lnTo>
                <a:lnTo>
                  <a:pt x="1103" y="684"/>
                </a:lnTo>
                <a:lnTo>
                  <a:pt x="1072" y="694"/>
                </a:lnTo>
                <a:lnTo>
                  <a:pt x="1043" y="706"/>
                </a:lnTo>
                <a:lnTo>
                  <a:pt x="1014" y="719"/>
                </a:lnTo>
                <a:lnTo>
                  <a:pt x="988" y="732"/>
                </a:lnTo>
                <a:lnTo>
                  <a:pt x="961" y="748"/>
                </a:lnTo>
                <a:lnTo>
                  <a:pt x="936" y="765"/>
                </a:lnTo>
                <a:lnTo>
                  <a:pt x="911" y="782"/>
                </a:lnTo>
                <a:lnTo>
                  <a:pt x="886" y="802"/>
                </a:lnTo>
                <a:lnTo>
                  <a:pt x="863" y="821"/>
                </a:lnTo>
                <a:lnTo>
                  <a:pt x="840" y="842"/>
                </a:lnTo>
                <a:lnTo>
                  <a:pt x="819" y="865"/>
                </a:lnTo>
                <a:lnTo>
                  <a:pt x="799" y="888"/>
                </a:lnTo>
                <a:lnTo>
                  <a:pt x="780" y="913"/>
                </a:lnTo>
                <a:lnTo>
                  <a:pt x="763" y="938"/>
                </a:lnTo>
                <a:lnTo>
                  <a:pt x="746" y="963"/>
                </a:lnTo>
                <a:lnTo>
                  <a:pt x="730" y="990"/>
                </a:lnTo>
                <a:lnTo>
                  <a:pt x="717" y="1017"/>
                </a:lnTo>
                <a:lnTo>
                  <a:pt x="703" y="1046"/>
                </a:lnTo>
                <a:lnTo>
                  <a:pt x="692" y="1075"/>
                </a:lnTo>
                <a:lnTo>
                  <a:pt x="682" y="1105"/>
                </a:lnTo>
                <a:lnTo>
                  <a:pt x="675" y="1134"/>
                </a:lnTo>
                <a:lnTo>
                  <a:pt x="667" y="1167"/>
                </a:lnTo>
                <a:lnTo>
                  <a:pt x="661" y="1197"/>
                </a:lnTo>
                <a:lnTo>
                  <a:pt x="657" y="1228"/>
                </a:lnTo>
                <a:lnTo>
                  <a:pt x="653" y="1261"/>
                </a:lnTo>
                <a:lnTo>
                  <a:pt x="653" y="1294"/>
                </a:lnTo>
                <a:lnTo>
                  <a:pt x="490" y="1230"/>
                </a:lnTo>
                <a:lnTo>
                  <a:pt x="325" y="1165"/>
                </a:lnTo>
                <a:lnTo>
                  <a:pt x="162" y="1230"/>
                </a:lnTo>
                <a:lnTo>
                  <a:pt x="0" y="1294"/>
                </a:lnTo>
                <a:lnTo>
                  <a:pt x="2" y="1228"/>
                </a:lnTo>
                <a:lnTo>
                  <a:pt x="6" y="1163"/>
                </a:lnTo>
                <a:lnTo>
                  <a:pt x="16" y="1098"/>
                </a:lnTo>
                <a:lnTo>
                  <a:pt x="27" y="1034"/>
                </a:lnTo>
                <a:lnTo>
                  <a:pt x="41" y="971"/>
                </a:lnTo>
                <a:lnTo>
                  <a:pt x="58" y="911"/>
                </a:lnTo>
                <a:lnTo>
                  <a:pt x="79" y="850"/>
                </a:lnTo>
                <a:lnTo>
                  <a:pt x="102" y="792"/>
                </a:lnTo>
                <a:lnTo>
                  <a:pt x="127" y="734"/>
                </a:lnTo>
                <a:lnTo>
                  <a:pt x="156" y="679"/>
                </a:lnTo>
                <a:lnTo>
                  <a:pt x="187" y="625"/>
                </a:lnTo>
                <a:lnTo>
                  <a:pt x="221" y="573"/>
                </a:lnTo>
                <a:lnTo>
                  <a:pt x="258" y="521"/>
                </a:lnTo>
                <a:lnTo>
                  <a:pt x="296" y="473"/>
                </a:lnTo>
                <a:lnTo>
                  <a:pt x="336" y="425"/>
                </a:lnTo>
                <a:lnTo>
                  <a:pt x="379" y="381"/>
                </a:lnTo>
                <a:lnTo>
                  <a:pt x="425" y="339"/>
                </a:lnTo>
                <a:lnTo>
                  <a:pt x="471" y="296"/>
                </a:lnTo>
                <a:lnTo>
                  <a:pt x="519" y="258"/>
                </a:lnTo>
                <a:lnTo>
                  <a:pt x="571" y="223"/>
                </a:lnTo>
                <a:lnTo>
                  <a:pt x="623" y="189"/>
                </a:lnTo>
                <a:lnTo>
                  <a:pt x="676" y="158"/>
                </a:lnTo>
                <a:lnTo>
                  <a:pt x="732" y="129"/>
                </a:lnTo>
                <a:lnTo>
                  <a:pt x="790" y="102"/>
                </a:lnTo>
                <a:lnTo>
                  <a:pt x="847" y="79"/>
                </a:lnTo>
                <a:lnTo>
                  <a:pt x="909" y="60"/>
                </a:lnTo>
                <a:lnTo>
                  <a:pt x="968" y="41"/>
                </a:lnTo>
                <a:lnTo>
                  <a:pt x="1032" y="27"/>
                </a:lnTo>
                <a:lnTo>
                  <a:pt x="1095" y="16"/>
                </a:lnTo>
                <a:lnTo>
                  <a:pt x="1160" y="8"/>
                </a:lnTo>
                <a:lnTo>
                  <a:pt x="1226" y="2"/>
                </a:lnTo>
                <a:lnTo>
                  <a:pt x="1291" y="0"/>
                </a:lnTo>
                <a:lnTo>
                  <a:pt x="1293" y="0"/>
                </a:lnTo>
                <a:lnTo>
                  <a:pt x="1293" y="4"/>
                </a:lnTo>
                <a:lnTo>
                  <a:pt x="1356" y="164"/>
                </a:lnTo>
                <a:lnTo>
                  <a:pt x="1422" y="329"/>
                </a:lnTo>
                <a:close/>
              </a:path>
            </a:pathLst>
          </a:custGeom>
          <a:solidFill>
            <a:schemeClr val="accent5"/>
          </a:solidFill>
          <a:ln w="9525">
            <a:solidFill>
              <a:schemeClr val="accent6"/>
            </a:solidFill>
            <a:round/>
            <a:headEnd/>
            <a:tailEnd/>
          </a:ln>
        </p:spPr>
        <p:txBody>
          <a:bodyPr/>
          <a:lstStyle/>
          <a:p>
            <a:pPr algn="ctr" fontAlgn="base">
              <a:spcBef>
                <a:spcPct val="40000"/>
              </a:spcBef>
              <a:spcAft>
                <a:spcPct val="0"/>
              </a:spcAft>
              <a:buClr>
                <a:srgbClr val="215283"/>
              </a:buClr>
              <a:buSzPct val="85000"/>
              <a:buFont typeface="Wingdings" pitchFamily="2" charset="2"/>
              <a:buNone/>
              <a:defRPr/>
            </a:pPr>
            <a:endParaRPr lang="en-US" sz="1300" dirty="0">
              <a:solidFill>
                <a:schemeClr val="bg1"/>
              </a:solidFill>
            </a:endParaRPr>
          </a:p>
          <a:p>
            <a:pPr fontAlgn="base">
              <a:spcBef>
                <a:spcPct val="40000"/>
              </a:spcBef>
              <a:spcAft>
                <a:spcPct val="0"/>
              </a:spcAft>
              <a:buClr>
                <a:srgbClr val="215283"/>
              </a:buClr>
              <a:buSzPct val="85000"/>
              <a:buFont typeface="Wingdings" pitchFamily="2" charset="2"/>
              <a:buNone/>
              <a:defRPr/>
            </a:pPr>
            <a:endParaRPr lang="en-US" sz="1300" dirty="0">
              <a:solidFill>
                <a:schemeClr val="bg1"/>
              </a:solidFill>
            </a:endParaRPr>
          </a:p>
          <a:p>
            <a:pPr fontAlgn="base">
              <a:spcBef>
                <a:spcPct val="40000"/>
              </a:spcBef>
              <a:spcAft>
                <a:spcPct val="0"/>
              </a:spcAft>
              <a:buClr>
                <a:srgbClr val="215283"/>
              </a:buClr>
              <a:buSzPct val="85000"/>
              <a:buFont typeface="Wingdings" pitchFamily="2" charset="2"/>
              <a:buNone/>
              <a:defRPr/>
            </a:pPr>
            <a:endParaRPr lang="en-US" sz="1300" dirty="0">
              <a:solidFill>
                <a:schemeClr val="bg1"/>
              </a:solidFill>
            </a:endParaRPr>
          </a:p>
          <a:p>
            <a:pPr fontAlgn="base">
              <a:spcBef>
                <a:spcPct val="40000"/>
              </a:spcBef>
              <a:spcAft>
                <a:spcPct val="0"/>
              </a:spcAft>
              <a:buClr>
                <a:srgbClr val="215283"/>
              </a:buClr>
              <a:buSzPct val="85000"/>
              <a:buFont typeface="Wingdings" pitchFamily="2" charset="2"/>
              <a:buNone/>
              <a:defRPr/>
            </a:pPr>
            <a:endParaRPr lang="en-US" sz="1300" dirty="0">
              <a:solidFill>
                <a:schemeClr val="bg1"/>
              </a:solidFill>
            </a:endParaRPr>
          </a:p>
        </p:txBody>
      </p:sp>
      <p:sp>
        <p:nvSpPr>
          <p:cNvPr id="10" name="Rectangle 6"/>
          <p:cNvSpPr>
            <a:spLocks noChangeArrowheads="1"/>
          </p:cNvSpPr>
          <p:nvPr>
            <p:custDataLst>
              <p:tags r:id="rId5"/>
            </p:custDataLst>
          </p:nvPr>
        </p:nvSpPr>
        <p:spPr bwMode="auto">
          <a:xfrm>
            <a:off x="7556838" y="2528741"/>
            <a:ext cx="64" cy="200055"/>
          </a:xfrm>
          <a:prstGeom prst="rect">
            <a:avLst/>
          </a:prstGeom>
          <a:noFill/>
          <a:ln w="9525" algn="ctr">
            <a:noFill/>
            <a:miter lim="800000"/>
            <a:headEnd type="none" w="lg" len="lg"/>
            <a:tailEnd type="none" w="lg" len="lg"/>
          </a:ln>
          <a:extLst>
            <a:ext uri="{909E8E84-426E-40DD-AFC4-6F175D3DCCD1}">
              <a14:hiddenFill xmlns:a14="http://schemas.microsoft.com/office/drawing/2010/main">
                <a:solidFill>
                  <a:schemeClr val="lt1"/>
                </a:solidFill>
              </a14:hiddenFill>
            </a:ext>
          </a:extLst>
        </p:spPr>
        <p:txBody>
          <a:bodyPr wrap="none" lIns="0" tIns="0" rIns="0" bIns="0" anchor="ctr">
            <a:spAutoFit/>
          </a:bodyPr>
          <a:lstStyle/>
          <a:p>
            <a:pPr algn="ct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11" name="Rectangle 7"/>
          <p:cNvSpPr>
            <a:spLocks noChangeArrowheads="1"/>
          </p:cNvSpPr>
          <p:nvPr>
            <p:custDataLst>
              <p:tags r:id="rId6"/>
            </p:custDataLst>
          </p:nvPr>
        </p:nvSpPr>
        <p:spPr bwMode="auto">
          <a:xfrm>
            <a:off x="4714494" y="2408063"/>
            <a:ext cx="64" cy="200055"/>
          </a:xfrm>
          <a:prstGeom prst="rect">
            <a:avLst/>
          </a:prstGeom>
          <a:noFill/>
          <a:ln w="9525" algn="ctr">
            <a:noFill/>
            <a:miter lim="800000"/>
            <a:headEnd type="none" w="lg" len="lg"/>
            <a:tailEnd type="none" w="lg" len="lg"/>
          </a:ln>
          <a:extLst>
            <a:ext uri="{909E8E84-426E-40DD-AFC4-6F175D3DCCD1}">
              <a14:hiddenFill xmlns:a14="http://schemas.microsoft.com/office/drawing/2010/main">
                <a:solidFill>
                  <a:schemeClr val="lt1"/>
                </a:solidFill>
              </a14:hiddenFill>
            </a:ext>
          </a:extLst>
        </p:spPr>
        <p:txBody>
          <a:bodyPr wrap="none" lIns="0" tIns="0" rIns="0" bIns="0" anchor="ctr">
            <a:spAutoFit/>
          </a:bodyPr>
          <a:lstStyle/>
          <a:p>
            <a:pPr algn="ctr" fontAlgn="base">
              <a:spcBef>
                <a:spcPct val="40000"/>
              </a:spcBef>
              <a:spcAft>
                <a:spcPct val="0"/>
              </a:spcAft>
              <a:buClr>
                <a:srgbClr val="215283"/>
              </a:buClr>
              <a:buSzPct val="85000"/>
              <a:buFont typeface="Wingdings" pitchFamily="2" charset="2"/>
              <a:buNone/>
            </a:pPr>
            <a:endParaRPr lang="en-US" sz="1300" dirty="0">
              <a:solidFill>
                <a:schemeClr val="lt1"/>
              </a:solidFill>
            </a:endParaRPr>
          </a:p>
        </p:txBody>
      </p:sp>
      <p:sp>
        <p:nvSpPr>
          <p:cNvPr id="12" name="Rectangle 8"/>
          <p:cNvSpPr>
            <a:spLocks noChangeArrowheads="1"/>
          </p:cNvSpPr>
          <p:nvPr>
            <p:custDataLst>
              <p:tags r:id="rId7"/>
            </p:custDataLst>
          </p:nvPr>
        </p:nvSpPr>
        <p:spPr bwMode="auto">
          <a:xfrm>
            <a:off x="7340884" y="4980461"/>
            <a:ext cx="64" cy="200055"/>
          </a:xfrm>
          <a:prstGeom prst="rect">
            <a:avLst/>
          </a:prstGeom>
          <a:noFill/>
          <a:ln w="9525" algn="ctr">
            <a:noFill/>
            <a:miter lim="800000"/>
            <a:headEnd type="none" w="lg" len="lg"/>
            <a:tailEnd type="none" w="lg" len="lg"/>
          </a:ln>
          <a:extLst>
            <a:ext uri="{909E8E84-426E-40DD-AFC4-6F175D3DCCD1}">
              <a14:hiddenFill xmlns:a14="http://schemas.microsoft.com/office/drawing/2010/main">
                <a:solidFill>
                  <a:schemeClr val="lt1"/>
                </a:solidFill>
              </a14:hiddenFill>
            </a:ext>
          </a:extLst>
        </p:spPr>
        <p:txBody>
          <a:bodyPr wrap="none" lIns="0" tIns="0" rIns="0" bIns="0" anchor="ctr">
            <a:spAutoFit/>
          </a:bodyPr>
          <a:lstStyle/>
          <a:p>
            <a:pPr algn="ct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13" name="Rectangle 9"/>
          <p:cNvSpPr>
            <a:spLocks noChangeArrowheads="1"/>
          </p:cNvSpPr>
          <p:nvPr>
            <p:custDataLst>
              <p:tags r:id="rId8"/>
            </p:custDataLst>
          </p:nvPr>
        </p:nvSpPr>
        <p:spPr bwMode="auto">
          <a:xfrm>
            <a:off x="4638275" y="4862957"/>
            <a:ext cx="64" cy="200055"/>
          </a:xfrm>
          <a:prstGeom prst="rect">
            <a:avLst/>
          </a:prstGeom>
          <a:noFill/>
          <a:ln w="9525" algn="ctr">
            <a:noFill/>
            <a:miter lim="800000"/>
            <a:headEnd type="none" w="lg" len="lg"/>
            <a:tailEnd type="none" w="lg" len="lg"/>
          </a:ln>
          <a:extLst>
            <a:ext uri="{909E8E84-426E-40DD-AFC4-6F175D3DCCD1}">
              <a14:hiddenFill xmlns:a14="http://schemas.microsoft.com/office/drawing/2010/main">
                <a:solidFill>
                  <a:schemeClr val="lt1"/>
                </a:solidFill>
              </a14:hiddenFill>
            </a:ext>
          </a:extLst>
        </p:spPr>
        <p:txBody>
          <a:bodyPr wrap="none" lIns="0" tIns="0" rIns="0" bIns="0" anchor="ctr">
            <a:spAutoFit/>
          </a:bodyPr>
          <a:lstStyle/>
          <a:p>
            <a:pPr algn="ctr" fontAlgn="base">
              <a:spcBef>
                <a:spcPct val="40000"/>
              </a:spcBef>
              <a:spcAft>
                <a:spcPct val="0"/>
              </a:spcAft>
              <a:buClr>
                <a:srgbClr val="215283"/>
              </a:buClr>
              <a:buSzPct val="85000"/>
              <a:buFont typeface="Wingdings" pitchFamily="2" charset="2"/>
              <a:buNone/>
            </a:pPr>
            <a:endParaRPr lang="en-US" sz="1300" dirty="0">
              <a:solidFill>
                <a:schemeClr val="lt1"/>
              </a:solidFill>
            </a:endParaRPr>
          </a:p>
        </p:txBody>
      </p:sp>
      <p:sp>
        <p:nvSpPr>
          <p:cNvPr id="14" name="Rechteck 13"/>
          <p:cNvSpPr/>
          <p:nvPr/>
        </p:nvSpPr>
        <p:spPr>
          <a:xfrm>
            <a:off x="4052705" y="1857375"/>
            <a:ext cx="1862575" cy="840230"/>
          </a:xfrm>
          <a:custGeom>
            <a:avLst/>
            <a:gdLst>
              <a:gd name="connsiteX0" fmla="*/ 0 w 1421363"/>
              <a:gd name="connsiteY0" fmla="*/ 0 h 1200329"/>
              <a:gd name="connsiteX1" fmla="*/ 1421363 w 1421363"/>
              <a:gd name="connsiteY1" fmla="*/ 0 h 1200329"/>
              <a:gd name="connsiteX2" fmla="*/ 1421363 w 1421363"/>
              <a:gd name="connsiteY2" fmla="*/ 1200329 h 1200329"/>
              <a:gd name="connsiteX3" fmla="*/ 0 w 1421363"/>
              <a:gd name="connsiteY3" fmla="*/ 1200329 h 1200329"/>
              <a:gd name="connsiteX4" fmla="*/ 0 w 1421363"/>
              <a:gd name="connsiteY4" fmla="*/ 0 h 1200329"/>
              <a:gd name="connsiteX0" fmla="*/ 348343 w 1421363"/>
              <a:gd name="connsiteY0" fmla="*/ 0 h 1301929"/>
              <a:gd name="connsiteX1" fmla="*/ 1421363 w 1421363"/>
              <a:gd name="connsiteY1" fmla="*/ 101600 h 1301929"/>
              <a:gd name="connsiteX2" fmla="*/ 1421363 w 1421363"/>
              <a:gd name="connsiteY2" fmla="*/ 1301929 h 1301929"/>
              <a:gd name="connsiteX3" fmla="*/ 0 w 1421363"/>
              <a:gd name="connsiteY3" fmla="*/ 1301929 h 1301929"/>
              <a:gd name="connsiteX4" fmla="*/ 348343 w 1421363"/>
              <a:gd name="connsiteY4" fmla="*/ 0 h 1301929"/>
              <a:gd name="connsiteX0" fmla="*/ 348343 w 1421363"/>
              <a:gd name="connsiteY0" fmla="*/ 0 h 1795415"/>
              <a:gd name="connsiteX1" fmla="*/ 1421363 w 1421363"/>
              <a:gd name="connsiteY1" fmla="*/ 101600 h 1795415"/>
              <a:gd name="connsiteX2" fmla="*/ 811763 w 1421363"/>
              <a:gd name="connsiteY2" fmla="*/ 1795415 h 1795415"/>
              <a:gd name="connsiteX3" fmla="*/ 0 w 1421363"/>
              <a:gd name="connsiteY3" fmla="*/ 1301929 h 1795415"/>
              <a:gd name="connsiteX4" fmla="*/ 348343 w 1421363"/>
              <a:gd name="connsiteY4" fmla="*/ 0 h 1795415"/>
              <a:gd name="connsiteX0" fmla="*/ 711200 w 1784220"/>
              <a:gd name="connsiteY0" fmla="*/ 0 h 1795415"/>
              <a:gd name="connsiteX1" fmla="*/ 1784220 w 1784220"/>
              <a:gd name="connsiteY1" fmla="*/ 101600 h 1795415"/>
              <a:gd name="connsiteX2" fmla="*/ 1174620 w 1784220"/>
              <a:gd name="connsiteY2" fmla="*/ 1795415 h 1795415"/>
              <a:gd name="connsiteX3" fmla="*/ 0 w 1784220"/>
              <a:gd name="connsiteY3" fmla="*/ 1447072 h 1795415"/>
              <a:gd name="connsiteX4" fmla="*/ 711200 w 1784220"/>
              <a:gd name="connsiteY4" fmla="*/ 0 h 1795415"/>
              <a:gd name="connsiteX0" fmla="*/ 711200 w 2437363"/>
              <a:gd name="connsiteY0" fmla="*/ 0 h 1795415"/>
              <a:gd name="connsiteX1" fmla="*/ 2437363 w 2437363"/>
              <a:gd name="connsiteY1" fmla="*/ 29029 h 1795415"/>
              <a:gd name="connsiteX2" fmla="*/ 1174620 w 2437363"/>
              <a:gd name="connsiteY2" fmla="*/ 1795415 h 1795415"/>
              <a:gd name="connsiteX3" fmla="*/ 0 w 2437363"/>
              <a:gd name="connsiteY3" fmla="*/ 1447072 h 1795415"/>
              <a:gd name="connsiteX4" fmla="*/ 711200 w 2437363"/>
              <a:gd name="connsiteY4" fmla="*/ 0 h 179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363" h="1795415">
                <a:moveTo>
                  <a:pt x="711200" y="0"/>
                </a:moveTo>
                <a:lnTo>
                  <a:pt x="2437363" y="29029"/>
                </a:lnTo>
                <a:lnTo>
                  <a:pt x="1174620" y="1795415"/>
                </a:lnTo>
                <a:lnTo>
                  <a:pt x="0" y="1447072"/>
                </a:lnTo>
                <a:lnTo>
                  <a:pt x="711200" y="0"/>
                </a:lnTo>
                <a:close/>
              </a:path>
            </a:pathLst>
          </a:custGeom>
        </p:spPr>
        <p:txBody>
          <a:bodyPr wrap="square">
            <a:spAutoFit/>
          </a:bodyPr>
          <a:lstStyle/>
          <a:p>
            <a:pPr defTabSz="1242633">
              <a:lnSpc>
                <a:spcPct val="90000"/>
              </a:lnSpc>
            </a:pPr>
            <a:r>
              <a:rPr lang="en-US" b="1" dirty="0">
                <a:ln>
                  <a:solidFill>
                    <a:srgbClr val="FFFFFF">
                      <a:alpha val="0"/>
                    </a:srgbClr>
                  </a:solidFill>
                </a:ln>
                <a:solidFill>
                  <a:schemeClr val="bg1">
                    <a:alpha val="99000"/>
                  </a:schemeClr>
                </a:solidFill>
              </a:rPr>
              <a:t>      Data</a:t>
            </a:r>
          </a:p>
          <a:p>
            <a:pPr defTabSz="1242633">
              <a:lnSpc>
                <a:spcPct val="90000"/>
              </a:lnSpc>
            </a:pPr>
            <a:r>
              <a:rPr lang="en-US" b="1" dirty="0">
                <a:ln>
                  <a:solidFill>
                    <a:srgbClr val="FFFFFF">
                      <a:alpha val="0"/>
                    </a:srgbClr>
                  </a:solidFill>
                </a:ln>
                <a:solidFill>
                  <a:schemeClr val="bg1">
                    <a:alpha val="99000"/>
                  </a:schemeClr>
                </a:solidFill>
              </a:rPr>
              <a:t>   acquisition</a:t>
            </a:r>
          </a:p>
          <a:p>
            <a:pPr defTabSz="1242633">
              <a:lnSpc>
                <a:spcPct val="90000"/>
              </a:lnSpc>
            </a:pPr>
            <a:r>
              <a:rPr lang="en-US" b="1" dirty="0">
                <a:ln>
                  <a:solidFill>
                    <a:srgbClr val="FFFFFF">
                      <a:alpha val="0"/>
                    </a:srgbClr>
                  </a:solidFill>
                </a:ln>
                <a:solidFill>
                  <a:schemeClr val="bg1">
                    <a:alpha val="99000"/>
                  </a:schemeClr>
                </a:solidFill>
              </a:rPr>
              <a:t>&amp; modeling</a:t>
            </a:r>
          </a:p>
        </p:txBody>
      </p:sp>
      <p:sp>
        <p:nvSpPr>
          <p:cNvPr id="15" name="Rechteck 14"/>
          <p:cNvSpPr/>
          <p:nvPr/>
        </p:nvSpPr>
        <p:spPr>
          <a:xfrm>
            <a:off x="6662980" y="2296180"/>
            <a:ext cx="1863185" cy="840230"/>
          </a:xfrm>
          <a:prstGeom prst="rect">
            <a:avLst/>
          </a:prstGeom>
        </p:spPr>
        <p:txBody>
          <a:bodyPr wrap="square">
            <a:spAutoFit/>
          </a:bodyPr>
          <a:lstStyle/>
          <a:p>
            <a:pPr defTabSz="1242633">
              <a:lnSpc>
                <a:spcPct val="90000"/>
              </a:lnSpc>
            </a:pPr>
            <a:r>
              <a:rPr lang="en-US" b="1" dirty="0">
                <a:ln>
                  <a:solidFill>
                    <a:srgbClr val="FFFFFF">
                      <a:alpha val="0"/>
                    </a:srgbClr>
                  </a:solidFill>
                </a:ln>
                <a:solidFill>
                  <a:schemeClr val="tx1">
                    <a:alpha val="99000"/>
                  </a:schemeClr>
                </a:solidFill>
              </a:rPr>
              <a:t>Collaboration</a:t>
            </a:r>
          </a:p>
          <a:p>
            <a:pPr defTabSz="1242633">
              <a:lnSpc>
                <a:spcPct val="90000"/>
              </a:lnSpc>
            </a:pPr>
            <a:r>
              <a:rPr lang="en-US" b="1" dirty="0">
                <a:ln>
                  <a:solidFill>
                    <a:srgbClr val="FFFFFF">
                      <a:alpha val="0"/>
                    </a:srgbClr>
                  </a:solidFill>
                </a:ln>
                <a:solidFill>
                  <a:schemeClr val="tx1">
                    <a:alpha val="99000"/>
                  </a:schemeClr>
                </a:solidFill>
              </a:rPr>
              <a:t>         &amp;</a:t>
            </a:r>
          </a:p>
          <a:p>
            <a:pPr defTabSz="1242633">
              <a:lnSpc>
                <a:spcPct val="90000"/>
              </a:lnSpc>
            </a:pPr>
            <a:r>
              <a:rPr lang="en-US" b="1" dirty="0">
                <a:ln>
                  <a:solidFill>
                    <a:srgbClr val="FFFFFF">
                      <a:alpha val="0"/>
                    </a:srgbClr>
                  </a:solidFill>
                </a:ln>
                <a:solidFill>
                  <a:schemeClr val="tx1">
                    <a:alpha val="99000"/>
                  </a:schemeClr>
                </a:solidFill>
              </a:rPr>
              <a:t>     visualization</a:t>
            </a:r>
          </a:p>
        </p:txBody>
      </p:sp>
      <p:sp>
        <p:nvSpPr>
          <p:cNvPr id="16" name="Rechteck 15"/>
          <p:cNvSpPr/>
          <p:nvPr/>
        </p:nvSpPr>
        <p:spPr>
          <a:xfrm>
            <a:off x="6536742" y="4889530"/>
            <a:ext cx="1538411" cy="590931"/>
          </a:xfrm>
          <a:prstGeom prst="rect">
            <a:avLst/>
          </a:prstGeom>
        </p:spPr>
        <p:txBody>
          <a:bodyPr wrap="square">
            <a:spAutoFit/>
          </a:bodyPr>
          <a:lstStyle/>
          <a:p>
            <a:pPr defTabSz="1242633">
              <a:lnSpc>
                <a:spcPct val="90000"/>
              </a:lnSpc>
            </a:pPr>
            <a:r>
              <a:rPr lang="en-US" b="1" dirty="0">
                <a:ln>
                  <a:solidFill>
                    <a:srgbClr val="FFFFFF">
                      <a:alpha val="0"/>
                    </a:srgbClr>
                  </a:solidFill>
                </a:ln>
                <a:solidFill>
                  <a:schemeClr val="bg1">
                    <a:alpha val="99000"/>
                  </a:schemeClr>
                </a:solidFill>
              </a:rPr>
              <a:t>Analysis &amp;</a:t>
            </a:r>
            <a:br>
              <a:rPr lang="en-US" b="1" dirty="0">
                <a:ln>
                  <a:solidFill>
                    <a:srgbClr val="FFFFFF">
                      <a:alpha val="0"/>
                    </a:srgbClr>
                  </a:solidFill>
                </a:ln>
                <a:solidFill>
                  <a:schemeClr val="bg1">
                    <a:alpha val="99000"/>
                  </a:schemeClr>
                </a:solidFill>
              </a:rPr>
            </a:br>
            <a:r>
              <a:rPr lang="en-US" b="1" dirty="0">
                <a:ln>
                  <a:solidFill>
                    <a:srgbClr val="FFFFFF">
                      <a:alpha val="0"/>
                    </a:srgbClr>
                  </a:solidFill>
                </a:ln>
                <a:solidFill>
                  <a:schemeClr val="bg1">
                    <a:alpha val="99000"/>
                  </a:schemeClr>
                </a:solidFill>
              </a:rPr>
              <a:t>data mining</a:t>
            </a:r>
          </a:p>
        </p:txBody>
      </p:sp>
      <p:sp>
        <p:nvSpPr>
          <p:cNvPr id="17" name="Rechteck 16"/>
          <p:cNvSpPr/>
          <p:nvPr/>
        </p:nvSpPr>
        <p:spPr>
          <a:xfrm>
            <a:off x="3755319" y="4639072"/>
            <a:ext cx="2014429" cy="840230"/>
          </a:xfrm>
          <a:prstGeom prst="rect">
            <a:avLst/>
          </a:prstGeom>
        </p:spPr>
        <p:txBody>
          <a:bodyPr wrap="square">
            <a:spAutoFit/>
          </a:bodyPr>
          <a:lstStyle/>
          <a:p>
            <a:pPr defTabSz="1242633">
              <a:lnSpc>
                <a:spcPct val="90000"/>
              </a:lnSpc>
            </a:pPr>
            <a:r>
              <a:rPr lang="en-US" b="1" dirty="0">
                <a:ln>
                  <a:solidFill>
                    <a:srgbClr val="FFFFFF">
                      <a:alpha val="0"/>
                    </a:srgbClr>
                  </a:solidFill>
                </a:ln>
                <a:solidFill>
                  <a:srgbClr val="FFFFFF">
                    <a:alpha val="99000"/>
                  </a:srgbClr>
                </a:solidFill>
              </a:rPr>
              <a:t>Dissemination, </a:t>
            </a:r>
            <a:br>
              <a:rPr lang="en-US" b="1" dirty="0">
                <a:ln>
                  <a:solidFill>
                    <a:srgbClr val="FFFFFF">
                      <a:alpha val="0"/>
                    </a:srgbClr>
                  </a:solidFill>
                </a:ln>
                <a:solidFill>
                  <a:srgbClr val="FFFFFF">
                    <a:alpha val="99000"/>
                  </a:srgbClr>
                </a:solidFill>
              </a:rPr>
            </a:br>
            <a:r>
              <a:rPr lang="en-US" b="1" dirty="0">
                <a:ln>
                  <a:solidFill>
                    <a:srgbClr val="FFFFFF">
                      <a:alpha val="0"/>
                    </a:srgbClr>
                  </a:solidFill>
                </a:ln>
                <a:solidFill>
                  <a:srgbClr val="FFFFFF">
                    <a:alpha val="99000"/>
                  </a:srgbClr>
                </a:solidFill>
              </a:rPr>
              <a:t>    sharing, </a:t>
            </a:r>
            <a:br>
              <a:rPr lang="en-US" b="1" dirty="0">
                <a:ln>
                  <a:solidFill>
                    <a:srgbClr val="FFFFFF">
                      <a:alpha val="0"/>
                    </a:srgbClr>
                  </a:solidFill>
                </a:ln>
                <a:solidFill>
                  <a:srgbClr val="FFFFFF">
                    <a:alpha val="99000"/>
                  </a:srgbClr>
                </a:solidFill>
              </a:rPr>
            </a:br>
            <a:r>
              <a:rPr lang="en-US" b="1" dirty="0">
                <a:ln>
                  <a:solidFill>
                    <a:srgbClr val="FFFFFF">
                      <a:alpha val="0"/>
                    </a:srgbClr>
                  </a:solidFill>
                </a:ln>
                <a:solidFill>
                  <a:srgbClr val="FFFFFF">
                    <a:alpha val="99000"/>
                  </a:srgbClr>
                </a:solidFill>
              </a:rPr>
              <a:t>      preservation</a:t>
            </a:r>
          </a:p>
        </p:txBody>
      </p:sp>
      <p:sp>
        <p:nvSpPr>
          <p:cNvPr id="18" name="Rectangle 55"/>
          <p:cNvSpPr/>
          <p:nvPr>
            <p:custDataLst>
              <p:tags r:id="rId9"/>
            </p:custDataLst>
          </p:nvPr>
        </p:nvSpPr>
        <p:spPr bwMode="auto">
          <a:xfrm>
            <a:off x="713352" y="1476294"/>
            <a:ext cx="2957595" cy="187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9669" tIns="186445" rIns="279669" bIns="46609" numCol="1" rtlCol="0" anchor="t" anchorCtr="0" compatLnSpc="1">
            <a:prstTxWarp prst="textNoShape">
              <a:avLst/>
            </a:prstTxWarp>
          </a:bodyPr>
          <a:lstStyle/>
          <a:p>
            <a:pPr defTabSz="931832" eaLnBrk="1" hangingPunct="1">
              <a:spcBef>
                <a:spcPts val="1224"/>
              </a:spcBef>
              <a:spcAft>
                <a:spcPts val="0"/>
              </a:spcAft>
            </a:pPr>
            <a:r>
              <a:rPr lang="en-US" sz="1799" dirty="0">
                <a:ln>
                  <a:solidFill>
                    <a:srgbClr val="FFFFFF">
                      <a:alpha val="0"/>
                    </a:srgbClr>
                  </a:solidFill>
                </a:ln>
                <a:solidFill>
                  <a:schemeClr val="tx1">
                    <a:alpha val="99000"/>
                  </a:schemeClr>
                </a:solidFill>
              </a:rPr>
              <a:t>It takes more time to hand a project from the seismic guys to me to the engineers in production than it does to figure out the oil field plays.</a:t>
            </a:r>
          </a:p>
          <a:p>
            <a:pPr algn="r" defTabSz="931832" eaLnBrk="1" hangingPunct="1">
              <a:spcBef>
                <a:spcPts val="1224"/>
              </a:spcBef>
              <a:spcAft>
                <a:spcPts val="0"/>
              </a:spcAft>
            </a:pPr>
            <a:endParaRPr lang="en-US" sz="1632" b="1" dirty="0">
              <a:ln>
                <a:solidFill>
                  <a:srgbClr val="FFFFFF">
                    <a:alpha val="0"/>
                  </a:srgbClr>
                </a:solidFill>
              </a:ln>
              <a:solidFill>
                <a:schemeClr val="tx1">
                  <a:alpha val="99000"/>
                </a:schemeClr>
              </a:solidFill>
            </a:endParaRPr>
          </a:p>
          <a:p>
            <a:pPr algn="r" defTabSz="931832" eaLnBrk="1" hangingPunct="1">
              <a:spcBef>
                <a:spcPts val="1224"/>
              </a:spcBef>
              <a:spcAft>
                <a:spcPts val="0"/>
              </a:spcAft>
            </a:pPr>
            <a:r>
              <a:rPr lang="en-US" sz="1600" b="1" dirty="0">
                <a:ln>
                  <a:solidFill>
                    <a:srgbClr val="FFFFFF">
                      <a:alpha val="0"/>
                    </a:srgbClr>
                  </a:solidFill>
                </a:ln>
                <a:solidFill>
                  <a:schemeClr val="tx1">
                    <a:alpha val="99000"/>
                  </a:schemeClr>
                </a:solidFill>
              </a:rPr>
              <a:t>Geologist,</a:t>
            </a:r>
            <a:r>
              <a:rPr lang="en-US" sz="1600" dirty="0">
                <a:ln>
                  <a:solidFill>
                    <a:srgbClr val="FFFFFF">
                      <a:alpha val="0"/>
                    </a:srgbClr>
                  </a:solidFill>
                </a:ln>
                <a:solidFill>
                  <a:schemeClr val="tx1">
                    <a:alpha val="99000"/>
                  </a:schemeClr>
                </a:solidFill>
              </a:rPr>
              <a:t> </a:t>
            </a:r>
            <a:br>
              <a:rPr lang="en-US" sz="1600" dirty="0">
                <a:ln>
                  <a:solidFill>
                    <a:srgbClr val="FFFFFF">
                      <a:alpha val="0"/>
                    </a:srgbClr>
                  </a:solidFill>
                </a:ln>
                <a:solidFill>
                  <a:schemeClr val="tx1">
                    <a:alpha val="99000"/>
                  </a:schemeClr>
                </a:solidFill>
              </a:rPr>
            </a:br>
            <a:r>
              <a:rPr lang="en-US" sz="1600" dirty="0">
                <a:ln>
                  <a:solidFill>
                    <a:srgbClr val="FFFFFF">
                      <a:alpha val="0"/>
                    </a:srgbClr>
                  </a:solidFill>
                </a:ln>
                <a:solidFill>
                  <a:schemeClr val="tx1">
                    <a:alpha val="99000"/>
                  </a:schemeClr>
                </a:solidFill>
              </a:rPr>
              <a:t>Major oil and gas company</a:t>
            </a:r>
          </a:p>
        </p:txBody>
      </p:sp>
      <p:pic>
        <p:nvPicPr>
          <p:cNvPr id="24" name="Grafik 23"/>
          <p:cNvPicPr>
            <a:picLocks noChangeAspect="1"/>
          </p:cNvPicPr>
          <p:nvPr/>
        </p:nvPicPr>
        <p:blipFill>
          <a:blip r:embed="rId12">
            <a:clrChange>
              <a:clrFrom>
                <a:srgbClr val="F2F2F2"/>
              </a:clrFrom>
              <a:clrTo>
                <a:srgbClr val="F2F2F2">
                  <a:alpha val="0"/>
                </a:srgbClr>
              </a:clrTo>
            </a:clrChange>
          </a:blip>
          <a:stretch>
            <a:fillRect/>
          </a:stretch>
        </p:blipFill>
        <p:spPr>
          <a:xfrm>
            <a:off x="430664" y="1460200"/>
            <a:ext cx="562200" cy="527063"/>
          </a:xfrm>
          <a:prstGeom prst="rect">
            <a:avLst/>
          </a:prstGeom>
          <a:noFill/>
          <a:effectLst/>
        </p:spPr>
      </p:pic>
      <p:pic>
        <p:nvPicPr>
          <p:cNvPr id="26" name="Grafik 25"/>
          <p:cNvPicPr>
            <a:picLocks noChangeAspect="1"/>
          </p:cNvPicPr>
          <p:nvPr/>
        </p:nvPicPr>
        <p:blipFill>
          <a:blip r:embed="rId13">
            <a:clrChange>
              <a:clrFrom>
                <a:srgbClr val="F2F2F2"/>
              </a:clrFrom>
              <a:clrTo>
                <a:srgbClr val="F2F2F2">
                  <a:alpha val="0"/>
                </a:srgbClr>
              </a:clrTo>
            </a:clrChange>
          </a:blip>
          <a:stretch>
            <a:fillRect/>
          </a:stretch>
        </p:blipFill>
        <p:spPr>
          <a:xfrm>
            <a:off x="2047887" y="3383799"/>
            <a:ext cx="623640" cy="523857"/>
          </a:xfrm>
          <a:prstGeom prst="rect">
            <a:avLst/>
          </a:prstGeom>
          <a:noFill/>
          <a:effectLst/>
        </p:spPr>
      </p:pic>
      <p:sp>
        <p:nvSpPr>
          <p:cNvPr id="20" name="Rectangle 52"/>
          <p:cNvSpPr/>
          <p:nvPr>
            <p:custDataLst>
              <p:tags r:id="rId10"/>
            </p:custDataLst>
          </p:nvPr>
        </p:nvSpPr>
        <p:spPr bwMode="auto">
          <a:xfrm>
            <a:off x="8953567" y="2559728"/>
            <a:ext cx="2814666" cy="3683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669" tIns="186445" rIns="279669" bIns="46609" numCol="1" spcCol="0" rtlCol="0" fromWordArt="0" anchor="t" anchorCtr="0" forceAA="0" compatLnSpc="1">
            <a:prstTxWarp prst="textNoShape">
              <a:avLst/>
            </a:prstTxWarp>
            <a:noAutofit/>
          </a:bodyPr>
          <a:lstStyle/>
          <a:p>
            <a:pPr defTabSz="931832" eaLnBrk="1" hangingPunct="1">
              <a:spcBef>
                <a:spcPts val="1224"/>
              </a:spcBef>
              <a:spcAft>
                <a:spcPts val="0"/>
              </a:spcAft>
            </a:pPr>
            <a:r>
              <a:rPr lang="en-US" sz="1799" dirty="0">
                <a:ln>
                  <a:solidFill>
                    <a:srgbClr val="FFFFFF">
                      <a:alpha val="0"/>
                    </a:srgbClr>
                  </a:solidFill>
                </a:ln>
                <a:solidFill>
                  <a:schemeClr val="tx1">
                    <a:alpha val="99000"/>
                  </a:schemeClr>
                </a:solidFill>
              </a:rPr>
              <a:t>Our weather model and resulting data sets should be accessible to universities and other institutions.</a:t>
            </a:r>
            <a:br>
              <a:rPr lang="en-US" sz="1799" dirty="0">
                <a:ln>
                  <a:solidFill>
                    <a:srgbClr val="FFFFFF">
                      <a:alpha val="0"/>
                    </a:srgbClr>
                  </a:solidFill>
                </a:ln>
                <a:solidFill>
                  <a:schemeClr val="tx1">
                    <a:alpha val="99000"/>
                  </a:schemeClr>
                </a:solidFill>
              </a:rPr>
            </a:br>
            <a:endParaRPr lang="en-US" sz="1799" dirty="0">
              <a:ln>
                <a:solidFill>
                  <a:srgbClr val="FFFFFF">
                    <a:alpha val="0"/>
                  </a:srgbClr>
                </a:solidFill>
              </a:ln>
              <a:solidFill>
                <a:schemeClr val="tx1">
                  <a:alpha val="99000"/>
                </a:schemeClr>
              </a:solidFill>
            </a:endParaRPr>
          </a:p>
          <a:p>
            <a:pPr algn="r" defTabSz="931832" eaLnBrk="1" hangingPunct="1">
              <a:spcBef>
                <a:spcPts val="1224"/>
              </a:spcBef>
              <a:spcAft>
                <a:spcPts val="0"/>
              </a:spcAft>
            </a:pPr>
            <a:r>
              <a:rPr lang="en-US" sz="1600" b="1" dirty="0">
                <a:ln>
                  <a:solidFill>
                    <a:srgbClr val="FFFFFF">
                      <a:alpha val="0"/>
                    </a:srgbClr>
                  </a:solidFill>
                </a:ln>
                <a:solidFill>
                  <a:schemeClr val="tx1">
                    <a:alpha val="99000"/>
                  </a:schemeClr>
                </a:solidFill>
              </a:rPr>
              <a:t>Aerospace Development Manager, </a:t>
            </a:r>
            <a:br>
              <a:rPr lang="en-US" sz="1600" b="1" dirty="0">
                <a:ln>
                  <a:solidFill>
                    <a:srgbClr val="FFFFFF">
                      <a:alpha val="0"/>
                    </a:srgbClr>
                  </a:solidFill>
                </a:ln>
                <a:solidFill>
                  <a:schemeClr val="tx1">
                    <a:alpha val="99000"/>
                  </a:schemeClr>
                </a:solidFill>
              </a:rPr>
            </a:br>
            <a:r>
              <a:rPr lang="en-US" sz="1600" dirty="0">
                <a:ln>
                  <a:solidFill>
                    <a:srgbClr val="FFFFFF">
                      <a:alpha val="0"/>
                    </a:srgbClr>
                  </a:solidFill>
                </a:ln>
                <a:solidFill>
                  <a:schemeClr val="tx1">
                    <a:alpha val="99000"/>
                  </a:schemeClr>
                </a:solidFill>
              </a:rPr>
              <a:t>U.S. Federal Government</a:t>
            </a:r>
          </a:p>
        </p:txBody>
      </p:sp>
      <p:pic>
        <p:nvPicPr>
          <p:cNvPr id="28" name="Grafik 27"/>
          <p:cNvPicPr>
            <a:picLocks noChangeAspect="1"/>
          </p:cNvPicPr>
          <p:nvPr/>
        </p:nvPicPr>
        <p:blipFill>
          <a:blip r:embed="rId12">
            <a:clrChange>
              <a:clrFrom>
                <a:srgbClr val="F2F2F2"/>
              </a:clrFrom>
              <a:clrTo>
                <a:srgbClr val="F2F2F2">
                  <a:alpha val="0"/>
                </a:srgbClr>
              </a:clrTo>
            </a:clrChange>
          </a:blip>
          <a:stretch>
            <a:fillRect/>
          </a:stretch>
        </p:blipFill>
        <p:spPr>
          <a:xfrm>
            <a:off x="8653721" y="2480481"/>
            <a:ext cx="599693" cy="562213"/>
          </a:xfrm>
          <a:prstGeom prst="rect">
            <a:avLst/>
          </a:prstGeom>
          <a:noFill/>
          <a:effectLst/>
        </p:spPr>
      </p:pic>
      <p:pic>
        <p:nvPicPr>
          <p:cNvPr id="29" name="Grafik 28"/>
          <p:cNvPicPr>
            <a:picLocks noChangeAspect="1"/>
          </p:cNvPicPr>
          <p:nvPr/>
        </p:nvPicPr>
        <p:blipFill>
          <a:blip r:embed="rId13">
            <a:clrChange>
              <a:clrFrom>
                <a:srgbClr val="F2F2F2"/>
              </a:clrFrom>
              <a:clrTo>
                <a:srgbClr val="F2F2F2">
                  <a:alpha val="0"/>
                </a:srgbClr>
              </a:clrTo>
            </a:clrChange>
          </a:blip>
          <a:stretch>
            <a:fillRect/>
          </a:stretch>
        </p:blipFill>
        <p:spPr>
          <a:xfrm>
            <a:off x="10400774" y="4151261"/>
            <a:ext cx="650265" cy="546222"/>
          </a:xfrm>
          <a:prstGeom prst="rect">
            <a:avLst/>
          </a:prstGeom>
          <a:noFill/>
          <a:effectLst/>
        </p:spPr>
      </p:pic>
    </p:spTree>
    <p:extLst>
      <p:ext uri="{BB962C8B-B14F-4D97-AF65-F5344CB8AC3E}">
        <p14:creationId xmlns:p14="http://schemas.microsoft.com/office/powerpoint/2010/main" val="758911064"/>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Big Data Technologies</a:t>
            </a:r>
          </a:p>
        </p:txBody>
      </p:sp>
      <p:sp>
        <p:nvSpPr>
          <p:cNvPr id="4" name="Textplatzhalter 3"/>
          <p:cNvSpPr>
            <a:spLocks noGrp="1"/>
          </p:cNvSpPr>
          <p:nvPr>
            <p:ph type="body" sz="quarter" idx="12"/>
          </p:nvPr>
        </p:nvSpPr>
        <p:spPr/>
        <p:txBody>
          <a:bodyPr/>
          <a:lstStyle/>
          <a:p>
            <a:r>
              <a:rPr lang="en-US" kern="0" dirty="0">
                <a:ln>
                  <a:solidFill>
                    <a:srgbClr val="FFFFFF">
                      <a:alpha val="0"/>
                    </a:srgbClr>
                  </a:solidFill>
                </a:ln>
              </a:rPr>
              <a:t>Source: Microsoft</a:t>
            </a:r>
            <a:r>
              <a:rPr lang="en-US" kern="0" dirty="0">
                <a:ln>
                  <a:solidFill>
                    <a:srgbClr val="FFFFFF">
                      <a:alpha val="0"/>
                    </a:srgbClr>
                  </a:solidFill>
                </a:ln>
                <a:solidFill>
                  <a:srgbClr val="7F7F7F"/>
                </a:solidFill>
                <a:latin typeface="Segoe UI" charset="0"/>
              </a:rPr>
              <a:t> based on “</a:t>
            </a:r>
            <a:r>
              <a:rPr lang="en-US" kern="0" dirty="0">
                <a:ln>
                  <a:solidFill>
                    <a:srgbClr val="FFFFFF">
                      <a:alpha val="0"/>
                    </a:srgbClr>
                  </a:solidFill>
                </a:ln>
              </a:rPr>
              <a:t>Tom White’s Hadoop: The Definitive Guide”</a:t>
            </a:r>
          </a:p>
        </p:txBody>
      </p:sp>
      <p:sp>
        <p:nvSpPr>
          <p:cNvPr id="3" name="Bildplatzhalter 2"/>
          <p:cNvSpPr>
            <a:spLocks noGrp="1"/>
          </p:cNvSpPr>
          <p:nvPr>
            <p:ph type="pic" sz="quarter" idx="13"/>
          </p:nvPr>
        </p:nvSpPr>
        <p:spPr/>
      </p:sp>
      <p:sp>
        <p:nvSpPr>
          <p:cNvPr id="5" name="AutoShape 2"/>
          <p:cNvSpPr>
            <a:spLocks noChangeArrowheads="1"/>
          </p:cNvSpPr>
          <p:nvPr/>
        </p:nvSpPr>
        <p:spPr bwMode="auto">
          <a:xfrm rot="5400000">
            <a:off x="3423342" y="2704350"/>
            <a:ext cx="4908529" cy="2304000"/>
          </a:xfrm>
          <a:prstGeom prst="homePlate">
            <a:avLst>
              <a:gd name="adj" fmla="val 22446"/>
            </a:avLst>
          </a:prstGeom>
          <a:solidFill>
            <a:schemeClr val="accent1"/>
          </a:solidFill>
          <a:ln w="6350">
            <a:noFill/>
            <a:miter lim="800000"/>
            <a:headEnd/>
            <a:tailEnd/>
          </a:ln>
        </p:spPr>
        <p:txBody>
          <a:bodyPr rot="10800000" vert="eaVert" wrap="none" lIns="72000" tIns="0" rIns="0" bIns="0" anchor="ct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6" name="AutoShape 3"/>
          <p:cNvSpPr>
            <a:spLocks noChangeArrowheads="1"/>
          </p:cNvSpPr>
          <p:nvPr/>
        </p:nvSpPr>
        <p:spPr bwMode="auto">
          <a:xfrm rot="5400000">
            <a:off x="5905487" y="2704350"/>
            <a:ext cx="4908532" cy="2304000"/>
          </a:xfrm>
          <a:prstGeom prst="homePlate">
            <a:avLst>
              <a:gd name="adj" fmla="val 22446"/>
            </a:avLst>
          </a:prstGeom>
          <a:solidFill>
            <a:schemeClr val="accent1"/>
          </a:solidFill>
          <a:ln w="6350">
            <a:noFill/>
            <a:miter lim="800000"/>
            <a:headEnd/>
            <a:tailEnd/>
          </a:ln>
        </p:spPr>
        <p:txBody>
          <a:bodyPr rot="10800000" vert="eaVert" wrap="none" lIns="72000" tIns="0" rIns="0" bIns="0" anchor="ct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17" name="AutoShape 19"/>
          <p:cNvSpPr>
            <a:spLocks noChangeArrowheads="1"/>
          </p:cNvSpPr>
          <p:nvPr>
            <p:custDataLst>
              <p:tags r:id="rId1"/>
            </p:custDataLst>
          </p:nvPr>
        </p:nvSpPr>
        <p:spPr bwMode="auto">
          <a:xfrm>
            <a:off x="1787459" y="1561874"/>
            <a:ext cx="8207686" cy="596313"/>
          </a:xfrm>
          <a:prstGeom prst="rect">
            <a:avLst/>
          </a:prstGeom>
          <a:solidFill>
            <a:schemeClr val="bg1">
              <a:lumMod val="95000"/>
            </a:schemeClr>
          </a:solidFill>
          <a:ln w="6350">
            <a:solidFill>
              <a:schemeClr val="accent6"/>
            </a:solidFill>
            <a:miter lim="800000"/>
            <a:headEnd/>
            <a:tailEnd/>
          </a:ln>
          <a:effectLst/>
        </p:spPr>
        <p:txBody>
          <a:bodyPr wrap="square" lIns="72000" tIns="72000" rIns="72000" bIns="72000" anchor="t"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26" name="Textfeld 25"/>
          <p:cNvSpPr txBox="1"/>
          <p:nvPr/>
        </p:nvSpPr>
        <p:spPr>
          <a:xfrm>
            <a:off x="1787459" y="1666386"/>
            <a:ext cx="2951843" cy="400110"/>
          </a:xfrm>
          <a:prstGeom prst="rect">
            <a:avLst/>
          </a:prstGeom>
          <a:noFill/>
          <a:effectLst/>
        </p:spPr>
        <p:txBody>
          <a:bodyPr wrap="square" rtlCol="0" anchor="ctr">
            <a:spAutoFit/>
          </a:bodyPr>
          <a:lstStyle/>
          <a:p>
            <a:r>
              <a:rPr lang="en-US" sz="2000" b="1" dirty="0"/>
              <a:t>Data size</a:t>
            </a:r>
          </a:p>
        </p:txBody>
      </p:sp>
      <p:sp>
        <p:nvSpPr>
          <p:cNvPr id="33" name="Textfeld 32"/>
          <p:cNvSpPr txBox="1"/>
          <p:nvPr/>
        </p:nvSpPr>
        <p:spPr>
          <a:xfrm>
            <a:off x="4725607" y="1543277"/>
            <a:ext cx="2304000" cy="646331"/>
          </a:xfrm>
          <a:prstGeom prst="rect">
            <a:avLst/>
          </a:prstGeom>
          <a:noFill/>
        </p:spPr>
        <p:txBody>
          <a:bodyPr wrap="square" rtlCol="0" anchor="ctr">
            <a:spAutoFit/>
          </a:bodyPr>
          <a:lstStyle/>
          <a:p>
            <a:r>
              <a:rPr lang="en-US" dirty="0"/>
              <a:t>Gigabytes (Terabytes)</a:t>
            </a:r>
          </a:p>
        </p:txBody>
      </p:sp>
      <p:sp>
        <p:nvSpPr>
          <p:cNvPr id="40" name="Textfeld 39"/>
          <p:cNvSpPr txBox="1"/>
          <p:nvPr/>
        </p:nvSpPr>
        <p:spPr>
          <a:xfrm>
            <a:off x="7207752" y="1681776"/>
            <a:ext cx="2304000" cy="369332"/>
          </a:xfrm>
          <a:prstGeom prst="rect">
            <a:avLst/>
          </a:prstGeom>
          <a:noFill/>
        </p:spPr>
        <p:txBody>
          <a:bodyPr wrap="square" rtlCol="0" anchor="ctr">
            <a:spAutoFit/>
          </a:bodyPr>
          <a:lstStyle/>
          <a:p>
            <a:r>
              <a:rPr lang="en-US" dirty="0"/>
              <a:t>Petabytes (Hexabytes)</a:t>
            </a:r>
          </a:p>
        </p:txBody>
      </p:sp>
      <p:sp>
        <p:nvSpPr>
          <p:cNvPr id="13" name="AutoShape 19"/>
          <p:cNvSpPr>
            <a:spLocks noChangeArrowheads="1"/>
          </p:cNvSpPr>
          <p:nvPr>
            <p:custDataLst>
              <p:tags r:id="rId2"/>
            </p:custDataLst>
          </p:nvPr>
        </p:nvSpPr>
        <p:spPr bwMode="auto">
          <a:xfrm>
            <a:off x="1787459" y="3129109"/>
            <a:ext cx="8207686" cy="597600"/>
          </a:xfrm>
          <a:prstGeom prst="rect">
            <a:avLst/>
          </a:prstGeom>
          <a:solidFill>
            <a:schemeClr val="bg1">
              <a:lumMod val="95000"/>
            </a:schemeClr>
          </a:solidFill>
          <a:ln w="6350">
            <a:solidFill>
              <a:schemeClr val="accent6"/>
            </a:solidFill>
            <a:miter lim="800000"/>
            <a:headEnd/>
            <a:tailEnd/>
          </a:ln>
          <a:effectLst/>
        </p:spPr>
        <p:txBody>
          <a:bodyPr wrap="square" lIns="72000" tIns="72000" rIns="72000" bIns="72000" anchor="ctr"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28" name="Textfeld 27"/>
          <p:cNvSpPr txBox="1"/>
          <p:nvPr/>
        </p:nvSpPr>
        <p:spPr>
          <a:xfrm>
            <a:off x="1787459" y="3268119"/>
            <a:ext cx="2951843" cy="400110"/>
          </a:xfrm>
          <a:prstGeom prst="rect">
            <a:avLst/>
          </a:prstGeom>
          <a:noFill/>
          <a:effectLst/>
        </p:spPr>
        <p:txBody>
          <a:bodyPr wrap="square" rtlCol="0" anchor="ctr">
            <a:spAutoFit/>
          </a:bodyPr>
          <a:lstStyle/>
          <a:p>
            <a:r>
              <a:rPr lang="en-US" sz="2000" b="1" dirty="0"/>
              <a:t>Updates</a:t>
            </a:r>
          </a:p>
        </p:txBody>
      </p:sp>
      <p:sp>
        <p:nvSpPr>
          <p:cNvPr id="35" name="Textfeld 34"/>
          <p:cNvSpPr txBox="1"/>
          <p:nvPr/>
        </p:nvSpPr>
        <p:spPr>
          <a:xfrm>
            <a:off x="4725607" y="3083455"/>
            <a:ext cx="2294667" cy="646331"/>
          </a:xfrm>
          <a:prstGeom prst="rect">
            <a:avLst/>
          </a:prstGeom>
          <a:noFill/>
        </p:spPr>
        <p:txBody>
          <a:bodyPr wrap="square" rtlCol="0" anchor="ctr">
            <a:spAutoFit/>
          </a:bodyPr>
          <a:lstStyle/>
          <a:p>
            <a:r>
              <a:rPr lang="en-US" dirty="0"/>
              <a:t>Read/write many times</a:t>
            </a:r>
          </a:p>
        </p:txBody>
      </p:sp>
      <p:sp>
        <p:nvSpPr>
          <p:cNvPr id="42" name="Textfeld 41"/>
          <p:cNvSpPr txBox="1"/>
          <p:nvPr/>
        </p:nvSpPr>
        <p:spPr>
          <a:xfrm>
            <a:off x="7207752" y="3107820"/>
            <a:ext cx="2263739" cy="597600"/>
          </a:xfrm>
          <a:prstGeom prst="rect">
            <a:avLst/>
          </a:prstGeom>
          <a:noFill/>
        </p:spPr>
        <p:txBody>
          <a:bodyPr wrap="square" rtlCol="0" anchor="ctr">
            <a:spAutoFit/>
          </a:bodyPr>
          <a:lstStyle/>
          <a:p>
            <a:r>
              <a:rPr lang="en-US" dirty="0"/>
              <a:t>Write once, read many times</a:t>
            </a:r>
          </a:p>
        </p:txBody>
      </p:sp>
      <p:sp>
        <p:nvSpPr>
          <p:cNvPr id="16" name="AutoShape 19"/>
          <p:cNvSpPr>
            <a:spLocks noChangeArrowheads="1"/>
          </p:cNvSpPr>
          <p:nvPr>
            <p:custDataLst>
              <p:tags r:id="rId3"/>
            </p:custDataLst>
          </p:nvPr>
        </p:nvSpPr>
        <p:spPr bwMode="auto">
          <a:xfrm>
            <a:off x="1787459" y="5480603"/>
            <a:ext cx="8207686" cy="597600"/>
          </a:xfrm>
          <a:prstGeom prst="rect">
            <a:avLst/>
          </a:prstGeom>
          <a:solidFill>
            <a:schemeClr val="bg1">
              <a:lumMod val="95000"/>
            </a:schemeClr>
          </a:solidFill>
          <a:ln w="6350">
            <a:solidFill>
              <a:schemeClr val="accent6"/>
            </a:solidFill>
            <a:miter lim="800000"/>
            <a:headEnd/>
            <a:tailEnd/>
          </a:ln>
          <a:effectLst/>
        </p:spPr>
        <p:txBody>
          <a:bodyPr wrap="square" lIns="72000" tIns="72000" rIns="72000" bIns="72000" anchor="t"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31" name="Textfeld 30"/>
          <p:cNvSpPr txBox="1"/>
          <p:nvPr/>
        </p:nvSpPr>
        <p:spPr>
          <a:xfrm>
            <a:off x="1787459" y="5579347"/>
            <a:ext cx="2951843" cy="400110"/>
          </a:xfrm>
          <a:prstGeom prst="rect">
            <a:avLst/>
          </a:prstGeom>
          <a:noFill/>
          <a:effectLst/>
        </p:spPr>
        <p:txBody>
          <a:bodyPr wrap="square" rtlCol="0" anchor="ctr">
            <a:spAutoFit/>
          </a:bodyPr>
          <a:lstStyle/>
          <a:p>
            <a:r>
              <a:rPr lang="en-US" sz="2000" b="1" dirty="0"/>
              <a:t>Scaling</a:t>
            </a:r>
          </a:p>
        </p:txBody>
      </p:sp>
      <p:sp>
        <p:nvSpPr>
          <p:cNvPr id="38" name="Textfeld 37"/>
          <p:cNvSpPr txBox="1"/>
          <p:nvPr/>
        </p:nvSpPr>
        <p:spPr>
          <a:xfrm>
            <a:off x="4725607" y="5480603"/>
            <a:ext cx="2294667" cy="597600"/>
          </a:xfrm>
          <a:prstGeom prst="rect">
            <a:avLst/>
          </a:prstGeom>
          <a:noFill/>
        </p:spPr>
        <p:txBody>
          <a:bodyPr wrap="square" rtlCol="0" anchor="ctr">
            <a:spAutoFit/>
          </a:bodyPr>
          <a:lstStyle/>
          <a:p>
            <a:r>
              <a:rPr lang="en-US" dirty="0"/>
              <a:t>Nonlinear</a:t>
            </a:r>
          </a:p>
        </p:txBody>
      </p:sp>
      <p:sp>
        <p:nvSpPr>
          <p:cNvPr id="45" name="Textfeld 44"/>
          <p:cNvSpPr txBox="1"/>
          <p:nvPr/>
        </p:nvSpPr>
        <p:spPr>
          <a:xfrm>
            <a:off x="7207752" y="5480603"/>
            <a:ext cx="2280448" cy="597600"/>
          </a:xfrm>
          <a:prstGeom prst="rect">
            <a:avLst/>
          </a:prstGeom>
          <a:noFill/>
        </p:spPr>
        <p:txBody>
          <a:bodyPr wrap="square" rtlCol="0" anchor="ctr">
            <a:spAutoFit/>
          </a:bodyPr>
          <a:lstStyle/>
          <a:p>
            <a:r>
              <a:rPr lang="en-US" dirty="0"/>
              <a:t>Linear</a:t>
            </a:r>
          </a:p>
        </p:txBody>
      </p:sp>
      <p:sp>
        <p:nvSpPr>
          <p:cNvPr id="12" name="AutoShape 19"/>
          <p:cNvSpPr>
            <a:spLocks noChangeArrowheads="1"/>
          </p:cNvSpPr>
          <p:nvPr>
            <p:custDataLst>
              <p:tags r:id="rId4"/>
            </p:custDataLst>
          </p:nvPr>
        </p:nvSpPr>
        <p:spPr bwMode="auto">
          <a:xfrm>
            <a:off x="1787459" y="2344848"/>
            <a:ext cx="8207686" cy="597600"/>
          </a:xfrm>
          <a:prstGeom prst="rect">
            <a:avLst/>
          </a:prstGeom>
          <a:solidFill>
            <a:schemeClr val="bg1">
              <a:lumMod val="95000"/>
            </a:schemeClr>
          </a:solidFill>
          <a:ln w="6350">
            <a:solidFill>
              <a:schemeClr val="accent6"/>
            </a:solidFill>
            <a:miter lim="800000"/>
            <a:headEnd/>
            <a:tailEnd/>
          </a:ln>
          <a:effectLst/>
        </p:spPr>
        <p:txBody>
          <a:bodyPr wrap="square" lIns="72000" tIns="72000" rIns="72000" bIns="72000" anchor="ctr"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27" name="Textfeld 26"/>
          <p:cNvSpPr txBox="1"/>
          <p:nvPr/>
        </p:nvSpPr>
        <p:spPr>
          <a:xfrm>
            <a:off x="1787459" y="2448658"/>
            <a:ext cx="2951843" cy="400110"/>
          </a:xfrm>
          <a:prstGeom prst="rect">
            <a:avLst/>
          </a:prstGeom>
          <a:noFill/>
          <a:effectLst/>
        </p:spPr>
        <p:txBody>
          <a:bodyPr wrap="square" rtlCol="0" anchor="ctr">
            <a:spAutoFit/>
          </a:bodyPr>
          <a:lstStyle/>
          <a:p>
            <a:r>
              <a:rPr lang="en-US" sz="2000" b="1" dirty="0"/>
              <a:t>Access</a:t>
            </a:r>
          </a:p>
        </p:txBody>
      </p:sp>
      <p:sp>
        <p:nvSpPr>
          <p:cNvPr id="34" name="Textfeld 33"/>
          <p:cNvSpPr txBox="1"/>
          <p:nvPr/>
        </p:nvSpPr>
        <p:spPr>
          <a:xfrm>
            <a:off x="4725607" y="2464048"/>
            <a:ext cx="2304002" cy="369332"/>
          </a:xfrm>
          <a:prstGeom prst="rect">
            <a:avLst/>
          </a:prstGeom>
          <a:noFill/>
        </p:spPr>
        <p:txBody>
          <a:bodyPr wrap="square" rtlCol="0" anchor="ctr">
            <a:spAutoFit/>
          </a:bodyPr>
          <a:lstStyle/>
          <a:p>
            <a:r>
              <a:rPr lang="en-US" dirty="0"/>
              <a:t>Interactive and batch</a:t>
            </a:r>
          </a:p>
        </p:txBody>
      </p:sp>
      <p:sp>
        <p:nvSpPr>
          <p:cNvPr id="41" name="Textfeld 40"/>
          <p:cNvSpPr txBox="1"/>
          <p:nvPr/>
        </p:nvSpPr>
        <p:spPr>
          <a:xfrm>
            <a:off x="7207752" y="2464048"/>
            <a:ext cx="2304000" cy="369332"/>
          </a:xfrm>
          <a:prstGeom prst="rect">
            <a:avLst/>
          </a:prstGeom>
          <a:noFill/>
        </p:spPr>
        <p:txBody>
          <a:bodyPr wrap="square" rtlCol="0" anchor="ctr">
            <a:spAutoFit/>
          </a:bodyPr>
          <a:lstStyle/>
          <a:p>
            <a:r>
              <a:rPr lang="en-US" dirty="0"/>
              <a:t>Batch</a:t>
            </a:r>
          </a:p>
        </p:txBody>
      </p:sp>
      <p:sp>
        <p:nvSpPr>
          <p:cNvPr id="14" name="AutoShape 19"/>
          <p:cNvSpPr>
            <a:spLocks noChangeArrowheads="1"/>
          </p:cNvSpPr>
          <p:nvPr>
            <p:custDataLst>
              <p:tags r:id="rId5"/>
            </p:custDataLst>
          </p:nvPr>
        </p:nvSpPr>
        <p:spPr bwMode="auto">
          <a:xfrm>
            <a:off x="1787459" y="3913370"/>
            <a:ext cx="8207686" cy="597600"/>
          </a:xfrm>
          <a:prstGeom prst="rect">
            <a:avLst/>
          </a:prstGeom>
          <a:solidFill>
            <a:schemeClr val="bg1">
              <a:lumMod val="95000"/>
            </a:schemeClr>
          </a:solidFill>
          <a:ln w="6350">
            <a:solidFill>
              <a:schemeClr val="accent6"/>
            </a:solidFill>
            <a:miter lim="800000"/>
            <a:headEnd/>
            <a:tailEnd/>
          </a:ln>
          <a:effectLst/>
        </p:spPr>
        <p:txBody>
          <a:bodyPr wrap="square" lIns="72000" tIns="72000" rIns="72000" bIns="72000" anchor="ctr"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29" name="Textfeld 28"/>
          <p:cNvSpPr txBox="1"/>
          <p:nvPr/>
        </p:nvSpPr>
        <p:spPr>
          <a:xfrm>
            <a:off x="1787459" y="4026025"/>
            <a:ext cx="2951843" cy="400110"/>
          </a:xfrm>
          <a:prstGeom prst="rect">
            <a:avLst/>
          </a:prstGeom>
          <a:noFill/>
          <a:effectLst/>
        </p:spPr>
        <p:txBody>
          <a:bodyPr wrap="square" rtlCol="0" anchor="ctr">
            <a:spAutoFit/>
          </a:bodyPr>
          <a:lstStyle/>
          <a:p>
            <a:r>
              <a:rPr lang="en-US" sz="2000" b="1" dirty="0"/>
              <a:t>Structure</a:t>
            </a:r>
          </a:p>
        </p:txBody>
      </p:sp>
      <p:sp>
        <p:nvSpPr>
          <p:cNvPr id="36" name="Textfeld 35"/>
          <p:cNvSpPr txBox="1"/>
          <p:nvPr/>
        </p:nvSpPr>
        <p:spPr>
          <a:xfrm>
            <a:off x="4725607" y="4041415"/>
            <a:ext cx="2294667" cy="369332"/>
          </a:xfrm>
          <a:prstGeom prst="rect">
            <a:avLst/>
          </a:prstGeom>
          <a:noFill/>
        </p:spPr>
        <p:txBody>
          <a:bodyPr wrap="square" rtlCol="0" anchor="ctr">
            <a:spAutoFit/>
          </a:bodyPr>
          <a:lstStyle/>
          <a:p>
            <a:r>
              <a:rPr lang="en-US" dirty="0"/>
              <a:t>Static schema</a:t>
            </a:r>
          </a:p>
        </p:txBody>
      </p:sp>
      <p:sp>
        <p:nvSpPr>
          <p:cNvPr id="43" name="Textfeld 42"/>
          <p:cNvSpPr txBox="1"/>
          <p:nvPr/>
        </p:nvSpPr>
        <p:spPr>
          <a:xfrm>
            <a:off x="7207752" y="4041415"/>
            <a:ext cx="2280448" cy="369332"/>
          </a:xfrm>
          <a:prstGeom prst="rect">
            <a:avLst/>
          </a:prstGeom>
          <a:noFill/>
        </p:spPr>
        <p:txBody>
          <a:bodyPr wrap="square" rtlCol="0" anchor="ctr">
            <a:spAutoFit/>
          </a:bodyPr>
          <a:lstStyle/>
          <a:p>
            <a:r>
              <a:rPr lang="en-US" dirty="0"/>
              <a:t>Dynamic schema</a:t>
            </a:r>
          </a:p>
        </p:txBody>
      </p:sp>
      <p:sp>
        <p:nvSpPr>
          <p:cNvPr id="15" name="AutoShape 19"/>
          <p:cNvSpPr>
            <a:spLocks noChangeArrowheads="1"/>
          </p:cNvSpPr>
          <p:nvPr>
            <p:custDataLst>
              <p:tags r:id="rId6"/>
            </p:custDataLst>
          </p:nvPr>
        </p:nvSpPr>
        <p:spPr bwMode="auto">
          <a:xfrm>
            <a:off x="1787459" y="4697631"/>
            <a:ext cx="8207686" cy="596313"/>
          </a:xfrm>
          <a:prstGeom prst="rect">
            <a:avLst/>
          </a:prstGeom>
          <a:solidFill>
            <a:schemeClr val="bg1">
              <a:lumMod val="95000"/>
            </a:schemeClr>
          </a:solidFill>
          <a:ln w="6350">
            <a:solidFill>
              <a:schemeClr val="accent6"/>
            </a:solidFill>
            <a:miter lim="800000"/>
            <a:headEnd/>
            <a:tailEnd/>
          </a:ln>
          <a:effectLst/>
        </p:spPr>
        <p:txBody>
          <a:bodyPr wrap="square" lIns="72000" tIns="72000" rIns="72000" bIns="72000" anchor="t"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sp>
        <p:nvSpPr>
          <p:cNvPr id="30" name="Textfeld 29"/>
          <p:cNvSpPr txBox="1"/>
          <p:nvPr/>
        </p:nvSpPr>
        <p:spPr>
          <a:xfrm>
            <a:off x="1787459" y="4821440"/>
            <a:ext cx="2951843" cy="400110"/>
          </a:xfrm>
          <a:prstGeom prst="rect">
            <a:avLst/>
          </a:prstGeom>
          <a:noFill/>
          <a:effectLst/>
        </p:spPr>
        <p:txBody>
          <a:bodyPr wrap="square" rtlCol="0" anchor="ctr">
            <a:spAutoFit/>
          </a:bodyPr>
          <a:lstStyle/>
          <a:p>
            <a:r>
              <a:rPr lang="en-US" sz="2000" b="1" dirty="0"/>
              <a:t>Integrity</a:t>
            </a:r>
          </a:p>
        </p:txBody>
      </p:sp>
      <p:sp>
        <p:nvSpPr>
          <p:cNvPr id="37" name="Textfeld 36"/>
          <p:cNvSpPr txBox="1"/>
          <p:nvPr/>
        </p:nvSpPr>
        <p:spPr>
          <a:xfrm>
            <a:off x="4725607" y="4685187"/>
            <a:ext cx="2294667" cy="597600"/>
          </a:xfrm>
          <a:prstGeom prst="rect">
            <a:avLst/>
          </a:prstGeom>
          <a:noFill/>
        </p:spPr>
        <p:txBody>
          <a:bodyPr wrap="square" rtlCol="0" anchor="ctr">
            <a:spAutoFit/>
          </a:bodyPr>
          <a:lstStyle/>
          <a:p>
            <a:r>
              <a:rPr lang="en-US" dirty="0"/>
              <a:t>High (ACID)</a:t>
            </a:r>
          </a:p>
        </p:txBody>
      </p:sp>
      <p:sp>
        <p:nvSpPr>
          <p:cNvPr id="44" name="Textfeld 43"/>
          <p:cNvSpPr txBox="1"/>
          <p:nvPr/>
        </p:nvSpPr>
        <p:spPr>
          <a:xfrm>
            <a:off x="7207752" y="4685187"/>
            <a:ext cx="2305349" cy="597600"/>
          </a:xfrm>
          <a:prstGeom prst="rect">
            <a:avLst/>
          </a:prstGeom>
          <a:noFill/>
        </p:spPr>
        <p:txBody>
          <a:bodyPr wrap="square" rtlCol="0" anchor="ctr">
            <a:spAutoFit/>
          </a:bodyPr>
          <a:lstStyle/>
          <a:p>
            <a:r>
              <a:rPr lang="en-US" dirty="0"/>
              <a:t>Low</a:t>
            </a:r>
          </a:p>
        </p:txBody>
      </p:sp>
    </p:spTree>
    <p:extLst>
      <p:ext uri="{BB962C8B-B14F-4D97-AF65-F5344CB8AC3E}">
        <p14:creationId xmlns:p14="http://schemas.microsoft.com/office/powerpoint/2010/main" val="2261370477"/>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4 Cloud-Computing-Technologies</a:t>
            </a:r>
            <a:endParaRPr lang="de-DE" dirty="0"/>
          </a:p>
        </p:txBody>
      </p:sp>
      <p:sp>
        <p:nvSpPr>
          <p:cNvPr id="2" name="Textplatzhalter 1"/>
          <p:cNvSpPr>
            <a:spLocks noGrp="1"/>
          </p:cNvSpPr>
          <p:nvPr>
            <p:ph type="body" sz="quarter" idx="17"/>
          </p:nvPr>
        </p:nvSpPr>
        <p:spPr/>
        <p:txBody>
          <a:bodyPr vert="horz" lIns="91440" tIns="45720" rIns="91440" bIns="45720" rtlCol="0" anchor="t">
            <a:normAutofit/>
          </a:bodyPr>
          <a:lstStyle/>
          <a:p>
            <a:pPr marL="0" indent="0">
              <a:buNone/>
            </a:pPr>
            <a:r>
              <a:rPr lang="en-US" dirty="0"/>
              <a:t>4.1 Infrastructure as a Service</a:t>
            </a:r>
          </a:p>
          <a:p>
            <a:pPr marL="0" indent="0">
              <a:buNone/>
            </a:pPr>
            <a:r>
              <a:rPr lang="en-AU" dirty="0"/>
              <a:t>4.2 Platform as a Service</a:t>
            </a:r>
          </a:p>
          <a:p>
            <a:pPr marL="0" indent="0">
              <a:buNone/>
            </a:pPr>
            <a:r>
              <a:rPr lang="de-DE" dirty="0"/>
              <a:t>4.3 Database </a:t>
            </a:r>
            <a:r>
              <a:rPr lang="de-DE" dirty="0" err="1"/>
              <a:t>as</a:t>
            </a:r>
            <a:r>
              <a:rPr lang="de-DE" dirty="0"/>
              <a:t> a Service</a:t>
            </a:r>
          </a:p>
          <a:p>
            <a:pPr marL="0" indent="0">
              <a:buNone/>
            </a:pPr>
            <a:r>
              <a:rPr lang="en-US" dirty="0"/>
              <a:t>4.4 Example for Cloud Use Case: Machine Learning</a:t>
            </a:r>
          </a:p>
          <a:p>
            <a:pPr marL="0" indent="0">
              <a:buNone/>
            </a:pPr>
            <a:endParaRPr lang="de-DE" dirty="0"/>
          </a:p>
        </p:txBody>
      </p:sp>
      <p:sp>
        <p:nvSpPr>
          <p:cNvPr id="4" name="Textplatzhalter 3"/>
          <p:cNvSpPr>
            <a:spLocks noGrp="1"/>
          </p:cNvSpPr>
          <p:nvPr>
            <p:ph type="body" sz="quarter" idx="12"/>
          </p:nvPr>
        </p:nvSpPr>
        <p:spPr/>
        <p:txBody>
          <a:bodyPr>
            <a:normAutofit/>
          </a:bodyPr>
          <a:lstStyle/>
          <a:p>
            <a:endParaRPr lang="en-US" dirty="0"/>
          </a:p>
        </p:txBody>
      </p:sp>
    </p:spTree>
    <p:extLst>
      <p:ext uri="{BB962C8B-B14F-4D97-AF65-F5344CB8AC3E}">
        <p14:creationId xmlns:p14="http://schemas.microsoft.com/office/powerpoint/2010/main" val="2743325189"/>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a:t>What</a:t>
            </a:r>
            <a:r>
              <a:rPr lang="de-DE" dirty="0"/>
              <a:t> </a:t>
            </a:r>
            <a:r>
              <a:rPr lang="de-DE" dirty="0" err="1"/>
              <a:t>is</a:t>
            </a:r>
            <a:r>
              <a:rPr lang="de-DE" dirty="0"/>
              <a:t> „</a:t>
            </a:r>
            <a:r>
              <a:rPr lang="de-DE" dirty="0" err="1"/>
              <a:t>the</a:t>
            </a:r>
            <a:r>
              <a:rPr lang="de-DE" dirty="0"/>
              <a:t> </a:t>
            </a:r>
            <a:r>
              <a:rPr lang="de-DE" dirty="0" err="1"/>
              <a:t>cloud</a:t>
            </a:r>
            <a:r>
              <a:rPr lang="de-DE" dirty="0"/>
              <a:t>“? </a:t>
            </a:r>
            <a:r>
              <a:rPr lang="de-DE" dirty="0" err="1"/>
              <a:t>What</a:t>
            </a:r>
            <a:r>
              <a:rPr lang="de-DE" dirty="0"/>
              <a:t> </a:t>
            </a:r>
            <a:r>
              <a:rPr lang="de-DE" dirty="0" err="1"/>
              <a:t>people</a:t>
            </a:r>
            <a:r>
              <a:rPr lang="de-DE" dirty="0"/>
              <a:t> </a:t>
            </a:r>
            <a:r>
              <a:rPr lang="de-DE" dirty="0" err="1"/>
              <a:t>used</a:t>
            </a:r>
            <a:r>
              <a:rPr lang="de-DE" dirty="0"/>
              <a:t> </a:t>
            </a:r>
            <a:r>
              <a:rPr lang="de-DE" dirty="0" err="1"/>
              <a:t>to</a:t>
            </a:r>
            <a:r>
              <a:rPr lang="de-DE" dirty="0"/>
              <a:t> </a:t>
            </a:r>
            <a:r>
              <a:rPr lang="de-DE" dirty="0" err="1"/>
              <a:t>say</a:t>
            </a:r>
            <a:r>
              <a:rPr lang="de-DE" dirty="0"/>
              <a:t>:</a:t>
            </a:r>
          </a:p>
        </p:txBody>
      </p:sp>
      <p:sp>
        <p:nvSpPr>
          <p:cNvPr id="7" name="Textplatzhalter 6"/>
          <p:cNvSpPr>
            <a:spLocks noGrp="1"/>
          </p:cNvSpPr>
          <p:nvPr>
            <p:ph type="body" sz="quarter" idx="12"/>
          </p:nvPr>
        </p:nvSpPr>
        <p:spPr/>
        <p:txBody>
          <a:bodyPr/>
          <a:lstStyle/>
          <a:p>
            <a:r>
              <a:rPr lang="de-DE" dirty="0">
                <a:latin typeface="Segoe UI" charset="0"/>
              </a:rPr>
              <a:t>Source: </a:t>
            </a:r>
            <a:r>
              <a:rPr lang="en-US" dirty="0">
                <a:latin typeface="Segoe UI" charset="0"/>
              </a:rPr>
              <a:t>“Cloud Computing &amp; Pricing,” </a:t>
            </a:r>
            <a:r>
              <a:rPr lang="de-DE" dirty="0">
                <a:latin typeface="Segoe UI" charset="0"/>
              </a:rPr>
              <a:t>Otto-von-Guericke-Universität Magdeburg, Fakultät für Informatik, Robert </a:t>
            </a:r>
            <a:r>
              <a:rPr lang="de-DE" dirty="0" err="1">
                <a:latin typeface="Segoe UI" charset="0"/>
              </a:rPr>
              <a:t>Neuman</a:t>
            </a:r>
            <a:r>
              <a:rPr lang="de-DE" dirty="0">
                <a:latin typeface="Segoe UI" charset="0"/>
              </a:rPr>
              <a:t>, p.29</a:t>
            </a:r>
            <a:endParaRPr lang="en-US" dirty="0">
              <a:latin typeface="Segoe UI" charset="0"/>
            </a:endParaRPr>
          </a:p>
        </p:txBody>
      </p:sp>
      <p:sp>
        <p:nvSpPr>
          <p:cNvPr id="3" name="Rechteck 2"/>
          <p:cNvSpPr/>
          <p:nvPr/>
        </p:nvSpPr>
        <p:spPr>
          <a:xfrm>
            <a:off x="2362664" y="1684802"/>
            <a:ext cx="9471940" cy="126345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just">
              <a:spcAft>
                <a:spcPts val="600"/>
              </a:spcAft>
            </a:pPr>
            <a:r>
              <a:rPr lang="en-US" dirty="0">
                <a:solidFill>
                  <a:schemeClr val="tx1"/>
                </a:solidFill>
              </a:rPr>
              <a:t>❶ “The interesting thing about cloud computing is that we’ve redefined cloud computing to include everything that we already do.... I don't understand what we would do differently in the light of cloud computing other than change the wording of some of our ads.”</a:t>
            </a:r>
          </a:p>
          <a:p>
            <a:pPr algn="r">
              <a:spcAft>
                <a:spcPts val="600"/>
              </a:spcAft>
            </a:pPr>
            <a:r>
              <a:rPr lang="en-US" dirty="0">
                <a:solidFill>
                  <a:schemeClr val="tx1"/>
                </a:solidFill>
              </a:rPr>
              <a:t>		      (Larry Ellison, CEO Oracle, </a:t>
            </a:r>
            <a:r>
              <a:rPr lang="en-US" i="1" dirty="0">
                <a:solidFill>
                  <a:schemeClr val="tx1"/>
                </a:solidFill>
              </a:rPr>
              <a:t>Wall Street </a:t>
            </a:r>
            <a:r>
              <a:rPr lang="de-DE" i="1" dirty="0">
                <a:solidFill>
                  <a:schemeClr val="tx1"/>
                </a:solidFill>
              </a:rPr>
              <a:t>Journal</a:t>
            </a:r>
            <a:r>
              <a:rPr lang="de-DE" dirty="0">
                <a:solidFill>
                  <a:schemeClr val="tx1"/>
                </a:solidFill>
              </a:rPr>
              <a:t>, September 26, 2008)</a:t>
            </a:r>
            <a:endParaRPr lang="en-US" dirty="0">
              <a:solidFill>
                <a:schemeClr val="tx1"/>
              </a:solidFill>
            </a:endParaRPr>
          </a:p>
        </p:txBody>
      </p:sp>
      <p:sp>
        <p:nvSpPr>
          <p:cNvPr id="4" name="Gleichschenkliges Dreieck 3"/>
          <p:cNvSpPr/>
          <p:nvPr/>
        </p:nvSpPr>
        <p:spPr>
          <a:xfrm rot="5400000" flipH="1">
            <a:off x="1278096" y="2045066"/>
            <a:ext cx="1263455" cy="542926"/>
          </a:xfrm>
          <a:prstGeom prst="triangl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10" name="Gleichschenkliges Dreieck 9"/>
          <p:cNvSpPr/>
          <p:nvPr/>
        </p:nvSpPr>
        <p:spPr>
          <a:xfrm rot="5400000" flipH="1">
            <a:off x="1285740" y="5021956"/>
            <a:ext cx="1248168" cy="542926"/>
          </a:xfrm>
          <a:prstGeom prst="triangl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11" name="Gleichschenkliges Dreieck 10"/>
          <p:cNvSpPr/>
          <p:nvPr/>
        </p:nvSpPr>
        <p:spPr>
          <a:xfrm rot="5400000" flipH="1">
            <a:off x="1278097" y="3533511"/>
            <a:ext cx="1263453" cy="542926"/>
          </a:xfrm>
          <a:prstGeom prst="triangl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15" name="Rechteck 14"/>
          <p:cNvSpPr/>
          <p:nvPr/>
        </p:nvSpPr>
        <p:spPr>
          <a:xfrm>
            <a:off x="2362664" y="4661692"/>
            <a:ext cx="9471940" cy="126345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just">
              <a:spcAft>
                <a:spcPts val="600"/>
              </a:spcAft>
            </a:pPr>
            <a:r>
              <a:rPr lang="en-US" dirty="0">
                <a:solidFill>
                  <a:schemeClr val="tx1"/>
                </a:solidFill>
              </a:rPr>
              <a:t>❸ “</a:t>
            </a:r>
            <a:r>
              <a:rPr lang="en-US" dirty="0" err="1">
                <a:solidFill>
                  <a:schemeClr val="tx1"/>
                </a:solidFill>
              </a:rPr>
              <a:t>lt’s</a:t>
            </a:r>
            <a:r>
              <a:rPr lang="en-US" dirty="0">
                <a:solidFill>
                  <a:schemeClr val="tx1"/>
                </a:solidFill>
              </a:rPr>
              <a:t> stupidity. </a:t>
            </a:r>
            <a:r>
              <a:rPr lang="en-US" dirty="0" err="1">
                <a:solidFill>
                  <a:schemeClr val="tx1"/>
                </a:solidFill>
              </a:rPr>
              <a:t>lt’s</a:t>
            </a:r>
            <a:r>
              <a:rPr lang="en-US" dirty="0">
                <a:solidFill>
                  <a:schemeClr val="tx1"/>
                </a:solidFill>
              </a:rPr>
              <a:t> worse than stupidity: it’s a marketing hype campaign. Somebody is saying this is inevitable – and whenever you hear somebody saying that, it’s very likely to be a set of businesses campaigning to make it true.” </a:t>
            </a:r>
          </a:p>
          <a:p>
            <a:pPr algn="r">
              <a:spcAft>
                <a:spcPts val="600"/>
              </a:spcAft>
            </a:pPr>
            <a:r>
              <a:rPr lang="en-US" dirty="0">
                <a:solidFill>
                  <a:schemeClr val="tx1"/>
                </a:solidFill>
              </a:rPr>
              <a:t>				(Richard Stallman, </a:t>
            </a:r>
            <a:r>
              <a:rPr lang="en-US" i="1" dirty="0">
                <a:solidFill>
                  <a:schemeClr val="tx1"/>
                </a:solidFill>
              </a:rPr>
              <a:t>The Guardian</a:t>
            </a:r>
            <a:r>
              <a:rPr lang="en-US" dirty="0">
                <a:solidFill>
                  <a:schemeClr val="tx1"/>
                </a:solidFill>
              </a:rPr>
              <a:t>, September 29, 2008)</a:t>
            </a:r>
          </a:p>
        </p:txBody>
      </p:sp>
      <p:sp>
        <p:nvSpPr>
          <p:cNvPr id="16" name="Rechteck 15"/>
          <p:cNvSpPr/>
          <p:nvPr/>
        </p:nvSpPr>
        <p:spPr>
          <a:xfrm>
            <a:off x="2362664" y="3173247"/>
            <a:ext cx="9471940" cy="126345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just">
              <a:spcAft>
                <a:spcPts val="600"/>
              </a:spcAft>
            </a:pPr>
            <a:r>
              <a:rPr lang="en-US" dirty="0">
                <a:solidFill>
                  <a:schemeClr val="tx1"/>
                </a:solidFill>
              </a:rPr>
              <a:t>❷ “A lot of people are jumping on the [cloud] bandwagon, but I have not heard two people say the same thing about it. There are multiple definitions out there of “&lt;the cloud.’”</a:t>
            </a:r>
          </a:p>
          <a:p>
            <a:pPr algn="r">
              <a:spcAft>
                <a:spcPts val="600"/>
              </a:spcAft>
            </a:pPr>
            <a:r>
              <a:rPr lang="en-US" dirty="0">
                <a:solidFill>
                  <a:schemeClr val="tx1"/>
                </a:solidFill>
              </a:rPr>
              <a:t>			      (Andy Isherwood, HP VP, </a:t>
            </a:r>
            <a:r>
              <a:rPr lang="en-US" i="1" dirty="0" err="1">
                <a:solidFill>
                  <a:schemeClr val="tx1"/>
                </a:solidFill>
              </a:rPr>
              <a:t>www.zdnet.de</a:t>
            </a:r>
            <a:r>
              <a:rPr lang="en-US" dirty="0">
                <a:solidFill>
                  <a:schemeClr val="tx1"/>
                </a:solidFill>
              </a:rPr>
              <a:t>, December 11, 2008)</a:t>
            </a:r>
          </a:p>
        </p:txBody>
      </p:sp>
      <p:pic>
        <p:nvPicPr>
          <p:cNvPr id="9" name="Grafik 8" descr="Bildschirmausschnitt"/>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4082" y="4972879"/>
            <a:ext cx="815582" cy="686124"/>
          </a:xfrm>
          <a:prstGeom prst="rect">
            <a:avLst/>
          </a:prstGeom>
        </p:spPr>
      </p:pic>
      <p:pic>
        <p:nvPicPr>
          <p:cNvPr id="17" name="Grafik 16" descr="Bildschirmausschnitt"/>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7396" y="3437063"/>
            <a:ext cx="968954" cy="735822"/>
          </a:xfrm>
          <a:prstGeom prst="rect">
            <a:avLst/>
          </a:prstGeom>
        </p:spPr>
      </p:pic>
      <p:pic>
        <p:nvPicPr>
          <p:cNvPr id="18" name="Grafik 17" descr="Bildschirmausschnitt"/>
          <p:cNvPicPr>
            <a:picLocks noChangeAspect="1"/>
          </p:cNvPicPr>
          <p:nvPr/>
        </p:nvPicPr>
        <p:blipFill rotWithShape="1">
          <a:blip r:embed="rId4"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3909" t="5021" r="3537" b="8125"/>
          <a:stretch/>
        </p:blipFill>
        <p:spPr>
          <a:xfrm>
            <a:off x="363754" y="2021130"/>
            <a:ext cx="956239" cy="590798"/>
          </a:xfrm>
          <a:prstGeom prst="rect">
            <a:avLst/>
          </a:prstGeom>
        </p:spPr>
      </p:pic>
      <p:sp>
        <p:nvSpPr>
          <p:cNvPr id="13" name="Bildplatzhalter 12"/>
          <p:cNvSpPr>
            <a:spLocks noGrp="1"/>
          </p:cNvSpPr>
          <p:nvPr>
            <p:ph type="pic" sz="quarter" idx="13"/>
          </p:nvPr>
        </p:nvSpPr>
        <p:spPr/>
      </p:sp>
    </p:spTree>
    <p:extLst>
      <p:ext uri="{BB962C8B-B14F-4D97-AF65-F5344CB8AC3E}">
        <p14:creationId xmlns:p14="http://schemas.microsoft.com/office/powerpoint/2010/main" val="3380105531"/>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Cloud Design Principles</a:t>
            </a:r>
          </a:p>
        </p:txBody>
      </p:sp>
      <p:sp>
        <p:nvSpPr>
          <p:cNvPr id="6" name="Textplatzhalter 5"/>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3" name="Freihandform 2"/>
          <p:cNvSpPr/>
          <p:nvPr/>
        </p:nvSpPr>
        <p:spPr>
          <a:xfrm>
            <a:off x="4145484" y="4371365"/>
            <a:ext cx="2111675" cy="1820632"/>
          </a:xfrm>
          <a:custGeom>
            <a:avLst/>
            <a:gdLst>
              <a:gd name="connsiteX0" fmla="*/ 0 w 2111675"/>
              <a:gd name="connsiteY0" fmla="*/ 910316 h 1820632"/>
              <a:gd name="connsiteX1" fmla="*/ 455158 w 2111675"/>
              <a:gd name="connsiteY1" fmla="*/ 0 h 1820632"/>
              <a:gd name="connsiteX2" fmla="*/ 1656517 w 2111675"/>
              <a:gd name="connsiteY2" fmla="*/ 0 h 1820632"/>
              <a:gd name="connsiteX3" fmla="*/ 2111675 w 2111675"/>
              <a:gd name="connsiteY3" fmla="*/ 910316 h 1820632"/>
              <a:gd name="connsiteX4" fmla="*/ 1656517 w 2111675"/>
              <a:gd name="connsiteY4" fmla="*/ 1820632 h 1820632"/>
              <a:gd name="connsiteX5" fmla="*/ 455158 w 2111675"/>
              <a:gd name="connsiteY5" fmla="*/ 1820632 h 1820632"/>
              <a:gd name="connsiteX6" fmla="*/ 0 w 2111675"/>
              <a:gd name="connsiteY6" fmla="*/ 910316 h 18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1675" h="1820632">
                <a:moveTo>
                  <a:pt x="0" y="910316"/>
                </a:moveTo>
                <a:lnTo>
                  <a:pt x="455158" y="0"/>
                </a:lnTo>
                <a:lnTo>
                  <a:pt x="1656517" y="0"/>
                </a:lnTo>
                <a:lnTo>
                  <a:pt x="2111675" y="910316"/>
                </a:lnTo>
                <a:lnTo>
                  <a:pt x="1656517" y="1820632"/>
                </a:lnTo>
                <a:lnTo>
                  <a:pt x="455158" y="1820632"/>
                </a:lnTo>
                <a:lnTo>
                  <a:pt x="0" y="910316"/>
                </a:lnTo>
                <a:close/>
              </a:path>
            </a:pathLst>
          </a:custGeom>
          <a:solidFill>
            <a:schemeClr val="accent1"/>
          </a:solidFill>
          <a:ln>
            <a:noFill/>
          </a:ln>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44000" rIns="0" bIns="144000" numCol="1" spcCol="1270" anchor="b" anchorCtr="0">
            <a:noAutofit/>
          </a:bodyPr>
          <a:lstStyle/>
          <a:p>
            <a:pPr algn="ctr" defTabSz="832512">
              <a:defRPr/>
            </a:pPr>
            <a:r>
              <a:rPr lang="en-US" kern="1200" dirty="0"/>
              <a:t> </a:t>
            </a:r>
            <a:r>
              <a:rPr lang="en-US" kern="0" dirty="0">
                <a:solidFill>
                  <a:sysClr val="window" lastClr="FFFFFF"/>
                </a:solidFill>
              </a:rPr>
              <a:t>Always up</a:t>
            </a:r>
          </a:p>
          <a:p>
            <a:pPr algn="ctr" defTabSz="832512">
              <a:defRPr/>
            </a:pPr>
            <a:r>
              <a:rPr lang="en-US" kern="0" dirty="0">
                <a:solidFill>
                  <a:sysClr val="window" lastClr="FFFFFF"/>
                </a:solidFill>
              </a:rPr>
              <a:t>Always on</a:t>
            </a:r>
          </a:p>
        </p:txBody>
      </p:sp>
      <p:sp>
        <p:nvSpPr>
          <p:cNvPr id="8" name="Sechseck 7"/>
          <p:cNvSpPr/>
          <p:nvPr/>
        </p:nvSpPr>
        <p:spPr>
          <a:xfrm>
            <a:off x="2336727" y="3373986"/>
            <a:ext cx="2111675" cy="1820632"/>
          </a:xfrm>
          <a:prstGeom prst="hexagon">
            <a:avLst>
              <a:gd name="adj" fmla="val 25000"/>
              <a:gd name="vf" fmla="val 115470"/>
            </a:avLst>
          </a:prstGeom>
          <a:solidFill>
            <a:schemeClr val="accent1"/>
          </a:solidFill>
          <a:ln w="25400">
            <a:noFill/>
          </a:ln>
          <a:effectLst/>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144000"/>
          <a:lstStyle/>
          <a:p>
            <a:pPr algn="ctr"/>
            <a:r>
              <a:rPr lang="en-US" dirty="0">
                <a:solidFill>
                  <a:schemeClr val="bg1"/>
                </a:solidFill>
              </a:rPr>
              <a:t>Automated</a:t>
            </a:r>
            <a:endParaRPr lang="en-US" dirty="0"/>
          </a:p>
        </p:txBody>
      </p:sp>
      <p:sp>
        <p:nvSpPr>
          <p:cNvPr id="25" name="Freihandform 24"/>
          <p:cNvSpPr/>
          <p:nvPr/>
        </p:nvSpPr>
        <p:spPr>
          <a:xfrm>
            <a:off x="5944541" y="3371821"/>
            <a:ext cx="2111675" cy="1820632"/>
          </a:xfrm>
          <a:custGeom>
            <a:avLst/>
            <a:gdLst>
              <a:gd name="connsiteX0" fmla="*/ 0 w 2111675"/>
              <a:gd name="connsiteY0" fmla="*/ 910316 h 1820632"/>
              <a:gd name="connsiteX1" fmla="*/ 455158 w 2111675"/>
              <a:gd name="connsiteY1" fmla="*/ 0 h 1820632"/>
              <a:gd name="connsiteX2" fmla="*/ 1656517 w 2111675"/>
              <a:gd name="connsiteY2" fmla="*/ 0 h 1820632"/>
              <a:gd name="connsiteX3" fmla="*/ 2111675 w 2111675"/>
              <a:gd name="connsiteY3" fmla="*/ 910316 h 1820632"/>
              <a:gd name="connsiteX4" fmla="*/ 1656517 w 2111675"/>
              <a:gd name="connsiteY4" fmla="*/ 1820632 h 1820632"/>
              <a:gd name="connsiteX5" fmla="*/ 455158 w 2111675"/>
              <a:gd name="connsiteY5" fmla="*/ 1820632 h 1820632"/>
              <a:gd name="connsiteX6" fmla="*/ 0 w 2111675"/>
              <a:gd name="connsiteY6" fmla="*/ 910316 h 18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1675" h="1820632">
                <a:moveTo>
                  <a:pt x="0" y="910316"/>
                </a:moveTo>
                <a:lnTo>
                  <a:pt x="455158" y="0"/>
                </a:lnTo>
                <a:lnTo>
                  <a:pt x="1656517" y="0"/>
                </a:lnTo>
                <a:lnTo>
                  <a:pt x="2111675" y="910316"/>
                </a:lnTo>
                <a:lnTo>
                  <a:pt x="1656517" y="1820632"/>
                </a:lnTo>
                <a:lnTo>
                  <a:pt x="455158" y="1820632"/>
                </a:lnTo>
                <a:lnTo>
                  <a:pt x="0" y="910316"/>
                </a:lnTo>
                <a:close/>
              </a:path>
            </a:pathLst>
          </a:custGeom>
          <a:solidFill>
            <a:schemeClr val="accent1"/>
          </a:solidFill>
          <a:ln>
            <a:noFill/>
          </a:ln>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44000" rIns="0" bIns="144000" numCol="1" spcCol="1270" anchor="t" anchorCtr="0">
            <a:noAutofit/>
          </a:bodyPr>
          <a:lstStyle/>
          <a:p>
            <a:pPr lvl="0" algn="ctr" defTabSz="2889250">
              <a:lnSpc>
                <a:spcPct val="90000"/>
              </a:lnSpc>
              <a:spcBef>
                <a:spcPct val="0"/>
              </a:spcBef>
              <a:spcAft>
                <a:spcPct val="35000"/>
              </a:spcAft>
            </a:pPr>
            <a:r>
              <a:rPr lang="en-US" dirty="0">
                <a:solidFill>
                  <a:schemeClr val="bg1"/>
                </a:solidFill>
              </a:rPr>
              <a:t>Managed</a:t>
            </a:r>
            <a:endParaRPr lang="en-US" kern="1200" dirty="0"/>
          </a:p>
        </p:txBody>
      </p:sp>
      <p:sp>
        <p:nvSpPr>
          <p:cNvPr id="27" name="Sechseck 26"/>
          <p:cNvSpPr/>
          <p:nvPr/>
        </p:nvSpPr>
        <p:spPr>
          <a:xfrm>
            <a:off x="7743598" y="4371365"/>
            <a:ext cx="2111675" cy="1820632"/>
          </a:xfrm>
          <a:prstGeom prst="hexagon">
            <a:avLst>
              <a:gd name="adj" fmla="val 25000"/>
              <a:gd name="vf" fmla="val 115470"/>
            </a:avLst>
          </a:prstGeom>
          <a:solidFill>
            <a:schemeClr val="accent1"/>
          </a:solidFill>
          <a:ln w="25400">
            <a:noFill/>
          </a:ln>
          <a:effectLst/>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504000"/>
          <a:lstStyle/>
          <a:p>
            <a:pPr algn="ctr"/>
            <a:r>
              <a:rPr lang="en-US" dirty="0">
                <a:solidFill>
                  <a:schemeClr val="bg1"/>
                </a:solidFill>
              </a:rPr>
              <a:t>Usage-based</a:t>
            </a:r>
          </a:p>
        </p:txBody>
      </p:sp>
      <p:sp>
        <p:nvSpPr>
          <p:cNvPr id="29" name="Freihandform 28"/>
          <p:cNvSpPr/>
          <p:nvPr/>
        </p:nvSpPr>
        <p:spPr>
          <a:xfrm>
            <a:off x="4145484" y="2376606"/>
            <a:ext cx="2111675" cy="1820632"/>
          </a:xfrm>
          <a:custGeom>
            <a:avLst/>
            <a:gdLst>
              <a:gd name="connsiteX0" fmla="*/ 0 w 2111675"/>
              <a:gd name="connsiteY0" fmla="*/ 910316 h 1820632"/>
              <a:gd name="connsiteX1" fmla="*/ 455158 w 2111675"/>
              <a:gd name="connsiteY1" fmla="*/ 0 h 1820632"/>
              <a:gd name="connsiteX2" fmla="*/ 1656517 w 2111675"/>
              <a:gd name="connsiteY2" fmla="*/ 0 h 1820632"/>
              <a:gd name="connsiteX3" fmla="*/ 2111675 w 2111675"/>
              <a:gd name="connsiteY3" fmla="*/ 910316 h 1820632"/>
              <a:gd name="connsiteX4" fmla="*/ 1656517 w 2111675"/>
              <a:gd name="connsiteY4" fmla="*/ 1820632 h 1820632"/>
              <a:gd name="connsiteX5" fmla="*/ 455158 w 2111675"/>
              <a:gd name="connsiteY5" fmla="*/ 1820632 h 1820632"/>
              <a:gd name="connsiteX6" fmla="*/ 0 w 2111675"/>
              <a:gd name="connsiteY6" fmla="*/ 910316 h 18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1675" h="1820632">
                <a:moveTo>
                  <a:pt x="0" y="910316"/>
                </a:moveTo>
                <a:lnTo>
                  <a:pt x="455158" y="0"/>
                </a:lnTo>
                <a:lnTo>
                  <a:pt x="1656517" y="0"/>
                </a:lnTo>
                <a:lnTo>
                  <a:pt x="2111675" y="910316"/>
                </a:lnTo>
                <a:lnTo>
                  <a:pt x="1656517" y="1820632"/>
                </a:lnTo>
                <a:lnTo>
                  <a:pt x="455158" y="1820632"/>
                </a:lnTo>
                <a:lnTo>
                  <a:pt x="0" y="910316"/>
                </a:lnTo>
                <a:close/>
              </a:path>
            </a:pathLst>
          </a:custGeom>
          <a:solidFill>
            <a:schemeClr val="accent1"/>
          </a:solidFill>
          <a:ln>
            <a:noFill/>
          </a:ln>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144000" rIns="0" bIns="144000" numCol="1" spcCol="1270" anchor="b" anchorCtr="0">
            <a:noAutofit/>
          </a:bodyPr>
          <a:lstStyle/>
          <a:p>
            <a:pPr lvl="0" algn="ctr" defTabSz="2889250">
              <a:lnSpc>
                <a:spcPct val="90000"/>
              </a:lnSpc>
              <a:spcBef>
                <a:spcPct val="0"/>
              </a:spcBef>
              <a:spcAft>
                <a:spcPct val="35000"/>
              </a:spcAft>
            </a:pPr>
            <a:r>
              <a:rPr lang="en-US" kern="1200" dirty="0"/>
              <a:t> </a:t>
            </a:r>
            <a:r>
              <a:rPr lang="en-US" dirty="0">
                <a:solidFill>
                  <a:schemeClr val="bg1"/>
                </a:solidFill>
              </a:rPr>
              <a:t>Elastic</a:t>
            </a:r>
            <a:endParaRPr lang="en-US" kern="1200" dirty="0"/>
          </a:p>
        </p:txBody>
      </p:sp>
      <p:sp>
        <p:nvSpPr>
          <p:cNvPr id="31" name="Sechseck 30"/>
          <p:cNvSpPr/>
          <p:nvPr/>
        </p:nvSpPr>
        <p:spPr>
          <a:xfrm>
            <a:off x="7211167" y="1399979"/>
            <a:ext cx="2111675" cy="1820632"/>
          </a:xfrm>
          <a:prstGeom prst="hexagon">
            <a:avLst>
              <a:gd name="adj" fmla="val 25000"/>
              <a:gd name="vf" fmla="val 115470"/>
            </a:avLst>
          </a:prstGeom>
          <a:solidFill>
            <a:schemeClr val="accent1"/>
          </a:solidFill>
          <a:ln w="25400">
            <a:noFill/>
          </a:ln>
          <a:effectLst/>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0" tIns="0" rIns="0" bIns="144000"/>
          <a:lstStyle/>
          <a:p>
            <a:pPr algn="ctr"/>
            <a:r>
              <a:rPr lang="en-US" dirty="0">
                <a:solidFill>
                  <a:schemeClr val="bg1"/>
                </a:solidFill>
              </a:rPr>
              <a:t>Economics</a:t>
            </a:r>
          </a:p>
        </p:txBody>
      </p:sp>
      <p:sp>
        <p:nvSpPr>
          <p:cNvPr id="10" name="Textfeld 9"/>
          <p:cNvSpPr txBox="1"/>
          <p:nvPr/>
        </p:nvSpPr>
        <p:spPr>
          <a:xfrm>
            <a:off x="7767385" y="1869832"/>
            <a:ext cx="184731" cy="369332"/>
          </a:xfrm>
          <a:prstGeom prst="rect">
            <a:avLst/>
          </a:prstGeom>
          <a:noFill/>
        </p:spPr>
        <p:txBody>
          <a:bodyPr wrap="none" rtlCol="0">
            <a:spAutoFit/>
          </a:bodyPr>
          <a:lstStyle/>
          <a:p>
            <a:endParaRPr lang="en-US" dirty="0"/>
          </a:p>
        </p:txBody>
      </p:sp>
      <p:sp>
        <p:nvSpPr>
          <p:cNvPr id="15" name="Textfeld 14"/>
          <p:cNvSpPr txBox="1"/>
          <p:nvPr/>
        </p:nvSpPr>
        <p:spPr>
          <a:xfrm>
            <a:off x="4515420" y="4977215"/>
            <a:ext cx="1161143" cy="369332"/>
          </a:xfrm>
          <a:prstGeom prst="rect">
            <a:avLst/>
          </a:prstGeom>
          <a:noFill/>
        </p:spPr>
        <p:txBody>
          <a:bodyPr wrap="square" rtlCol="0">
            <a:spAutoFit/>
          </a:bodyPr>
          <a:lstStyle/>
          <a:p>
            <a:endParaRPr lang="en-US" dirty="0"/>
          </a:p>
        </p:txBody>
      </p:sp>
      <p:pic>
        <p:nvPicPr>
          <p:cNvPr id="34" name="Grafik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2565" y="4026674"/>
            <a:ext cx="900000" cy="900000"/>
          </a:xfrm>
          <a:prstGeom prst="rect">
            <a:avLst/>
          </a:prstGeom>
        </p:spPr>
      </p:pic>
      <p:pic>
        <p:nvPicPr>
          <p:cNvPr id="35" name="Grafik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21" y="2466637"/>
            <a:ext cx="900000" cy="900000"/>
          </a:xfrm>
          <a:prstGeom prst="rect">
            <a:avLst/>
          </a:prstGeom>
        </p:spPr>
      </p:pic>
      <p:pic>
        <p:nvPicPr>
          <p:cNvPr id="36" name="Grafik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0378" y="4200709"/>
            <a:ext cx="900000" cy="900000"/>
          </a:xfrm>
          <a:prstGeom prst="rect">
            <a:avLst/>
          </a:prstGeom>
        </p:spPr>
      </p:pic>
      <p:pic>
        <p:nvPicPr>
          <p:cNvPr id="37" name="Grafik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7004" y="2241367"/>
            <a:ext cx="900000" cy="900000"/>
          </a:xfrm>
          <a:prstGeom prst="rect">
            <a:avLst/>
          </a:prstGeom>
        </p:spPr>
      </p:pic>
      <p:pic>
        <p:nvPicPr>
          <p:cNvPr id="38" name="Grafik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9435" y="5259118"/>
            <a:ext cx="900000" cy="900000"/>
          </a:xfrm>
          <a:prstGeom prst="rect">
            <a:avLst/>
          </a:prstGeom>
        </p:spPr>
      </p:pic>
      <p:pic>
        <p:nvPicPr>
          <p:cNvPr id="39" name="Grafik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1321" y="4396962"/>
            <a:ext cx="900000" cy="900000"/>
          </a:xfrm>
          <a:prstGeom prst="rect">
            <a:avLst/>
          </a:prstGeom>
        </p:spPr>
      </p:pic>
    </p:spTree>
    <p:extLst>
      <p:ext uri="{BB962C8B-B14F-4D97-AF65-F5344CB8AC3E}">
        <p14:creationId xmlns:p14="http://schemas.microsoft.com/office/powerpoint/2010/main" val="2512299536"/>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a:noFill/>
          <a:ln/>
          <a:extLst>
            <a:ext uri="{909E8E84-426E-40DD-AFC4-6F175D3DCCD1}">
              <a14:hiddenFill xmlns:a14="http://schemas.microsoft.com/office/drawing/2010/main">
                <a:solidFill>
                  <a:srgbClr val="FFFFFF"/>
                </a:solidFill>
              </a14:hiddenFill>
            </a:ext>
          </a:extLst>
        </p:spPr>
        <p:txBody>
          <a:bodyPr/>
          <a:lstStyle/>
          <a:p>
            <a:r>
              <a:rPr lang="en-AU" dirty="0">
                <a:solidFill>
                  <a:schemeClr val="bg1"/>
                </a:solidFill>
              </a:rPr>
              <a:t>Cloud Providers </a:t>
            </a:r>
            <a:r>
              <a:rPr lang="en-AU" dirty="0"/>
              <a:t>H</a:t>
            </a:r>
            <a:r>
              <a:rPr lang="en-AU" dirty="0">
                <a:solidFill>
                  <a:schemeClr val="bg1"/>
                </a:solidFill>
              </a:rPr>
              <a:t>ave a Worldwide </a:t>
            </a:r>
            <a:r>
              <a:rPr lang="en-AU" dirty="0"/>
              <a:t>P</a:t>
            </a:r>
            <a:r>
              <a:rPr lang="en-AU" dirty="0">
                <a:solidFill>
                  <a:schemeClr val="bg1"/>
                </a:solidFill>
              </a:rPr>
              <a:t>resence</a:t>
            </a:r>
            <a:endParaRPr lang="en-US" dirty="0">
              <a:solidFill>
                <a:schemeClr val="bg1"/>
              </a:solidFill>
            </a:endParaRPr>
          </a:p>
        </p:txBody>
      </p:sp>
      <p:sp>
        <p:nvSpPr>
          <p:cNvPr id="2" name="Textplatzhalter 1"/>
          <p:cNvSpPr>
            <a:spLocks noGrp="1"/>
          </p:cNvSpPr>
          <p:nvPr>
            <p:ph type="body" sz="quarter" idx="12"/>
          </p:nvPr>
        </p:nvSpPr>
        <p:spPr/>
        <p:txBody>
          <a:bodyPr/>
          <a:lstStyle/>
          <a:p>
            <a:r>
              <a:rPr lang="en-US" dirty="0"/>
              <a:t>Source: Microsoft</a:t>
            </a:r>
          </a:p>
        </p:txBody>
      </p:sp>
      <p:sp>
        <p:nvSpPr>
          <p:cNvPr id="7" name="Bildplatzhalter 6"/>
          <p:cNvSpPr>
            <a:spLocks noGrp="1"/>
          </p:cNvSpPr>
          <p:nvPr>
            <p:ph type="pic" sz="quarter" idx="13"/>
          </p:nvPr>
        </p:nvSpPr>
        <p:spPr/>
      </p:sp>
      <p:grpSp>
        <p:nvGrpSpPr>
          <p:cNvPr id="3" name="Gruppieren 2"/>
          <p:cNvGrpSpPr/>
          <p:nvPr/>
        </p:nvGrpSpPr>
        <p:grpSpPr>
          <a:xfrm>
            <a:off x="6108592" y="4734936"/>
            <a:ext cx="316947" cy="317854"/>
            <a:chOff x="6108592" y="4734936"/>
            <a:chExt cx="316947" cy="317854"/>
          </a:xfrm>
          <a:solidFill>
            <a:schemeClr val="accent1"/>
          </a:solidFill>
        </p:grpSpPr>
        <p:sp>
          <p:nvSpPr>
            <p:cNvPr id="983" name="Freeform 25"/>
            <p:cNvSpPr>
              <a:spLocks/>
            </p:cNvSpPr>
            <p:nvPr/>
          </p:nvSpPr>
          <p:spPr bwMode="gray">
            <a:xfrm>
              <a:off x="6108592" y="4766511"/>
              <a:ext cx="316947" cy="286279"/>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84" name="Freeform 26"/>
            <p:cNvSpPr>
              <a:spLocks/>
            </p:cNvSpPr>
            <p:nvPr/>
          </p:nvSpPr>
          <p:spPr bwMode="gray">
            <a:xfrm>
              <a:off x="6117779" y="4734936"/>
              <a:ext cx="25264" cy="33680"/>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004" name="Gruppieren 1003"/>
          <p:cNvGrpSpPr/>
          <p:nvPr/>
        </p:nvGrpSpPr>
        <p:grpSpPr>
          <a:xfrm>
            <a:off x="5375938" y="3707698"/>
            <a:ext cx="1731727" cy="1776616"/>
            <a:chOff x="5375938" y="3707698"/>
            <a:chExt cx="1731727" cy="1776616"/>
          </a:xfrm>
          <a:solidFill>
            <a:schemeClr val="accent1"/>
          </a:solidFill>
        </p:grpSpPr>
        <p:sp>
          <p:nvSpPr>
            <p:cNvPr id="934" name="Freeform 5"/>
            <p:cNvSpPr>
              <a:spLocks/>
            </p:cNvSpPr>
            <p:nvPr/>
          </p:nvSpPr>
          <p:spPr bwMode="gray">
            <a:xfrm>
              <a:off x="6000646" y="3707698"/>
              <a:ext cx="101056" cy="195765"/>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5" name="Freeform 6"/>
            <p:cNvSpPr>
              <a:spLocks/>
            </p:cNvSpPr>
            <p:nvPr/>
          </p:nvSpPr>
          <p:spPr bwMode="gray">
            <a:xfrm>
              <a:off x="6434726" y="3867678"/>
              <a:ext cx="282497" cy="254704"/>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6" name="Freeform 7"/>
            <p:cNvSpPr>
              <a:spLocks/>
            </p:cNvSpPr>
            <p:nvPr/>
          </p:nvSpPr>
          <p:spPr bwMode="gray">
            <a:xfrm>
              <a:off x="6152229" y="4080282"/>
              <a:ext cx="271013" cy="381004"/>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7" name="Freeform 8"/>
            <p:cNvSpPr>
              <a:spLocks/>
            </p:cNvSpPr>
            <p:nvPr/>
          </p:nvSpPr>
          <p:spPr bwMode="gray">
            <a:xfrm>
              <a:off x="6735596" y="4210792"/>
              <a:ext cx="165364" cy="136825"/>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8" name="Freeform 9"/>
            <p:cNvSpPr>
              <a:spLocks/>
            </p:cNvSpPr>
            <p:nvPr/>
          </p:nvSpPr>
          <p:spPr bwMode="gray">
            <a:xfrm>
              <a:off x="5601017" y="3714013"/>
              <a:ext cx="509872" cy="475729"/>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9" name="Freeform 10"/>
            <p:cNvSpPr>
              <a:spLocks/>
            </p:cNvSpPr>
            <p:nvPr/>
          </p:nvSpPr>
          <p:spPr bwMode="gray">
            <a:xfrm>
              <a:off x="6871103" y="4337092"/>
              <a:ext cx="36748" cy="44205"/>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0" name="Freeform 11"/>
            <p:cNvSpPr>
              <a:spLocks/>
            </p:cNvSpPr>
            <p:nvPr/>
          </p:nvSpPr>
          <p:spPr bwMode="gray">
            <a:xfrm>
              <a:off x="5389718" y="3983452"/>
              <a:ext cx="303167" cy="307329"/>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1" name="Freeform 12"/>
            <p:cNvSpPr>
              <a:spLocks/>
            </p:cNvSpPr>
            <p:nvPr/>
          </p:nvSpPr>
          <p:spPr bwMode="gray">
            <a:xfrm>
              <a:off x="5490774" y="3749798"/>
              <a:ext cx="300870" cy="221025"/>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2" name="Freeform 13"/>
            <p:cNvSpPr>
              <a:spLocks/>
            </p:cNvSpPr>
            <p:nvPr/>
          </p:nvSpPr>
          <p:spPr bwMode="gray">
            <a:xfrm>
              <a:off x="6850432" y="4358142"/>
              <a:ext cx="257233" cy="311539"/>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3" name="Freeform 14"/>
            <p:cNvSpPr>
              <a:spLocks/>
            </p:cNvSpPr>
            <p:nvPr/>
          </p:nvSpPr>
          <p:spPr bwMode="gray">
            <a:xfrm>
              <a:off x="6368121" y="4088702"/>
              <a:ext cx="415706" cy="460994"/>
            </a:xfrm>
            <a:custGeom>
              <a:avLst/>
              <a:gdLst/>
              <a:ahLst/>
              <a:cxnLst>
                <a:cxn ang="0">
                  <a:pos x="118" y="375"/>
                </a:cxn>
                <a:cxn ang="0">
                  <a:pos x="72" y="426"/>
                </a:cxn>
                <a:cxn ang="0">
                  <a:pos x="55" y="449"/>
                </a:cxn>
                <a:cxn ang="0">
                  <a:pos x="23" y="508"/>
                </a:cxn>
                <a:cxn ang="0">
                  <a:pos x="14" y="527"/>
                </a:cxn>
                <a:cxn ang="0">
                  <a:pos x="7" y="564"/>
                </a:cxn>
                <a:cxn ang="0">
                  <a:pos x="3" y="596"/>
                </a:cxn>
                <a:cxn ang="0">
                  <a:pos x="28" y="623"/>
                </a:cxn>
                <a:cxn ang="0">
                  <a:pos x="51" y="667"/>
                </a:cxn>
                <a:cxn ang="0">
                  <a:pos x="55" y="703"/>
                </a:cxn>
                <a:cxn ang="0">
                  <a:pos x="88" y="777"/>
                </a:cxn>
                <a:cxn ang="0">
                  <a:pos x="109" y="817"/>
                </a:cxn>
                <a:cxn ang="0">
                  <a:pos x="161" y="840"/>
                </a:cxn>
                <a:cxn ang="0">
                  <a:pos x="179" y="869"/>
                </a:cxn>
                <a:cxn ang="0">
                  <a:pos x="229" y="914"/>
                </a:cxn>
                <a:cxn ang="0">
                  <a:pos x="256" y="950"/>
                </a:cxn>
                <a:cxn ang="0">
                  <a:pos x="303" y="993"/>
                </a:cxn>
                <a:cxn ang="0">
                  <a:pos x="329" y="1031"/>
                </a:cxn>
                <a:cxn ang="0">
                  <a:pos x="369" y="1055"/>
                </a:cxn>
                <a:cxn ang="0">
                  <a:pos x="426" y="1042"/>
                </a:cxn>
                <a:cxn ang="0">
                  <a:pos x="484" y="1091"/>
                </a:cxn>
                <a:cxn ang="0">
                  <a:pos x="517" y="1090"/>
                </a:cxn>
                <a:cxn ang="0">
                  <a:pos x="556" y="1097"/>
                </a:cxn>
                <a:cxn ang="0">
                  <a:pos x="616" y="1089"/>
                </a:cxn>
                <a:cxn ang="0">
                  <a:pos x="662" y="1071"/>
                </a:cxn>
                <a:cxn ang="0">
                  <a:pos x="731" y="1046"/>
                </a:cxn>
                <a:cxn ang="0">
                  <a:pos x="767" y="1011"/>
                </a:cxn>
                <a:cxn ang="0">
                  <a:pos x="727" y="988"/>
                </a:cxn>
                <a:cxn ang="0">
                  <a:pos x="702" y="930"/>
                </a:cxn>
                <a:cxn ang="0">
                  <a:pos x="665" y="891"/>
                </a:cxn>
                <a:cxn ang="0">
                  <a:pos x="629" y="874"/>
                </a:cxn>
                <a:cxn ang="0">
                  <a:pos x="614" y="855"/>
                </a:cxn>
                <a:cxn ang="0">
                  <a:pos x="652" y="834"/>
                </a:cxn>
                <a:cxn ang="0">
                  <a:pos x="672" y="763"/>
                </a:cxn>
                <a:cxn ang="0">
                  <a:pos x="676" y="719"/>
                </a:cxn>
                <a:cxn ang="0">
                  <a:pos x="697" y="697"/>
                </a:cxn>
                <a:cxn ang="0">
                  <a:pos x="723" y="651"/>
                </a:cxn>
                <a:cxn ang="0">
                  <a:pos x="783" y="582"/>
                </a:cxn>
                <a:cxn ang="0">
                  <a:pos x="798" y="473"/>
                </a:cxn>
                <a:cxn ang="0">
                  <a:pos x="821" y="387"/>
                </a:cxn>
                <a:cxn ang="0">
                  <a:pos x="842" y="348"/>
                </a:cxn>
                <a:cxn ang="0">
                  <a:pos x="885" y="323"/>
                </a:cxn>
                <a:cxn ang="0">
                  <a:pos x="904" y="284"/>
                </a:cxn>
                <a:cxn ang="0">
                  <a:pos x="887" y="270"/>
                </a:cxn>
                <a:cxn ang="0">
                  <a:pos x="852" y="252"/>
                </a:cxn>
                <a:cxn ang="0">
                  <a:pos x="837" y="157"/>
                </a:cxn>
                <a:cxn ang="0">
                  <a:pos x="821" y="94"/>
                </a:cxn>
                <a:cxn ang="0">
                  <a:pos x="798" y="44"/>
                </a:cxn>
                <a:cxn ang="0">
                  <a:pos x="749" y="0"/>
                </a:cxn>
                <a:cxn ang="0">
                  <a:pos x="672" y="53"/>
                </a:cxn>
                <a:cxn ang="0">
                  <a:pos x="522" y="65"/>
                </a:cxn>
                <a:cxn ang="0">
                  <a:pos x="519" y="53"/>
                </a:cxn>
                <a:cxn ang="0">
                  <a:pos x="379" y="65"/>
                </a:cxn>
                <a:cxn ang="0">
                  <a:pos x="170" y="65"/>
                </a:cxn>
                <a:cxn ang="0">
                  <a:pos x="118" y="210"/>
                </a:cxn>
              </a:cxnLst>
              <a:rect l="0" t="0" r="r" b="b"/>
              <a:pathLst>
                <a:path w="907" h="1097">
                  <a:moveTo>
                    <a:pt x="118" y="210"/>
                  </a:moveTo>
                  <a:lnTo>
                    <a:pt x="118" y="266"/>
                  </a:lnTo>
                  <a:lnTo>
                    <a:pt x="118" y="320"/>
                  </a:lnTo>
                  <a:lnTo>
                    <a:pt x="118" y="375"/>
                  </a:lnTo>
                  <a:lnTo>
                    <a:pt x="116" y="424"/>
                  </a:lnTo>
                  <a:lnTo>
                    <a:pt x="110" y="425"/>
                  </a:lnTo>
                  <a:lnTo>
                    <a:pt x="81" y="425"/>
                  </a:lnTo>
                  <a:lnTo>
                    <a:pt x="72" y="426"/>
                  </a:lnTo>
                  <a:lnTo>
                    <a:pt x="60" y="428"/>
                  </a:lnTo>
                  <a:lnTo>
                    <a:pt x="59" y="429"/>
                  </a:lnTo>
                  <a:lnTo>
                    <a:pt x="56" y="438"/>
                  </a:lnTo>
                  <a:lnTo>
                    <a:pt x="55" y="449"/>
                  </a:lnTo>
                  <a:lnTo>
                    <a:pt x="51" y="460"/>
                  </a:lnTo>
                  <a:lnTo>
                    <a:pt x="39" y="477"/>
                  </a:lnTo>
                  <a:lnTo>
                    <a:pt x="23" y="495"/>
                  </a:lnTo>
                  <a:lnTo>
                    <a:pt x="23" y="508"/>
                  </a:lnTo>
                  <a:lnTo>
                    <a:pt x="24" y="516"/>
                  </a:lnTo>
                  <a:lnTo>
                    <a:pt x="23" y="521"/>
                  </a:lnTo>
                  <a:lnTo>
                    <a:pt x="22" y="522"/>
                  </a:lnTo>
                  <a:lnTo>
                    <a:pt x="14" y="527"/>
                  </a:lnTo>
                  <a:lnTo>
                    <a:pt x="11" y="531"/>
                  </a:lnTo>
                  <a:lnTo>
                    <a:pt x="9" y="541"/>
                  </a:lnTo>
                  <a:lnTo>
                    <a:pt x="9" y="555"/>
                  </a:lnTo>
                  <a:lnTo>
                    <a:pt x="7" y="564"/>
                  </a:lnTo>
                  <a:lnTo>
                    <a:pt x="1" y="575"/>
                  </a:lnTo>
                  <a:lnTo>
                    <a:pt x="0" y="580"/>
                  </a:lnTo>
                  <a:lnTo>
                    <a:pt x="0" y="596"/>
                  </a:lnTo>
                  <a:lnTo>
                    <a:pt x="3" y="596"/>
                  </a:lnTo>
                  <a:lnTo>
                    <a:pt x="8" y="595"/>
                  </a:lnTo>
                  <a:lnTo>
                    <a:pt x="24" y="591"/>
                  </a:lnTo>
                  <a:lnTo>
                    <a:pt x="23" y="607"/>
                  </a:lnTo>
                  <a:lnTo>
                    <a:pt x="28" y="623"/>
                  </a:lnTo>
                  <a:lnTo>
                    <a:pt x="40" y="657"/>
                  </a:lnTo>
                  <a:lnTo>
                    <a:pt x="41" y="659"/>
                  </a:lnTo>
                  <a:lnTo>
                    <a:pt x="48" y="662"/>
                  </a:lnTo>
                  <a:lnTo>
                    <a:pt x="51" y="667"/>
                  </a:lnTo>
                  <a:lnTo>
                    <a:pt x="54" y="676"/>
                  </a:lnTo>
                  <a:lnTo>
                    <a:pt x="54" y="684"/>
                  </a:lnTo>
                  <a:lnTo>
                    <a:pt x="45" y="688"/>
                  </a:lnTo>
                  <a:lnTo>
                    <a:pt x="55" y="703"/>
                  </a:lnTo>
                  <a:lnTo>
                    <a:pt x="72" y="722"/>
                  </a:lnTo>
                  <a:lnTo>
                    <a:pt x="88" y="743"/>
                  </a:lnTo>
                  <a:lnTo>
                    <a:pt x="93" y="759"/>
                  </a:lnTo>
                  <a:lnTo>
                    <a:pt x="88" y="777"/>
                  </a:lnTo>
                  <a:lnTo>
                    <a:pt x="86" y="793"/>
                  </a:lnTo>
                  <a:lnTo>
                    <a:pt x="88" y="806"/>
                  </a:lnTo>
                  <a:lnTo>
                    <a:pt x="98" y="816"/>
                  </a:lnTo>
                  <a:lnTo>
                    <a:pt x="109" y="817"/>
                  </a:lnTo>
                  <a:lnTo>
                    <a:pt x="122" y="821"/>
                  </a:lnTo>
                  <a:lnTo>
                    <a:pt x="127" y="836"/>
                  </a:lnTo>
                  <a:lnTo>
                    <a:pt x="138" y="840"/>
                  </a:lnTo>
                  <a:lnTo>
                    <a:pt x="161" y="840"/>
                  </a:lnTo>
                  <a:lnTo>
                    <a:pt x="169" y="847"/>
                  </a:lnTo>
                  <a:lnTo>
                    <a:pt x="179" y="854"/>
                  </a:lnTo>
                  <a:lnTo>
                    <a:pt x="180" y="859"/>
                  </a:lnTo>
                  <a:lnTo>
                    <a:pt x="179" y="869"/>
                  </a:lnTo>
                  <a:lnTo>
                    <a:pt x="185" y="880"/>
                  </a:lnTo>
                  <a:lnTo>
                    <a:pt x="204" y="892"/>
                  </a:lnTo>
                  <a:lnTo>
                    <a:pt x="222" y="904"/>
                  </a:lnTo>
                  <a:lnTo>
                    <a:pt x="229" y="914"/>
                  </a:lnTo>
                  <a:lnTo>
                    <a:pt x="240" y="920"/>
                  </a:lnTo>
                  <a:lnTo>
                    <a:pt x="245" y="930"/>
                  </a:lnTo>
                  <a:lnTo>
                    <a:pt x="249" y="941"/>
                  </a:lnTo>
                  <a:lnTo>
                    <a:pt x="256" y="950"/>
                  </a:lnTo>
                  <a:lnTo>
                    <a:pt x="258" y="961"/>
                  </a:lnTo>
                  <a:lnTo>
                    <a:pt x="267" y="964"/>
                  </a:lnTo>
                  <a:lnTo>
                    <a:pt x="297" y="984"/>
                  </a:lnTo>
                  <a:lnTo>
                    <a:pt x="303" y="993"/>
                  </a:lnTo>
                  <a:lnTo>
                    <a:pt x="304" y="1004"/>
                  </a:lnTo>
                  <a:lnTo>
                    <a:pt x="310" y="1011"/>
                  </a:lnTo>
                  <a:lnTo>
                    <a:pt x="317" y="1022"/>
                  </a:lnTo>
                  <a:lnTo>
                    <a:pt x="329" y="1031"/>
                  </a:lnTo>
                  <a:lnTo>
                    <a:pt x="335" y="1039"/>
                  </a:lnTo>
                  <a:lnTo>
                    <a:pt x="340" y="1049"/>
                  </a:lnTo>
                  <a:lnTo>
                    <a:pt x="363" y="1058"/>
                  </a:lnTo>
                  <a:lnTo>
                    <a:pt x="369" y="1055"/>
                  </a:lnTo>
                  <a:lnTo>
                    <a:pt x="376" y="1047"/>
                  </a:lnTo>
                  <a:lnTo>
                    <a:pt x="403" y="1053"/>
                  </a:lnTo>
                  <a:lnTo>
                    <a:pt x="414" y="1052"/>
                  </a:lnTo>
                  <a:lnTo>
                    <a:pt x="426" y="1042"/>
                  </a:lnTo>
                  <a:lnTo>
                    <a:pt x="437" y="1048"/>
                  </a:lnTo>
                  <a:lnTo>
                    <a:pt x="461" y="1074"/>
                  </a:lnTo>
                  <a:lnTo>
                    <a:pt x="475" y="1082"/>
                  </a:lnTo>
                  <a:lnTo>
                    <a:pt x="484" y="1091"/>
                  </a:lnTo>
                  <a:lnTo>
                    <a:pt x="490" y="1096"/>
                  </a:lnTo>
                  <a:lnTo>
                    <a:pt x="496" y="1096"/>
                  </a:lnTo>
                  <a:lnTo>
                    <a:pt x="503" y="1091"/>
                  </a:lnTo>
                  <a:lnTo>
                    <a:pt x="517" y="1090"/>
                  </a:lnTo>
                  <a:lnTo>
                    <a:pt x="528" y="1093"/>
                  </a:lnTo>
                  <a:lnTo>
                    <a:pt x="538" y="1091"/>
                  </a:lnTo>
                  <a:lnTo>
                    <a:pt x="550" y="1090"/>
                  </a:lnTo>
                  <a:lnTo>
                    <a:pt x="556" y="1097"/>
                  </a:lnTo>
                  <a:lnTo>
                    <a:pt x="573" y="1093"/>
                  </a:lnTo>
                  <a:lnTo>
                    <a:pt x="587" y="1092"/>
                  </a:lnTo>
                  <a:lnTo>
                    <a:pt x="600" y="1087"/>
                  </a:lnTo>
                  <a:lnTo>
                    <a:pt x="616" y="1089"/>
                  </a:lnTo>
                  <a:lnTo>
                    <a:pt x="635" y="1089"/>
                  </a:lnTo>
                  <a:lnTo>
                    <a:pt x="662" y="1071"/>
                  </a:lnTo>
                  <a:lnTo>
                    <a:pt x="662" y="1068"/>
                  </a:lnTo>
                  <a:lnTo>
                    <a:pt x="662" y="1071"/>
                  </a:lnTo>
                  <a:lnTo>
                    <a:pt x="678" y="1052"/>
                  </a:lnTo>
                  <a:lnTo>
                    <a:pt x="690" y="1044"/>
                  </a:lnTo>
                  <a:lnTo>
                    <a:pt x="701" y="1043"/>
                  </a:lnTo>
                  <a:lnTo>
                    <a:pt x="731" y="1046"/>
                  </a:lnTo>
                  <a:lnTo>
                    <a:pt x="744" y="1046"/>
                  </a:lnTo>
                  <a:lnTo>
                    <a:pt x="765" y="1043"/>
                  </a:lnTo>
                  <a:lnTo>
                    <a:pt x="766" y="1021"/>
                  </a:lnTo>
                  <a:lnTo>
                    <a:pt x="767" y="1011"/>
                  </a:lnTo>
                  <a:lnTo>
                    <a:pt x="766" y="1004"/>
                  </a:lnTo>
                  <a:lnTo>
                    <a:pt x="759" y="999"/>
                  </a:lnTo>
                  <a:lnTo>
                    <a:pt x="735" y="994"/>
                  </a:lnTo>
                  <a:lnTo>
                    <a:pt x="727" y="988"/>
                  </a:lnTo>
                  <a:lnTo>
                    <a:pt x="722" y="979"/>
                  </a:lnTo>
                  <a:lnTo>
                    <a:pt x="712" y="952"/>
                  </a:lnTo>
                  <a:lnTo>
                    <a:pt x="707" y="940"/>
                  </a:lnTo>
                  <a:lnTo>
                    <a:pt x="702" y="930"/>
                  </a:lnTo>
                  <a:lnTo>
                    <a:pt x="680" y="917"/>
                  </a:lnTo>
                  <a:lnTo>
                    <a:pt x="673" y="909"/>
                  </a:lnTo>
                  <a:lnTo>
                    <a:pt x="667" y="901"/>
                  </a:lnTo>
                  <a:lnTo>
                    <a:pt x="665" y="891"/>
                  </a:lnTo>
                  <a:lnTo>
                    <a:pt x="657" y="881"/>
                  </a:lnTo>
                  <a:lnTo>
                    <a:pt x="648" y="876"/>
                  </a:lnTo>
                  <a:lnTo>
                    <a:pt x="637" y="872"/>
                  </a:lnTo>
                  <a:lnTo>
                    <a:pt x="629" y="874"/>
                  </a:lnTo>
                  <a:lnTo>
                    <a:pt x="621" y="867"/>
                  </a:lnTo>
                  <a:lnTo>
                    <a:pt x="615" y="867"/>
                  </a:lnTo>
                  <a:lnTo>
                    <a:pt x="609" y="863"/>
                  </a:lnTo>
                  <a:lnTo>
                    <a:pt x="614" y="855"/>
                  </a:lnTo>
                  <a:lnTo>
                    <a:pt x="620" y="850"/>
                  </a:lnTo>
                  <a:lnTo>
                    <a:pt x="620" y="836"/>
                  </a:lnTo>
                  <a:lnTo>
                    <a:pt x="630" y="832"/>
                  </a:lnTo>
                  <a:lnTo>
                    <a:pt x="652" y="834"/>
                  </a:lnTo>
                  <a:lnTo>
                    <a:pt x="663" y="829"/>
                  </a:lnTo>
                  <a:lnTo>
                    <a:pt x="670" y="823"/>
                  </a:lnTo>
                  <a:lnTo>
                    <a:pt x="672" y="808"/>
                  </a:lnTo>
                  <a:lnTo>
                    <a:pt x="672" y="763"/>
                  </a:lnTo>
                  <a:lnTo>
                    <a:pt x="676" y="747"/>
                  </a:lnTo>
                  <a:lnTo>
                    <a:pt x="678" y="736"/>
                  </a:lnTo>
                  <a:lnTo>
                    <a:pt x="676" y="730"/>
                  </a:lnTo>
                  <a:lnTo>
                    <a:pt x="676" y="719"/>
                  </a:lnTo>
                  <a:lnTo>
                    <a:pt x="680" y="721"/>
                  </a:lnTo>
                  <a:lnTo>
                    <a:pt x="683" y="714"/>
                  </a:lnTo>
                  <a:lnTo>
                    <a:pt x="690" y="702"/>
                  </a:lnTo>
                  <a:lnTo>
                    <a:pt x="697" y="697"/>
                  </a:lnTo>
                  <a:lnTo>
                    <a:pt x="708" y="697"/>
                  </a:lnTo>
                  <a:lnTo>
                    <a:pt x="713" y="692"/>
                  </a:lnTo>
                  <a:lnTo>
                    <a:pt x="718" y="665"/>
                  </a:lnTo>
                  <a:lnTo>
                    <a:pt x="723" y="651"/>
                  </a:lnTo>
                  <a:lnTo>
                    <a:pt x="758" y="602"/>
                  </a:lnTo>
                  <a:lnTo>
                    <a:pt x="767" y="592"/>
                  </a:lnTo>
                  <a:lnTo>
                    <a:pt x="776" y="590"/>
                  </a:lnTo>
                  <a:lnTo>
                    <a:pt x="783" y="582"/>
                  </a:lnTo>
                  <a:lnTo>
                    <a:pt x="801" y="525"/>
                  </a:lnTo>
                  <a:lnTo>
                    <a:pt x="801" y="509"/>
                  </a:lnTo>
                  <a:lnTo>
                    <a:pt x="798" y="493"/>
                  </a:lnTo>
                  <a:lnTo>
                    <a:pt x="798" y="473"/>
                  </a:lnTo>
                  <a:lnTo>
                    <a:pt x="802" y="456"/>
                  </a:lnTo>
                  <a:lnTo>
                    <a:pt x="809" y="442"/>
                  </a:lnTo>
                  <a:lnTo>
                    <a:pt x="818" y="408"/>
                  </a:lnTo>
                  <a:lnTo>
                    <a:pt x="821" y="387"/>
                  </a:lnTo>
                  <a:lnTo>
                    <a:pt x="821" y="379"/>
                  </a:lnTo>
                  <a:lnTo>
                    <a:pt x="825" y="358"/>
                  </a:lnTo>
                  <a:lnTo>
                    <a:pt x="829" y="349"/>
                  </a:lnTo>
                  <a:lnTo>
                    <a:pt x="842" y="348"/>
                  </a:lnTo>
                  <a:lnTo>
                    <a:pt x="851" y="343"/>
                  </a:lnTo>
                  <a:lnTo>
                    <a:pt x="856" y="336"/>
                  </a:lnTo>
                  <a:lnTo>
                    <a:pt x="877" y="326"/>
                  </a:lnTo>
                  <a:lnTo>
                    <a:pt x="885" y="323"/>
                  </a:lnTo>
                  <a:lnTo>
                    <a:pt x="898" y="317"/>
                  </a:lnTo>
                  <a:lnTo>
                    <a:pt x="905" y="302"/>
                  </a:lnTo>
                  <a:lnTo>
                    <a:pt x="907" y="293"/>
                  </a:lnTo>
                  <a:lnTo>
                    <a:pt x="904" y="284"/>
                  </a:lnTo>
                  <a:lnTo>
                    <a:pt x="899" y="284"/>
                  </a:lnTo>
                  <a:lnTo>
                    <a:pt x="896" y="280"/>
                  </a:lnTo>
                  <a:lnTo>
                    <a:pt x="891" y="282"/>
                  </a:lnTo>
                  <a:lnTo>
                    <a:pt x="887" y="270"/>
                  </a:lnTo>
                  <a:lnTo>
                    <a:pt x="880" y="264"/>
                  </a:lnTo>
                  <a:lnTo>
                    <a:pt x="873" y="263"/>
                  </a:lnTo>
                  <a:lnTo>
                    <a:pt x="858" y="257"/>
                  </a:lnTo>
                  <a:lnTo>
                    <a:pt x="852" y="252"/>
                  </a:lnTo>
                  <a:lnTo>
                    <a:pt x="847" y="245"/>
                  </a:lnTo>
                  <a:lnTo>
                    <a:pt x="840" y="214"/>
                  </a:lnTo>
                  <a:lnTo>
                    <a:pt x="837" y="191"/>
                  </a:lnTo>
                  <a:lnTo>
                    <a:pt x="837" y="157"/>
                  </a:lnTo>
                  <a:lnTo>
                    <a:pt x="836" y="117"/>
                  </a:lnTo>
                  <a:lnTo>
                    <a:pt x="839" y="118"/>
                  </a:lnTo>
                  <a:lnTo>
                    <a:pt x="836" y="111"/>
                  </a:lnTo>
                  <a:lnTo>
                    <a:pt x="821" y="94"/>
                  </a:lnTo>
                  <a:lnTo>
                    <a:pt x="820" y="81"/>
                  </a:lnTo>
                  <a:lnTo>
                    <a:pt x="819" y="65"/>
                  </a:lnTo>
                  <a:lnTo>
                    <a:pt x="808" y="49"/>
                  </a:lnTo>
                  <a:lnTo>
                    <a:pt x="798" y="44"/>
                  </a:lnTo>
                  <a:lnTo>
                    <a:pt x="787" y="31"/>
                  </a:lnTo>
                  <a:lnTo>
                    <a:pt x="776" y="25"/>
                  </a:lnTo>
                  <a:lnTo>
                    <a:pt x="761" y="19"/>
                  </a:lnTo>
                  <a:lnTo>
                    <a:pt x="749" y="0"/>
                  </a:lnTo>
                  <a:lnTo>
                    <a:pt x="727" y="20"/>
                  </a:lnTo>
                  <a:lnTo>
                    <a:pt x="713" y="15"/>
                  </a:lnTo>
                  <a:lnTo>
                    <a:pt x="701" y="46"/>
                  </a:lnTo>
                  <a:lnTo>
                    <a:pt x="672" y="53"/>
                  </a:lnTo>
                  <a:lnTo>
                    <a:pt x="664" y="78"/>
                  </a:lnTo>
                  <a:lnTo>
                    <a:pt x="637" y="80"/>
                  </a:lnTo>
                  <a:lnTo>
                    <a:pt x="619" y="67"/>
                  </a:lnTo>
                  <a:lnTo>
                    <a:pt x="522" y="65"/>
                  </a:lnTo>
                  <a:lnTo>
                    <a:pt x="527" y="54"/>
                  </a:lnTo>
                  <a:lnTo>
                    <a:pt x="524" y="54"/>
                  </a:lnTo>
                  <a:lnTo>
                    <a:pt x="522" y="53"/>
                  </a:lnTo>
                  <a:lnTo>
                    <a:pt x="519" y="53"/>
                  </a:lnTo>
                  <a:lnTo>
                    <a:pt x="512" y="65"/>
                  </a:lnTo>
                  <a:lnTo>
                    <a:pt x="484" y="65"/>
                  </a:lnTo>
                  <a:lnTo>
                    <a:pt x="431" y="65"/>
                  </a:lnTo>
                  <a:lnTo>
                    <a:pt x="379" y="65"/>
                  </a:lnTo>
                  <a:lnTo>
                    <a:pt x="326" y="65"/>
                  </a:lnTo>
                  <a:lnTo>
                    <a:pt x="275" y="65"/>
                  </a:lnTo>
                  <a:lnTo>
                    <a:pt x="223" y="65"/>
                  </a:lnTo>
                  <a:lnTo>
                    <a:pt x="170" y="65"/>
                  </a:lnTo>
                  <a:lnTo>
                    <a:pt x="170" y="118"/>
                  </a:lnTo>
                  <a:lnTo>
                    <a:pt x="170" y="177"/>
                  </a:lnTo>
                  <a:lnTo>
                    <a:pt x="118" y="177"/>
                  </a:lnTo>
                  <a:lnTo>
                    <a:pt x="118" y="21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4" name="Freeform 15"/>
            <p:cNvSpPr>
              <a:spLocks/>
            </p:cNvSpPr>
            <p:nvPr/>
          </p:nvSpPr>
          <p:spPr bwMode="gray">
            <a:xfrm>
              <a:off x="5819205" y="4076072"/>
              <a:ext cx="399629" cy="286279"/>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5" name="Freeform 16"/>
            <p:cNvSpPr>
              <a:spLocks/>
            </p:cNvSpPr>
            <p:nvPr/>
          </p:nvSpPr>
          <p:spPr bwMode="gray">
            <a:xfrm>
              <a:off x="6648321" y="4288677"/>
              <a:ext cx="378959" cy="263124"/>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6" name="Freeform 17"/>
            <p:cNvSpPr>
              <a:spLocks/>
            </p:cNvSpPr>
            <p:nvPr/>
          </p:nvSpPr>
          <p:spPr bwMode="gray">
            <a:xfrm>
              <a:off x="6046580" y="3825578"/>
              <a:ext cx="399629" cy="351534"/>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7" name="Freeform 18"/>
            <p:cNvSpPr>
              <a:spLocks/>
            </p:cNvSpPr>
            <p:nvPr/>
          </p:nvSpPr>
          <p:spPr bwMode="gray">
            <a:xfrm>
              <a:off x="5511444" y="4040287"/>
              <a:ext cx="408816" cy="357849"/>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8" name="Freeform 19"/>
            <p:cNvSpPr>
              <a:spLocks/>
            </p:cNvSpPr>
            <p:nvPr/>
          </p:nvSpPr>
          <p:spPr bwMode="gray">
            <a:xfrm>
              <a:off x="5389718" y="3970822"/>
              <a:ext cx="211298" cy="1684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49" name="Freeform 20"/>
            <p:cNvSpPr>
              <a:spLocks/>
            </p:cNvSpPr>
            <p:nvPr/>
          </p:nvSpPr>
          <p:spPr bwMode="gray">
            <a:xfrm>
              <a:off x="6593200" y="5244345"/>
              <a:ext cx="29857" cy="37890"/>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0" name="Freeform 21"/>
            <p:cNvSpPr>
              <a:spLocks/>
            </p:cNvSpPr>
            <p:nvPr/>
          </p:nvSpPr>
          <p:spPr bwMode="gray">
            <a:xfrm>
              <a:off x="6230318" y="5151725"/>
              <a:ext cx="413410" cy="332589"/>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1" name="Freeform 22"/>
            <p:cNvSpPr>
              <a:spLocks/>
            </p:cNvSpPr>
            <p:nvPr/>
          </p:nvSpPr>
          <p:spPr bwMode="gray">
            <a:xfrm>
              <a:off x="6641431" y="4848605"/>
              <a:ext cx="80385" cy="183135"/>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2" name="Freeform 23"/>
            <p:cNvSpPr>
              <a:spLocks/>
            </p:cNvSpPr>
            <p:nvPr/>
          </p:nvSpPr>
          <p:spPr bwMode="gray">
            <a:xfrm>
              <a:off x="6903257" y="4913860"/>
              <a:ext cx="179144" cy="328379"/>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4" name="Freeform 27"/>
            <p:cNvSpPr>
              <a:spLocks/>
            </p:cNvSpPr>
            <p:nvPr/>
          </p:nvSpPr>
          <p:spPr bwMode="gray">
            <a:xfrm>
              <a:off x="6499034" y="5315914"/>
              <a:ext cx="57418" cy="54730"/>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5" name="Freeform 28"/>
            <p:cNvSpPr>
              <a:spLocks/>
            </p:cNvSpPr>
            <p:nvPr/>
          </p:nvSpPr>
          <p:spPr bwMode="gray">
            <a:xfrm>
              <a:off x="6370418" y="4821240"/>
              <a:ext cx="293980" cy="231549"/>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6" name="Freeform 29"/>
            <p:cNvSpPr>
              <a:spLocks/>
            </p:cNvSpPr>
            <p:nvPr/>
          </p:nvSpPr>
          <p:spPr bwMode="gray">
            <a:xfrm>
              <a:off x="6450803" y="4995955"/>
              <a:ext cx="195221" cy="170505"/>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7" name="Freeform 30"/>
            <p:cNvSpPr>
              <a:spLocks/>
            </p:cNvSpPr>
            <p:nvPr/>
          </p:nvSpPr>
          <p:spPr bwMode="gray">
            <a:xfrm>
              <a:off x="6108592" y="5025425"/>
              <a:ext cx="337618" cy="305224"/>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8" name="Freeform 31"/>
            <p:cNvSpPr>
              <a:spLocks/>
            </p:cNvSpPr>
            <p:nvPr/>
          </p:nvSpPr>
          <p:spPr bwMode="gray">
            <a:xfrm>
              <a:off x="6572529" y="4875970"/>
              <a:ext cx="268716" cy="393634"/>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59" name="Freeform 32"/>
            <p:cNvSpPr>
              <a:spLocks/>
            </p:cNvSpPr>
            <p:nvPr/>
          </p:nvSpPr>
          <p:spPr bwMode="gray">
            <a:xfrm>
              <a:off x="6315297" y="5046475"/>
              <a:ext cx="238859" cy="225234"/>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0" name="Freeform 33"/>
            <p:cNvSpPr>
              <a:spLocks/>
            </p:cNvSpPr>
            <p:nvPr/>
          </p:nvSpPr>
          <p:spPr bwMode="gray">
            <a:xfrm>
              <a:off x="5437949" y="4339197"/>
              <a:ext cx="186034" cy="128405"/>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1" name="Freeform 34"/>
            <p:cNvSpPr>
              <a:spLocks/>
            </p:cNvSpPr>
            <p:nvPr/>
          </p:nvSpPr>
          <p:spPr bwMode="gray">
            <a:xfrm>
              <a:off x="6179790" y="4377086"/>
              <a:ext cx="330728" cy="191555"/>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2" name="Freeform 35"/>
            <p:cNvSpPr>
              <a:spLocks/>
            </p:cNvSpPr>
            <p:nvPr/>
          </p:nvSpPr>
          <p:spPr bwMode="gray">
            <a:xfrm>
              <a:off x="6037393" y="4579166"/>
              <a:ext cx="140100" cy="145245"/>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3" name="Freeform 36"/>
            <p:cNvSpPr>
              <a:spLocks/>
            </p:cNvSpPr>
            <p:nvPr/>
          </p:nvSpPr>
          <p:spPr bwMode="gray">
            <a:xfrm>
              <a:off x="5392015" y="4311832"/>
              <a:ext cx="78088" cy="18945"/>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4" name="Freeform 37"/>
            <p:cNvSpPr>
              <a:spLocks/>
            </p:cNvSpPr>
            <p:nvPr/>
          </p:nvSpPr>
          <p:spPr bwMode="gray">
            <a:xfrm>
              <a:off x="5394312" y="4339197"/>
              <a:ext cx="80385" cy="39995"/>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5" name="Freeform 38"/>
            <p:cNvSpPr>
              <a:spLocks/>
            </p:cNvSpPr>
            <p:nvPr/>
          </p:nvSpPr>
          <p:spPr bwMode="gray">
            <a:xfrm>
              <a:off x="5527522" y="4436026"/>
              <a:ext cx="103352" cy="96830"/>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6" name="Freeform 39"/>
            <p:cNvSpPr>
              <a:spLocks/>
            </p:cNvSpPr>
            <p:nvPr/>
          </p:nvSpPr>
          <p:spPr bwMode="gray">
            <a:xfrm>
              <a:off x="5736523" y="4374981"/>
              <a:ext cx="112539" cy="15156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7" name="Freeform 40"/>
            <p:cNvSpPr>
              <a:spLocks/>
            </p:cNvSpPr>
            <p:nvPr/>
          </p:nvSpPr>
          <p:spPr bwMode="gray">
            <a:xfrm>
              <a:off x="5883513" y="4311832"/>
              <a:ext cx="296277" cy="225234"/>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8" name="Freeform 41"/>
            <p:cNvSpPr>
              <a:spLocks/>
            </p:cNvSpPr>
            <p:nvPr/>
          </p:nvSpPr>
          <p:spPr bwMode="gray">
            <a:xfrm>
              <a:off x="6094811" y="4547591"/>
              <a:ext cx="192924" cy="20208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69" name="Freeform 42"/>
            <p:cNvSpPr>
              <a:spLocks/>
            </p:cNvSpPr>
            <p:nvPr/>
          </p:nvSpPr>
          <p:spPr bwMode="gray">
            <a:xfrm>
              <a:off x="6051174" y="4581271"/>
              <a:ext cx="48231" cy="29470"/>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0" name="Freeform 43"/>
            <p:cNvSpPr>
              <a:spLocks/>
            </p:cNvSpPr>
            <p:nvPr/>
          </p:nvSpPr>
          <p:spPr bwMode="gray">
            <a:xfrm>
              <a:off x="6551859" y="4686521"/>
              <a:ext cx="41341" cy="46310"/>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1" name="Freeform 44"/>
            <p:cNvSpPr>
              <a:spLocks/>
            </p:cNvSpPr>
            <p:nvPr/>
          </p:nvSpPr>
          <p:spPr bwMode="gray">
            <a:xfrm>
              <a:off x="6565639" y="4537066"/>
              <a:ext cx="133210" cy="128405"/>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2" name="Freeform 45"/>
            <p:cNvSpPr>
              <a:spLocks/>
            </p:cNvSpPr>
            <p:nvPr/>
          </p:nvSpPr>
          <p:spPr bwMode="gray">
            <a:xfrm>
              <a:off x="5685995" y="4284467"/>
              <a:ext cx="190628" cy="130510"/>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3" name="Freeform 46"/>
            <p:cNvSpPr>
              <a:spLocks/>
            </p:cNvSpPr>
            <p:nvPr/>
          </p:nvSpPr>
          <p:spPr bwMode="gray">
            <a:xfrm>
              <a:off x="6547265" y="4657051"/>
              <a:ext cx="48231" cy="39995"/>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4" name="Freeform 47"/>
            <p:cNvSpPr>
              <a:spLocks/>
            </p:cNvSpPr>
            <p:nvPr/>
          </p:nvSpPr>
          <p:spPr bwMode="gray">
            <a:xfrm>
              <a:off x="6671288" y="4526541"/>
              <a:ext cx="199815" cy="212605"/>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5" name="Freeform 48"/>
            <p:cNvSpPr>
              <a:spLocks/>
            </p:cNvSpPr>
            <p:nvPr/>
          </p:nvSpPr>
          <p:spPr bwMode="gray">
            <a:xfrm>
              <a:off x="5375938" y="4244472"/>
              <a:ext cx="156177" cy="103145"/>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6" name="Freeform 49"/>
            <p:cNvSpPr>
              <a:spLocks/>
            </p:cNvSpPr>
            <p:nvPr/>
          </p:nvSpPr>
          <p:spPr bwMode="gray">
            <a:xfrm>
              <a:off x="6563342" y="4654946"/>
              <a:ext cx="275606" cy="248389"/>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7" name="Freeform 50"/>
            <p:cNvSpPr>
              <a:spLocks/>
            </p:cNvSpPr>
            <p:nvPr/>
          </p:nvSpPr>
          <p:spPr bwMode="gray">
            <a:xfrm>
              <a:off x="5481587" y="4402346"/>
              <a:ext cx="75792" cy="69465"/>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8" name="Freeform 51"/>
            <p:cNvSpPr>
              <a:spLocks/>
            </p:cNvSpPr>
            <p:nvPr/>
          </p:nvSpPr>
          <p:spPr bwMode="gray">
            <a:xfrm>
              <a:off x="5601017" y="4385506"/>
              <a:ext cx="153880" cy="147350"/>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79" name="Freeform 52"/>
            <p:cNvSpPr>
              <a:spLocks/>
            </p:cNvSpPr>
            <p:nvPr/>
          </p:nvSpPr>
          <p:spPr bwMode="gray">
            <a:xfrm>
              <a:off x="5812315" y="4374981"/>
              <a:ext cx="55121" cy="119985"/>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80" name="Freeform 53"/>
            <p:cNvSpPr>
              <a:spLocks/>
            </p:cNvSpPr>
            <p:nvPr/>
          </p:nvSpPr>
          <p:spPr bwMode="gray">
            <a:xfrm>
              <a:off x="6028207" y="4337092"/>
              <a:ext cx="192924" cy="258914"/>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81" name="Freeform 54"/>
            <p:cNvSpPr>
              <a:spLocks/>
            </p:cNvSpPr>
            <p:nvPr/>
          </p:nvSpPr>
          <p:spPr bwMode="gray">
            <a:xfrm>
              <a:off x="5835282" y="4345512"/>
              <a:ext cx="75792" cy="14314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82" name="Freeform 55"/>
            <p:cNvSpPr>
              <a:spLocks/>
            </p:cNvSpPr>
            <p:nvPr/>
          </p:nvSpPr>
          <p:spPr bwMode="gray">
            <a:xfrm>
              <a:off x="6124669" y="4511806"/>
              <a:ext cx="480015" cy="429419"/>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003" name="Gruppieren 1002"/>
          <p:cNvGrpSpPr/>
          <p:nvPr/>
        </p:nvGrpSpPr>
        <p:grpSpPr>
          <a:xfrm>
            <a:off x="3768323" y="4345549"/>
            <a:ext cx="1169056" cy="1810307"/>
            <a:chOff x="3768323" y="4345549"/>
            <a:chExt cx="1169056" cy="1810307"/>
          </a:xfrm>
          <a:solidFill>
            <a:schemeClr val="accent1"/>
          </a:solidFill>
        </p:grpSpPr>
        <p:sp>
          <p:nvSpPr>
            <p:cNvPr id="912" name="Freeform 57"/>
            <p:cNvSpPr>
              <a:spLocks/>
            </p:cNvSpPr>
            <p:nvPr/>
          </p:nvSpPr>
          <p:spPr bwMode="gray">
            <a:xfrm>
              <a:off x="3963548" y="6037976"/>
              <a:ext cx="52826" cy="56835"/>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3" name="Freeform 58"/>
            <p:cNvSpPr>
              <a:spLocks/>
            </p:cNvSpPr>
            <p:nvPr/>
          </p:nvSpPr>
          <p:spPr bwMode="gray">
            <a:xfrm>
              <a:off x="3970439" y="4351864"/>
              <a:ext cx="339922" cy="265231"/>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4" name="Freeform 59"/>
            <p:cNvSpPr>
              <a:spLocks/>
            </p:cNvSpPr>
            <p:nvPr/>
          </p:nvSpPr>
          <p:spPr bwMode="gray">
            <a:xfrm>
              <a:off x="3779807" y="4604465"/>
              <a:ext cx="142400" cy="145246"/>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5" name="Freeform 60"/>
            <p:cNvSpPr>
              <a:spLocks/>
            </p:cNvSpPr>
            <p:nvPr/>
          </p:nvSpPr>
          <p:spPr bwMode="gray">
            <a:xfrm>
              <a:off x="4236864" y="5084407"/>
              <a:ext cx="211303" cy="206291"/>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6" name="Freeform 61"/>
            <p:cNvSpPr>
              <a:spLocks/>
            </p:cNvSpPr>
            <p:nvPr/>
          </p:nvSpPr>
          <p:spPr bwMode="gray">
            <a:xfrm>
              <a:off x="3913020" y="5042307"/>
              <a:ext cx="213600" cy="1065134"/>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7" name="Freeform 62"/>
            <p:cNvSpPr>
              <a:spLocks/>
            </p:cNvSpPr>
            <p:nvPr/>
          </p:nvSpPr>
          <p:spPr bwMode="gray">
            <a:xfrm>
              <a:off x="4018671" y="6054816"/>
              <a:ext cx="71200" cy="98935"/>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8" name="Freeform 63"/>
            <p:cNvSpPr>
              <a:spLocks/>
            </p:cNvSpPr>
            <p:nvPr/>
          </p:nvSpPr>
          <p:spPr bwMode="gray">
            <a:xfrm>
              <a:off x="4549225" y="4623410"/>
              <a:ext cx="13781" cy="1052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9" name="Freeform 64"/>
            <p:cNvSpPr>
              <a:spLocks/>
            </p:cNvSpPr>
            <p:nvPr/>
          </p:nvSpPr>
          <p:spPr bwMode="gray">
            <a:xfrm>
              <a:off x="4565302" y="4633935"/>
              <a:ext cx="9187" cy="4210"/>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0" name="Freeform 65"/>
            <p:cNvSpPr>
              <a:spLocks/>
            </p:cNvSpPr>
            <p:nvPr/>
          </p:nvSpPr>
          <p:spPr bwMode="gray">
            <a:xfrm>
              <a:off x="4544631" y="4638145"/>
              <a:ext cx="52826" cy="35785"/>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1" name="Freeform 66"/>
            <p:cNvSpPr>
              <a:spLocks/>
            </p:cNvSpPr>
            <p:nvPr/>
          </p:nvSpPr>
          <p:spPr bwMode="gray">
            <a:xfrm>
              <a:off x="4528554" y="4633935"/>
              <a:ext cx="16077" cy="16840"/>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2" name="Freeform 67"/>
            <p:cNvSpPr>
              <a:spLocks/>
            </p:cNvSpPr>
            <p:nvPr/>
          </p:nvSpPr>
          <p:spPr bwMode="gray">
            <a:xfrm>
              <a:off x="4556115" y="4623410"/>
              <a:ext cx="2297" cy="2105"/>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3" name="Freeform 68"/>
            <p:cNvSpPr>
              <a:spLocks/>
            </p:cNvSpPr>
            <p:nvPr/>
          </p:nvSpPr>
          <p:spPr bwMode="gray">
            <a:xfrm>
              <a:off x="4546928" y="4633935"/>
              <a:ext cx="4594" cy="2105"/>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4" name="Freeform 69"/>
            <p:cNvSpPr>
              <a:spLocks/>
            </p:cNvSpPr>
            <p:nvPr/>
          </p:nvSpPr>
          <p:spPr bwMode="gray">
            <a:xfrm>
              <a:off x="3956658" y="4513950"/>
              <a:ext cx="980721" cy="943044"/>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5" name="Freeform 70"/>
            <p:cNvSpPr>
              <a:spLocks/>
            </p:cNvSpPr>
            <p:nvPr/>
          </p:nvSpPr>
          <p:spPr bwMode="gray">
            <a:xfrm>
              <a:off x="3828039" y="4345549"/>
              <a:ext cx="303174" cy="383111"/>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6" name="Freeform 71"/>
            <p:cNvSpPr>
              <a:spLocks/>
            </p:cNvSpPr>
            <p:nvPr/>
          </p:nvSpPr>
          <p:spPr bwMode="gray">
            <a:xfrm>
              <a:off x="4060013" y="4854961"/>
              <a:ext cx="303174" cy="317856"/>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7" name="Freeform 72"/>
            <p:cNvSpPr>
              <a:spLocks/>
            </p:cNvSpPr>
            <p:nvPr/>
          </p:nvSpPr>
          <p:spPr bwMode="gray">
            <a:xfrm>
              <a:off x="4342516" y="5358058"/>
              <a:ext cx="135509" cy="132616"/>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8" name="Freeform 73"/>
            <p:cNvSpPr>
              <a:spLocks/>
            </p:cNvSpPr>
            <p:nvPr/>
          </p:nvSpPr>
          <p:spPr bwMode="gray">
            <a:xfrm>
              <a:off x="4273612" y="4442379"/>
              <a:ext cx="121729" cy="162086"/>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29" name="Freeform 74"/>
            <p:cNvSpPr>
              <a:spLocks/>
            </p:cNvSpPr>
            <p:nvPr/>
          </p:nvSpPr>
          <p:spPr bwMode="gray">
            <a:xfrm>
              <a:off x="4445870" y="4503425"/>
              <a:ext cx="73497" cy="8420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0" name="Freeform 75"/>
            <p:cNvSpPr>
              <a:spLocks/>
            </p:cNvSpPr>
            <p:nvPr/>
          </p:nvSpPr>
          <p:spPr bwMode="gray">
            <a:xfrm>
              <a:off x="3768323" y="4636040"/>
              <a:ext cx="314658" cy="423107"/>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1" name="Freeform 76"/>
            <p:cNvSpPr>
              <a:spLocks/>
            </p:cNvSpPr>
            <p:nvPr/>
          </p:nvSpPr>
          <p:spPr bwMode="gray">
            <a:xfrm>
              <a:off x="3968142" y="5145452"/>
              <a:ext cx="496102" cy="903048"/>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2" name="Freeform 77"/>
            <p:cNvSpPr>
              <a:spLocks/>
            </p:cNvSpPr>
            <p:nvPr/>
          </p:nvSpPr>
          <p:spPr bwMode="gray">
            <a:xfrm>
              <a:off x="4087574" y="6061131"/>
              <a:ext cx="87277" cy="9472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33" name="Freeform 78"/>
            <p:cNvSpPr>
              <a:spLocks/>
            </p:cNvSpPr>
            <p:nvPr/>
          </p:nvSpPr>
          <p:spPr bwMode="gray">
            <a:xfrm>
              <a:off x="4353999" y="4497110"/>
              <a:ext cx="103355" cy="9472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1" name="Gruppieren 10"/>
          <p:cNvGrpSpPr/>
          <p:nvPr/>
        </p:nvGrpSpPr>
        <p:grpSpPr>
          <a:xfrm>
            <a:off x="3492658" y="4202363"/>
            <a:ext cx="378962" cy="265229"/>
            <a:chOff x="3492658" y="4202363"/>
            <a:chExt cx="378962" cy="265229"/>
          </a:xfrm>
          <a:solidFill>
            <a:schemeClr val="accent1"/>
          </a:solidFill>
        </p:grpSpPr>
        <p:sp>
          <p:nvSpPr>
            <p:cNvPr id="905" name="Freeform 81"/>
            <p:cNvSpPr>
              <a:spLocks/>
            </p:cNvSpPr>
            <p:nvPr/>
          </p:nvSpPr>
          <p:spPr bwMode="gray">
            <a:xfrm>
              <a:off x="3609792" y="4284458"/>
              <a:ext cx="107947" cy="98935"/>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6" name="Freeform 82"/>
            <p:cNvSpPr>
              <a:spLocks/>
            </p:cNvSpPr>
            <p:nvPr/>
          </p:nvSpPr>
          <p:spPr bwMode="gray">
            <a:xfrm>
              <a:off x="3724629" y="4410757"/>
              <a:ext cx="146991" cy="56835"/>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7" name="Freeform 83"/>
            <p:cNvSpPr>
              <a:spLocks/>
            </p:cNvSpPr>
            <p:nvPr/>
          </p:nvSpPr>
          <p:spPr bwMode="gray">
            <a:xfrm>
              <a:off x="3492658" y="4217098"/>
              <a:ext cx="98760" cy="98935"/>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8" name="Freeform 84"/>
            <p:cNvSpPr>
              <a:spLocks/>
            </p:cNvSpPr>
            <p:nvPr/>
          </p:nvSpPr>
          <p:spPr bwMode="gray">
            <a:xfrm>
              <a:off x="3568450" y="4202363"/>
              <a:ext cx="27561" cy="61045"/>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9" name="Freeform 85"/>
            <p:cNvSpPr>
              <a:spLocks/>
            </p:cNvSpPr>
            <p:nvPr/>
          </p:nvSpPr>
          <p:spPr bwMode="gray">
            <a:xfrm>
              <a:off x="3547780" y="4299193"/>
              <a:ext cx="57418" cy="29470"/>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0" name="Freeform 86"/>
            <p:cNvSpPr>
              <a:spLocks/>
            </p:cNvSpPr>
            <p:nvPr/>
          </p:nvSpPr>
          <p:spPr bwMode="gray">
            <a:xfrm>
              <a:off x="3653430" y="4374972"/>
              <a:ext cx="82683" cy="6736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11" name="Freeform 87"/>
            <p:cNvSpPr>
              <a:spLocks/>
            </p:cNvSpPr>
            <p:nvPr/>
          </p:nvSpPr>
          <p:spPr bwMode="gray">
            <a:xfrm>
              <a:off x="3563857" y="4261303"/>
              <a:ext cx="153882" cy="71570"/>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0" name="Gruppieren 9"/>
          <p:cNvGrpSpPr/>
          <p:nvPr/>
        </p:nvGrpSpPr>
        <p:grpSpPr>
          <a:xfrm>
            <a:off x="3678693" y="4086588"/>
            <a:ext cx="415709" cy="134720"/>
            <a:chOff x="3678693" y="4086588"/>
            <a:chExt cx="415709" cy="134720"/>
          </a:xfrm>
          <a:solidFill>
            <a:schemeClr val="accent1"/>
          </a:solidFill>
        </p:grpSpPr>
        <p:sp>
          <p:nvSpPr>
            <p:cNvPr id="902" name="Freeform 89"/>
            <p:cNvSpPr>
              <a:spLocks/>
            </p:cNvSpPr>
            <p:nvPr/>
          </p:nvSpPr>
          <p:spPr bwMode="gray">
            <a:xfrm>
              <a:off x="4007126" y="4166578"/>
              <a:ext cx="87276" cy="54730"/>
            </a:xfrm>
            <a:custGeom>
              <a:avLst/>
              <a:gdLst/>
              <a:ahLst/>
              <a:cxnLst>
                <a:cxn ang="0">
                  <a:pos x="5" y="2"/>
                </a:cxn>
                <a:cxn ang="0">
                  <a:pos x="20" y="0"/>
                </a:cxn>
                <a:cxn ang="0">
                  <a:pos x="60" y="1"/>
                </a:cxn>
                <a:cxn ang="0">
                  <a:pos x="89" y="13"/>
                </a:cxn>
                <a:cxn ang="0">
                  <a:pos x="108" y="20"/>
                </a:cxn>
                <a:cxn ang="0">
                  <a:pos x="113" y="32"/>
                </a:cxn>
                <a:cxn ang="0">
                  <a:pos x="141" y="33"/>
                </a:cxn>
                <a:cxn ang="0">
                  <a:pos x="145" y="39"/>
                </a:cxn>
                <a:cxn ang="0">
                  <a:pos x="127" y="43"/>
                </a:cxn>
                <a:cxn ang="0">
                  <a:pos x="140" y="52"/>
                </a:cxn>
                <a:cxn ang="0">
                  <a:pos x="172" y="59"/>
                </a:cxn>
                <a:cxn ang="0">
                  <a:pos x="189" y="70"/>
                </a:cxn>
                <a:cxn ang="0">
                  <a:pos x="189" y="81"/>
                </a:cxn>
                <a:cxn ang="0">
                  <a:pos x="176" y="96"/>
                </a:cxn>
                <a:cxn ang="0">
                  <a:pos x="164" y="91"/>
                </a:cxn>
                <a:cxn ang="0">
                  <a:pos x="124" y="85"/>
                </a:cxn>
                <a:cxn ang="0">
                  <a:pos x="97" y="91"/>
                </a:cxn>
                <a:cxn ang="0">
                  <a:pos x="92" y="97"/>
                </a:cxn>
                <a:cxn ang="0">
                  <a:pos x="71" y="103"/>
                </a:cxn>
                <a:cxn ang="0">
                  <a:pos x="65" y="88"/>
                </a:cxn>
                <a:cxn ang="0">
                  <a:pos x="51" y="91"/>
                </a:cxn>
                <a:cxn ang="0">
                  <a:pos x="41" y="102"/>
                </a:cxn>
                <a:cxn ang="0">
                  <a:pos x="30" y="118"/>
                </a:cxn>
                <a:cxn ang="0">
                  <a:pos x="19" y="130"/>
                </a:cxn>
                <a:cxn ang="0">
                  <a:pos x="16" y="128"/>
                </a:cxn>
                <a:cxn ang="0">
                  <a:pos x="7" y="122"/>
                </a:cxn>
                <a:cxn ang="0">
                  <a:pos x="5" y="108"/>
                </a:cxn>
                <a:cxn ang="0">
                  <a:pos x="7" y="92"/>
                </a:cxn>
                <a:cxn ang="0">
                  <a:pos x="0" y="80"/>
                </a:cxn>
                <a:cxn ang="0">
                  <a:pos x="2" y="72"/>
                </a:cxn>
                <a:cxn ang="0">
                  <a:pos x="8" y="50"/>
                </a:cxn>
                <a:cxn ang="0">
                  <a:pos x="13" y="40"/>
                </a:cxn>
                <a:cxn ang="0">
                  <a:pos x="11" y="22"/>
                </a:cxn>
                <a:cxn ang="0">
                  <a:pos x="2" y="6"/>
                </a:cxn>
              </a:cxnLst>
              <a:rect l="0" t="0" r="r" b="b"/>
              <a:pathLst>
                <a:path w="189" h="130">
                  <a:moveTo>
                    <a:pt x="3" y="5"/>
                  </a:moveTo>
                  <a:lnTo>
                    <a:pt x="5" y="2"/>
                  </a:lnTo>
                  <a:lnTo>
                    <a:pt x="9" y="0"/>
                  </a:lnTo>
                  <a:lnTo>
                    <a:pt x="20" y="0"/>
                  </a:lnTo>
                  <a:lnTo>
                    <a:pt x="33" y="1"/>
                  </a:lnTo>
                  <a:lnTo>
                    <a:pt x="60" y="1"/>
                  </a:lnTo>
                  <a:lnTo>
                    <a:pt x="75" y="5"/>
                  </a:lnTo>
                  <a:lnTo>
                    <a:pt x="89" y="13"/>
                  </a:lnTo>
                  <a:lnTo>
                    <a:pt x="103" y="15"/>
                  </a:lnTo>
                  <a:lnTo>
                    <a:pt x="108" y="20"/>
                  </a:lnTo>
                  <a:lnTo>
                    <a:pt x="110" y="29"/>
                  </a:lnTo>
                  <a:lnTo>
                    <a:pt x="113" y="32"/>
                  </a:lnTo>
                  <a:lnTo>
                    <a:pt x="122" y="33"/>
                  </a:lnTo>
                  <a:lnTo>
                    <a:pt x="141" y="33"/>
                  </a:lnTo>
                  <a:lnTo>
                    <a:pt x="143" y="36"/>
                  </a:lnTo>
                  <a:lnTo>
                    <a:pt x="145" y="39"/>
                  </a:lnTo>
                  <a:lnTo>
                    <a:pt x="136" y="43"/>
                  </a:lnTo>
                  <a:lnTo>
                    <a:pt x="127" y="43"/>
                  </a:lnTo>
                  <a:lnTo>
                    <a:pt x="126" y="47"/>
                  </a:lnTo>
                  <a:lnTo>
                    <a:pt x="140" y="52"/>
                  </a:lnTo>
                  <a:lnTo>
                    <a:pt x="165" y="52"/>
                  </a:lnTo>
                  <a:lnTo>
                    <a:pt x="172" y="59"/>
                  </a:lnTo>
                  <a:lnTo>
                    <a:pt x="181" y="68"/>
                  </a:lnTo>
                  <a:lnTo>
                    <a:pt x="189" y="70"/>
                  </a:lnTo>
                  <a:lnTo>
                    <a:pt x="189" y="72"/>
                  </a:lnTo>
                  <a:lnTo>
                    <a:pt x="189" y="81"/>
                  </a:lnTo>
                  <a:lnTo>
                    <a:pt x="185" y="88"/>
                  </a:lnTo>
                  <a:lnTo>
                    <a:pt x="176" y="96"/>
                  </a:lnTo>
                  <a:lnTo>
                    <a:pt x="169" y="96"/>
                  </a:lnTo>
                  <a:lnTo>
                    <a:pt x="164" y="91"/>
                  </a:lnTo>
                  <a:lnTo>
                    <a:pt x="153" y="86"/>
                  </a:lnTo>
                  <a:lnTo>
                    <a:pt x="124" y="85"/>
                  </a:lnTo>
                  <a:lnTo>
                    <a:pt x="103" y="87"/>
                  </a:lnTo>
                  <a:lnTo>
                    <a:pt x="97" y="91"/>
                  </a:lnTo>
                  <a:lnTo>
                    <a:pt x="94" y="96"/>
                  </a:lnTo>
                  <a:lnTo>
                    <a:pt x="92" y="97"/>
                  </a:lnTo>
                  <a:lnTo>
                    <a:pt x="83" y="101"/>
                  </a:lnTo>
                  <a:lnTo>
                    <a:pt x="71" y="103"/>
                  </a:lnTo>
                  <a:lnTo>
                    <a:pt x="65" y="91"/>
                  </a:lnTo>
                  <a:lnTo>
                    <a:pt x="65" y="88"/>
                  </a:lnTo>
                  <a:lnTo>
                    <a:pt x="56" y="88"/>
                  </a:lnTo>
                  <a:lnTo>
                    <a:pt x="51" y="91"/>
                  </a:lnTo>
                  <a:lnTo>
                    <a:pt x="48" y="93"/>
                  </a:lnTo>
                  <a:lnTo>
                    <a:pt x="41" y="102"/>
                  </a:lnTo>
                  <a:lnTo>
                    <a:pt x="34" y="114"/>
                  </a:lnTo>
                  <a:lnTo>
                    <a:pt x="30" y="118"/>
                  </a:lnTo>
                  <a:lnTo>
                    <a:pt x="30" y="120"/>
                  </a:lnTo>
                  <a:lnTo>
                    <a:pt x="19" y="130"/>
                  </a:lnTo>
                  <a:lnTo>
                    <a:pt x="16" y="130"/>
                  </a:lnTo>
                  <a:lnTo>
                    <a:pt x="16" y="128"/>
                  </a:lnTo>
                  <a:lnTo>
                    <a:pt x="8" y="123"/>
                  </a:lnTo>
                  <a:lnTo>
                    <a:pt x="7" y="122"/>
                  </a:lnTo>
                  <a:lnTo>
                    <a:pt x="7" y="112"/>
                  </a:lnTo>
                  <a:lnTo>
                    <a:pt x="5" y="108"/>
                  </a:lnTo>
                  <a:lnTo>
                    <a:pt x="6" y="106"/>
                  </a:lnTo>
                  <a:lnTo>
                    <a:pt x="7" y="92"/>
                  </a:lnTo>
                  <a:lnTo>
                    <a:pt x="6" y="86"/>
                  </a:lnTo>
                  <a:lnTo>
                    <a:pt x="0" y="80"/>
                  </a:lnTo>
                  <a:lnTo>
                    <a:pt x="0" y="76"/>
                  </a:lnTo>
                  <a:lnTo>
                    <a:pt x="2" y="72"/>
                  </a:lnTo>
                  <a:lnTo>
                    <a:pt x="9" y="66"/>
                  </a:lnTo>
                  <a:lnTo>
                    <a:pt x="8" y="50"/>
                  </a:lnTo>
                  <a:lnTo>
                    <a:pt x="12" y="47"/>
                  </a:lnTo>
                  <a:lnTo>
                    <a:pt x="13" y="40"/>
                  </a:lnTo>
                  <a:lnTo>
                    <a:pt x="9" y="36"/>
                  </a:lnTo>
                  <a:lnTo>
                    <a:pt x="11" y="22"/>
                  </a:lnTo>
                  <a:lnTo>
                    <a:pt x="8" y="13"/>
                  </a:lnTo>
                  <a:lnTo>
                    <a:pt x="2" y="6"/>
                  </a:lnTo>
                  <a:lnTo>
                    <a:pt x="3" y="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3" name="Freeform 90"/>
            <p:cNvSpPr>
              <a:spLocks/>
            </p:cNvSpPr>
            <p:nvPr/>
          </p:nvSpPr>
          <p:spPr bwMode="gray">
            <a:xfrm>
              <a:off x="3942818" y="4166578"/>
              <a:ext cx="71199" cy="46310"/>
            </a:xfrm>
            <a:custGeom>
              <a:avLst/>
              <a:gdLst/>
              <a:ahLst/>
              <a:cxnLst>
                <a:cxn ang="0">
                  <a:pos x="144" y="109"/>
                </a:cxn>
                <a:cxn ang="0">
                  <a:pos x="145" y="107"/>
                </a:cxn>
                <a:cxn ang="0">
                  <a:pos x="147" y="93"/>
                </a:cxn>
                <a:cxn ang="0">
                  <a:pos x="145" y="87"/>
                </a:cxn>
                <a:cxn ang="0">
                  <a:pos x="140" y="81"/>
                </a:cxn>
                <a:cxn ang="0">
                  <a:pos x="140" y="77"/>
                </a:cxn>
                <a:cxn ang="0">
                  <a:pos x="141" y="73"/>
                </a:cxn>
                <a:cxn ang="0">
                  <a:pos x="148" y="67"/>
                </a:cxn>
                <a:cxn ang="0">
                  <a:pos x="147" y="51"/>
                </a:cxn>
                <a:cxn ang="0">
                  <a:pos x="151" y="48"/>
                </a:cxn>
                <a:cxn ang="0">
                  <a:pos x="153" y="41"/>
                </a:cxn>
                <a:cxn ang="0">
                  <a:pos x="148" y="37"/>
                </a:cxn>
                <a:cxn ang="0">
                  <a:pos x="150" y="23"/>
                </a:cxn>
                <a:cxn ang="0">
                  <a:pos x="147" y="14"/>
                </a:cxn>
                <a:cxn ang="0">
                  <a:pos x="141" y="7"/>
                </a:cxn>
                <a:cxn ang="0">
                  <a:pos x="142" y="6"/>
                </a:cxn>
                <a:cxn ang="0">
                  <a:pos x="141" y="6"/>
                </a:cxn>
                <a:cxn ang="0">
                  <a:pos x="135" y="11"/>
                </a:cxn>
                <a:cxn ang="0">
                  <a:pos x="112" y="11"/>
                </a:cxn>
                <a:cxn ang="0">
                  <a:pos x="105" y="10"/>
                </a:cxn>
                <a:cxn ang="0">
                  <a:pos x="98" y="5"/>
                </a:cxn>
                <a:cxn ang="0">
                  <a:pos x="89" y="1"/>
                </a:cxn>
                <a:cxn ang="0">
                  <a:pos x="77" y="0"/>
                </a:cxn>
                <a:cxn ang="0">
                  <a:pos x="61" y="2"/>
                </a:cxn>
                <a:cxn ang="0">
                  <a:pos x="55" y="6"/>
                </a:cxn>
                <a:cxn ang="0">
                  <a:pos x="51" y="11"/>
                </a:cxn>
                <a:cxn ang="0">
                  <a:pos x="53" y="17"/>
                </a:cxn>
                <a:cxn ang="0">
                  <a:pos x="56" y="18"/>
                </a:cxn>
                <a:cxn ang="0">
                  <a:pos x="77" y="18"/>
                </a:cxn>
                <a:cxn ang="0">
                  <a:pos x="86" y="23"/>
                </a:cxn>
                <a:cxn ang="0">
                  <a:pos x="87" y="29"/>
                </a:cxn>
                <a:cxn ang="0">
                  <a:pos x="87" y="51"/>
                </a:cxn>
                <a:cxn ang="0">
                  <a:pos x="89" y="56"/>
                </a:cxn>
                <a:cxn ang="0">
                  <a:pos x="102" y="67"/>
                </a:cxn>
                <a:cxn ang="0">
                  <a:pos x="110" y="71"/>
                </a:cxn>
                <a:cxn ang="0">
                  <a:pos x="110" y="77"/>
                </a:cxn>
                <a:cxn ang="0">
                  <a:pos x="108" y="80"/>
                </a:cxn>
                <a:cxn ang="0">
                  <a:pos x="101" y="80"/>
                </a:cxn>
                <a:cxn ang="0">
                  <a:pos x="89" y="82"/>
                </a:cxn>
                <a:cxn ang="0">
                  <a:pos x="65" y="83"/>
                </a:cxn>
                <a:cxn ang="0">
                  <a:pos x="45" y="81"/>
                </a:cxn>
                <a:cxn ang="0">
                  <a:pos x="32" y="77"/>
                </a:cxn>
                <a:cxn ang="0">
                  <a:pos x="1" y="77"/>
                </a:cxn>
                <a:cxn ang="0">
                  <a:pos x="0" y="80"/>
                </a:cxn>
                <a:cxn ang="0">
                  <a:pos x="0" y="86"/>
                </a:cxn>
                <a:cxn ang="0">
                  <a:pos x="7" y="96"/>
                </a:cxn>
                <a:cxn ang="0">
                  <a:pos x="22" y="102"/>
                </a:cxn>
                <a:cxn ang="0">
                  <a:pos x="28" y="108"/>
                </a:cxn>
                <a:cxn ang="0">
                  <a:pos x="32" y="107"/>
                </a:cxn>
                <a:cxn ang="0">
                  <a:pos x="32" y="102"/>
                </a:cxn>
                <a:cxn ang="0">
                  <a:pos x="34" y="99"/>
                </a:cxn>
                <a:cxn ang="0">
                  <a:pos x="39" y="97"/>
                </a:cxn>
                <a:cxn ang="0">
                  <a:pos x="43" y="97"/>
                </a:cxn>
                <a:cxn ang="0">
                  <a:pos x="59" y="97"/>
                </a:cxn>
                <a:cxn ang="0">
                  <a:pos x="87" y="104"/>
                </a:cxn>
                <a:cxn ang="0">
                  <a:pos x="96" y="104"/>
                </a:cxn>
                <a:cxn ang="0">
                  <a:pos x="113" y="99"/>
                </a:cxn>
                <a:cxn ang="0">
                  <a:pos x="120" y="99"/>
                </a:cxn>
                <a:cxn ang="0">
                  <a:pos x="126" y="100"/>
                </a:cxn>
                <a:cxn ang="0">
                  <a:pos x="132" y="103"/>
                </a:cxn>
                <a:cxn ang="0">
                  <a:pos x="137" y="104"/>
                </a:cxn>
                <a:cxn ang="0">
                  <a:pos x="144" y="108"/>
                </a:cxn>
                <a:cxn ang="0">
                  <a:pos x="144" y="109"/>
                </a:cxn>
              </a:cxnLst>
              <a:rect l="0" t="0" r="r" b="b"/>
              <a:pathLst>
                <a:path w="153" h="109">
                  <a:moveTo>
                    <a:pt x="144" y="109"/>
                  </a:moveTo>
                  <a:lnTo>
                    <a:pt x="145" y="107"/>
                  </a:lnTo>
                  <a:lnTo>
                    <a:pt x="147" y="93"/>
                  </a:lnTo>
                  <a:lnTo>
                    <a:pt x="145" y="87"/>
                  </a:lnTo>
                  <a:lnTo>
                    <a:pt x="140" y="81"/>
                  </a:lnTo>
                  <a:lnTo>
                    <a:pt x="140" y="77"/>
                  </a:lnTo>
                  <a:lnTo>
                    <a:pt x="141" y="73"/>
                  </a:lnTo>
                  <a:lnTo>
                    <a:pt x="148" y="67"/>
                  </a:lnTo>
                  <a:lnTo>
                    <a:pt x="147" y="51"/>
                  </a:lnTo>
                  <a:lnTo>
                    <a:pt x="151" y="48"/>
                  </a:lnTo>
                  <a:lnTo>
                    <a:pt x="153" y="41"/>
                  </a:lnTo>
                  <a:lnTo>
                    <a:pt x="148" y="37"/>
                  </a:lnTo>
                  <a:lnTo>
                    <a:pt x="150" y="23"/>
                  </a:lnTo>
                  <a:lnTo>
                    <a:pt x="147" y="14"/>
                  </a:lnTo>
                  <a:lnTo>
                    <a:pt x="141" y="7"/>
                  </a:lnTo>
                  <a:lnTo>
                    <a:pt x="142" y="6"/>
                  </a:lnTo>
                  <a:lnTo>
                    <a:pt x="141" y="6"/>
                  </a:lnTo>
                  <a:lnTo>
                    <a:pt x="135" y="11"/>
                  </a:lnTo>
                  <a:lnTo>
                    <a:pt x="112" y="11"/>
                  </a:lnTo>
                  <a:lnTo>
                    <a:pt x="105" y="10"/>
                  </a:lnTo>
                  <a:lnTo>
                    <a:pt x="98" y="5"/>
                  </a:lnTo>
                  <a:lnTo>
                    <a:pt x="89" y="1"/>
                  </a:lnTo>
                  <a:lnTo>
                    <a:pt x="77" y="0"/>
                  </a:lnTo>
                  <a:lnTo>
                    <a:pt x="61" y="2"/>
                  </a:lnTo>
                  <a:lnTo>
                    <a:pt x="55" y="6"/>
                  </a:lnTo>
                  <a:lnTo>
                    <a:pt x="51" y="11"/>
                  </a:lnTo>
                  <a:lnTo>
                    <a:pt x="53" y="17"/>
                  </a:lnTo>
                  <a:lnTo>
                    <a:pt x="56" y="18"/>
                  </a:lnTo>
                  <a:lnTo>
                    <a:pt x="77" y="18"/>
                  </a:lnTo>
                  <a:lnTo>
                    <a:pt x="86" y="23"/>
                  </a:lnTo>
                  <a:lnTo>
                    <a:pt x="87" y="29"/>
                  </a:lnTo>
                  <a:lnTo>
                    <a:pt x="87" y="51"/>
                  </a:lnTo>
                  <a:lnTo>
                    <a:pt x="89" y="56"/>
                  </a:lnTo>
                  <a:lnTo>
                    <a:pt x="102" y="67"/>
                  </a:lnTo>
                  <a:lnTo>
                    <a:pt x="110" y="71"/>
                  </a:lnTo>
                  <a:lnTo>
                    <a:pt x="110" y="77"/>
                  </a:lnTo>
                  <a:lnTo>
                    <a:pt x="108" y="80"/>
                  </a:lnTo>
                  <a:lnTo>
                    <a:pt x="101" y="80"/>
                  </a:lnTo>
                  <a:lnTo>
                    <a:pt x="89" y="82"/>
                  </a:lnTo>
                  <a:lnTo>
                    <a:pt x="65" y="83"/>
                  </a:lnTo>
                  <a:lnTo>
                    <a:pt x="45" y="81"/>
                  </a:lnTo>
                  <a:lnTo>
                    <a:pt x="32" y="77"/>
                  </a:lnTo>
                  <a:lnTo>
                    <a:pt x="1" y="77"/>
                  </a:lnTo>
                  <a:lnTo>
                    <a:pt x="0" y="80"/>
                  </a:lnTo>
                  <a:lnTo>
                    <a:pt x="0" y="86"/>
                  </a:lnTo>
                  <a:lnTo>
                    <a:pt x="7" y="96"/>
                  </a:lnTo>
                  <a:lnTo>
                    <a:pt x="22" y="102"/>
                  </a:lnTo>
                  <a:lnTo>
                    <a:pt x="28" y="108"/>
                  </a:lnTo>
                  <a:lnTo>
                    <a:pt x="32" y="107"/>
                  </a:lnTo>
                  <a:lnTo>
                    <a:pt x="32" y="102"/>
                  </a:lnTo>
                  <a:lnTo>
                    <a:pt x="34" y="99"/>
                  </a:lnTo>
                  <a:lnTo>
                    <a:pt x="39" y="97"/>
                  </a:lnTo>
                  <a:lnTo>
                    <a:pt x="43" y="97"/>
                  </a:lnTo>
                  <a:lnTo>
                    <a:pt x="59" y="97"/>
                  </a:lnTo>
                  <a:lnTo>
                    <a:pt x="87" y="104"/>
                  </a:lnTo>
                  <a:lnTo>
                    <a:pt x="96" y="104"/>
                  </a:lnTo>
                  <a:lnTo>
                    <a:pt x="113" y="99"/>
                  </a:lnTo>
                  <a:lnTo>
                    <a:pt x="120" y="99"/>
                  </a:lnTo>
                  <a:lnTo>
                    <a:pt x="126" y="100"/>
                  </a:lnTo>
                  <a:lnTo>
                    <a:pt x="132" y="103"/>
                  </a:lnTo>
                  <a:lnTo>
                    <a:pt x="137" y="104"/>
                  </a:lnTo>
                  <a:lnTo>
                    <a:pt x="144" y="108"/>
                  </a:lnTo>
                  <a:lnTo>
                    <a:pt x="144" y="10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4" name="Freeform 91"/>
            <p:cNvSpPr>
              <a:spLocks/>
            </p:cNvSpPr>
            <p:nvPr/>
          </p:nvSpPr>
          <p:spPr bwMode="gray">
            <a:xfrm>
              <a:off x="3678693" y="4086588"/>
              <a:ext cx="266421" cy="82095"/>
            </a:xfrm>
            <a:custGeom>
              <a:avLst/>
              <a:gdLst/>
              <a:ahLst/>
              <a:cxnLst>
                <a:cxn ang="0">
                  <a:pos x="433" y="101"/>
                </a:cxn>
                <a:cxn ang="0">
                  <a:pos x="460" y="113"/>
                </a:cxn>
                <a:cxn ang="0">
                  <a:pos x="480" y="121"/>
                </a:cxn>
                <a:cxn ang="0">
                  <a:pos x="500" y="121"/>
                </a:cxn>
                <a:cxn ang="0">
                  <a:pos x="500" y="138"/>
                </a:cxn>
                <a:cxn ang="0">
                  <a:pos x="508" y="144"/>
                </a:cxn>
                <a:cxn ang="0">
                  <a:pos x="552" y="153"/>
                </a:cxn>
                <a:cxn ang="0">
                  <a:pos x="577" y="167"/>
                </a:cxn>
                <a:cxn ang="0">
                  <a:pos x="546" y="188"/>
                </a:cxn>
                <a:cxn ang="0">
                  <a:pos x="507" y="194"/>
                </a:cxn>
                <a:cxn ang="0">
                  <a:pos x="441" y="191"/>
                </a:cxn>
                <a:cxn ang="0">
                  <a:pos x="395" y="197"/>
                </a:cxn>
                <a:cxn ang="0">
                  <a:pos x="393" y="187"/>
                </a:cxn>
                <a:cxn ang="0">
                  <a:pos x="427" y="167"/>
                </a:cxn>
                <a:cxn ang="0">
                  <a:pos x="421" y="154"/>
                </a:cxn>
                <a:cxn ang="0">
                  <a:pos x="367" y="142"/>
                </a:cxn>
                <a:cxn ang="0">
                  <a:pos x="346" y="116"/>
                </a:cxn>
                <a:cxn ang="0">
                  <a:pos x="319" y="96"/>
                </a:cxn>
                <a:cxn ang="0">
                  <a:pos x="292" y="94"/>
                </a:cxn>
                <a:cxn ang="0">
                  <a:pos x="244" y="73"/>
                </a:cxn>
                <a:cxn ang="0">
                  <a:pos x="206" y="64"/>
                </a:cxn>
                <a:cxn ang="0">
                  <a:pos x="190" y="68"/>
                </a:cxn>
                <a:cxn ang="0">
                  <a:pos x="165" y="63"/>
                </a:cxn>
                <a:cxn ang="0">
                  <a:pos x="151" y="52"/>
                </a:cxn>
                <a:cxn ang="0">
                  <a:pos x="172" y="41"/>
                </a:cxn>
                <a:cxn ang="0">
                  <a:pos x="162" y="34"/>
                </a:cxn>
                <a:cxn ang="0">
                  <a:pos x="104" y="37"/>
                </a:cxn>
                <a:cxn ang="0">
                  <a:pos x="78" y="58"/>
                </a:cxn>
                <a:cxn ang="0">
                  <a:pos x="49" y="72"/>
                </a:cxn>
                <a:cxn ang="0">
                  <a:pos x="22" y="85"/>
                </a:cxn>
                <a:cxn ang="0">
                  <a:pos x="17" y="79"/>
                </a:cxn>
                <a:cxn ang="0">
                  <a:pos x="13" y="70"/>
                </a:cxn>
                <a:cxn ang="0">
                  <a:pos x="24" y="64"/>
                </a:cxn>
                <a:cxn ang="0">
                  <a:pos x="40" y="31"/>
                </a:cxn>
                <a:cxn ang="0">
                  <a:pos x="78" y="15"/>
                </a:cxn>
                <a:cxn ang="0">
                  <a:pos x="174" y="0"/>
                </a:cxn>
                <a:cxn ang="0">
                  <a:pos x="226" y="4"/>
                </a:cxn>
                <a:cxn ang="0">
                  <a:pos x="259" y="11"/>
                </a:cxn>
                <a:cxn ang="0">
                  <a:pos x="285" y="34"/>
                </a:cxn>
                <a:cxn ang="0">
                  <a:pos x="328" y="45"/>
                </a:cxn>
                <a:cxn ang="0">
                  <a:pos x="346" y="52"/>
                </a:cxn>
                <a:cxn ang="0">
                  <a:pos x="346" y="58"/>
                </a:cxn>
                <a:cxn ang="0">
                  <a:pos x="378" y="75"/>
                </a:cxn>
                <a:cxn ang="0">
                  <a:pos x="417" y="90"/>
                </a:cxn>
              </a:cxnLst>
              <a:rect l="0" t="0" r="r" b="b"/>
              <a:pathLst>
                <a:path w="583" h="197">
                  <a:moveTo>
                    <a:pt x="417" y="90"/>
                  </a:moveTo>
                  <a:lnTo>
                    <a:pt x="419" y="91"/>
                  </a:lnTo>
                  <a:lnTo>
                    <a:pt x="433" y="101"/>
                  </a:lnTo>
                  <a:lnTo>
                    <a:pt x="446" y="111"/>
                  </a:lnTo>
                  <a:lnTo>
                    <a:pt x="454" y="113"/>
                  </a:lnTo>
                  <a:lnTo>
                    <a:pt x="460" y="113"/>
                  </a:lnTo>
                  <a:lnTo>
                    <a:pt x="464" y="115"/>
                  </a:lnTo>
                  <a:lnTo>
                    <a:pt x="468" y="117"/>
                  </a:lnTo>
                  <a:lnTo>
                    <a:pt x="480" y="121"/>
                  </a:lnTo>
                  <a:lnTo>
                    <a:pt x="487" y="121"/>
                  </a:lnTo>
                  <a:lnTo>
                    <a:pt x="495" y="119"/>
                  </a:lnTo>
                  <a:lnTo>
                    <a:pt x="500" y="121"/>
                  </a:lnTo>
                  <a:lnTo>
                    <a:pt x="503" y="127"/>
                  </a:lnTo>
                  <a:lnTo>
                    <a:pt x="503" y="131"/>
                  </a:lnTo>
                  <a:lnTo>
                    <a:pt x="500" y="138"/>
                  </a:lnTo>
                  <a:lnTo>
                    <a:pt x="500" y="142"/>
                  </a:lnTo>
                  <a:lnTo>
                    <a:pt x="501" y="143"/>
                  </a:lnTo>
                  <a:lnTo>
                    <a:pt x="508" y="144"/>
                  </a:lnTo>
                  <a:lnTo>
                    <a:pt x="539" y="143"/>
                  </a:lnTo>
                  <a:lnTo>
                    <a:pt x="545" y="145"/>
                  </a:lnTo>
                  <a:lnTo>
                    <a:pt x="552" y="153"/>
                  </a:lnTo>
                  <a:lnTo>
                    <a:pt x="555" y="156"/>
                  </a:lnTo>
                  <a:lnTo>
                    <a:pt x="568" y="166"/>
                  </a:lnTo>
                  <a:lnTo>
                    <a:pt x="577" y="167"/>
                  </a:lnTo>
                  <a:lnTo>
                    <a:pt x="583" y="169"/>
                  </a:lnTo>
                  <a:lnTo>
                    <a:pt x="583" y="176"/>
                  </a:lnTo>
                  <a:lnTo>
                    <a:pt x="546" y="188"/>
                  </a:lnTo>
                  <a:lnTo>
                    <a:pt x="535" y="193"/>
                  </a:lnTo>
                  <a:lnTo>
                    <a:pt x="522" y="196"/>
                  </a:lnTo>
                  <a:lnTo>
                    <a:pt x="507" y="194"/>
                  </a:lnTo>
                  <a:lnTo>
                    <a:pt x="497" y="192"/>
                  </a:lnTo>
                  <a:lnTo>
                    <a:pt x="487" y="191"/>
                  </a:lnTo>
                  <a:lnTo>
                    <a:pt x="441" y="191"/>
                  </a:lnTo>
                  <a:lnTo>
                    <a:pt x="417" y="193"/>
                  </a:lnTo>
                  <a:lnTo>
                    <a:pt x="404" y="197"/>
                  </a:lnTo>
                  <a:lnTo>
                    <a:pt x="395" y="197"/>
                  </a:lnTo>
                  <a:lnTo>
                    <a:pt x="390" y="196"/>
                  </a:lnTo>
                  <a:lnTo>
                    <a:pt x="389" y="192"/>
                  </a:lnTo>
                  <a:lnTo>
                    <a:pt x="393" y="187"/>
                  </a:lnTo>
                  <a:lnTo>
                    <a:pt x="404" y="178"/>
                  </a:lnTo>
                  <a:lnTo>
                    <a:pt x="414" y="172"/>
                  </a:lnTo>
                  <a:lnTo>
                    <a:pt x="427" y="167"/>
                  </a:lnTo>
                  <a:lnTo>
                    <a:pt x="428" y="161"/>
                  </a:lnTo>
                  <a:lnTo>
                    <a:pt x="427" y="158"/>
                  </a:lnTo>
                  <a:lnTo>
                    <a:pt x="421" y="154"/>
                  </a:lnTo>
                  <a:lnTo>
                    <a:pt x="404" y="149"/>
                  </a:lnTo>
                  <a:lnTo>
                    <a:pt x="373" y="147"/>
                  </a:lnTo>
                  <a:lnTo>
                    <a:pt x="367" y="142"/>
                  </a:lnTo>
                  <a:lnTo>
                    <a:pt x="358" y="135"/>
                  </a:lnTo>
                  <a:lnTo>
                    <a:pt x="352" y="128"/>
                  </a:lnTo>
                  <a:lnTo>
                    <a:pt x="346" y="116"/>
                  </a:lnTo>
                  <a:lnTo>
                    <a:pt x="345" y="107"/>
                  </a:lnTo>
                  <a:lnTo>
                    <a:pt x="337" y="99"/>
                  </a:lnTo>
                  <a:lnTo>
                    <a:pt x="319" y="96"/>
                  </a:lnTo>
                  <a:lnTo>
                    <a:pt x="302" y="97"/>
                  </a:lnTo>
                  <a:lnTo>
                    <a:pt x="296" y="96"/>
                  </a:lnTo>
                  <a:lnTo>
                    <a:pt x="292" y="94"/>
                  </a:lnTo>
                  <a:lnTo>
                    <a:pt x="272" y="90"/>
                  </a:lnTo>
                  <a:lnTo>
                    <a:pt x="256" y="83"/>
                  </a:lnTo>
                  <a:lnTo>
                    <a:pt x="244" y="73"/>
                  </a:lnTo>
                  <a:lnTo>
                    <a:pt x="236" y="68"/>
                  </a:lnTo>
                  <a:lnTo>
                    <a:pt x="212" y="68"/>
                  </a:lnTo>
                  <a:lnTo>
                    <a:pt x="206" y="64"/>
                  </a:lnTo>
                  <a:lnTo>
                    <a:pt x="201" y="64"/>
                  </a:lnTo>
                  <a:lnTo>
                    <a:pt x="196" y="67"/>
                  </a:lnTo>
                  <a:lnTo>
                    <a:pt x="190" y="68"/>
                  </a:lnTo>
                  <a:lnTo>
                    <a:pt x="183" y="65"/>
                  </a:lnTo>
                  <a:lnTo>
                    <a:pt x="180" y="63"/>
                  </a:lnTo>
                  <a:lnTo>
                    <a:pt x="165" y="63"/>
                  </a:lnTo>
                  <a:lnTo>
                    <a:pt x="157" y="61"/>
                  </a:lnTo>
                  <a:lnTo>
                    <a:pt x="154" y="58"/>
                  </a:lnTo>
                  <a:lnTo>
                    <a:pt x="151" y="52"/>
                  </a:lnTo>
                  <a:lnTo>
                    <a:pt x="151" y="49"/>
                  </a:lnTo>
                  <a:lnTo>
                    <a:pt x="169" y="45"/>
                  </a:lnTo>
                  <a:lnTo>
                    <a:pt x="172" y="41"/>
                  </a:lnTo>
                  <a:lnTo>
                    <a:pt x="170" y="37"/>
                  </a:lnTo>
                  <a:lnTo>
                    <a:pt x="163" y="36"/>
                  </a:lnTo>
                  <a:lnTo>
                    <a:pt x="162" y="34"/>
                  </a:lnTo>
                  <a:lnTo>
                    <a:pt x="125" y="30"/>
                  </a:lnTo>
                  <a:lnTo>
                    <a:pt x="114" y="31"/>
                  </a:lnTo>
                  <a:lnTo>
                    <a:pt x="104" y="37"/>
                  </a:lnTo>
                  <a:lnTo>
                    <a:pt x="97" y="45"/>
                  </a:lnTo>
                  <a:lnTo>
                    <a:pt x="89" y="53"/>
                  </a:lnTo>
                  <a:lnTo>
                    <a:pt x="78" y="58"/>
                  </a:lnTo>
                  <a:lnTo>
                    <a:pt x="64" y="59"/>
                  </a:lnTo>
                  <a:lnTo>
                    <a:pt x="56" y="62"/>
                  </a:lnTo>
                  <a:lnTo>
                    <a:pt x="49" y="72"/>
                  </a:lnTo>
                  <a:lnTo>
                    <a:pt x="39" y="73"/>
                  </a:lnTo>
                  <a:lnTo>
                    <a:pt x="36" y="74"/>
                  </a:lnTo>
                  <a:lnTo>
                    <a:pt x="22" y="85"/>
                  </a:lnTo>
                  <a:lnTo>
                    <a:pt x="21" y="85"/>
                  </a:lnTo>
                  <a:lnTo>
                    <a:pt x="19" y="83"/>
                  </a:lnTo>
                  <a:lnTo>
                    <a:pt x="17" y="79"/>
                  </a:lnTo>
                  <a:lnTo>
                    <a:pt x="0" y="80"/>
                  </a:lnTo>
                  <a:lnTo>
                    <a:pt x="0" y="78"/>
                  </a:lnTo>
                  <a:lnTo>
                    <a:pt x="13" y="70"/>
                  </a:lnTo>
                  <a:lnTo>
                    <a:pt x="22" y="69"/>
                  </a:lnTo>
                  <a:lnTo>
                    <a:pt x="24" y="68"/>
                  </a:lnTo>
                  <a:lnTo>
                    <a:pt x="24" y="64"/>
                  </a:lnTo>
                  <a:lnTo>
                    <a:pt x="24" y="46"/>
                  </a:lnTo>
                  <a:lnTo>
                    <a:pt x="28" y="41"/>
                  </a:lnTo>
                  <a:lnTo>
                    <a:pt x="40" y="31"/>
                  </a:lnTo>
                  <a:lnTo>
                    <a:pt x="57" y="24"/>
                  </a:lnTo>
                  <a:lnTo>
                    <a:pt x="61" y="22"/>
                  </a:lnTo>
                  <a:lnTo>
                    <a:pt x="78" y="15"/>
                  </a:lnTo>
                  <a:lnTo>
                    <a:pt x="118" y="6"/>
                  </a:lnTo>
                  <a:lnTo>
                    <a:pt x="130" y="2"/>
                  </a:lnTo>
                  <a:lnTo>
                    <a:pt x="174" y="0"/>
                  </a:lnTo>
                  <a:lnTo>
                    <a:pt x="194" y="4"/>
                  </a:lnTo>
                  <a:lnTo>
                    <a:pt x="213" y="5"/>
                  </a:lnTo>
                  <a:lnTo>
                    <a:pt x="226" y="4"/>
                  </a:lnTo>
                  <a:lnTo>
                    <a:pt x="233" y="10"/>
                  </a:lnTo>
                  <a:lnTo>
                    <a:pt x="238" y="13"/>
                  </a:lnTo>
                  <a:lnTo>
                    <a:pt x="259" y="11"/>
                  </a:lnTo>
                  <a:lnTo>
                    <a:pt x="265" y="15"/>
                  </a:lnTo>
                  <a:lnTo>
                    <a:pt x="281" y="27"/>
                  </a:lnTo>
                  <a:lnTo>
                    <a:pt x="285" y="34"/>
                  </a:lnTo>
                  <a:lnTo>
                    <a:pt x="296" y="42"/>
                  </a:lnTo>
                  <a:lnTo>
                    <a:pt x="304" y="46"/>
                  </a:lnTo>
                  <a:lnTo>
                    <a:pt x="328" y="45"/>
                  </a:lnTo>
                  <a:lnTo>
                    <a:pt x="334" y="48"/>
                  </a:lnTo>
                  <a:lnTo>
                    <a:pt x="342" y="48"/>
                  </a:lnTo>
                  <a:lnTo>
                    <a:pt x="346" y="52"/>
                  </a:lnTo>
                  <a:lnTo>
                    <a:pt x="342" y="52"/>
                  </a:lnTo>
                  <a:lnTo>
                    <a:pt x="342" y="56"/>
                  </a:lnTo>
                  <a:lnTo>
                    <a:pt x="346" y="58"/>
                  </a:lnTo>
                  <a:lnTo>
                    <a:pt x="358" y="59"/>
                  </a:lnTo>
                  <a:lnTo>
                    <a:pt x="366" y="63"/>
                  </a:lnTo>
                  <a:lnTo>
                    <a:pt x="378" y="75"/>
                  </a:lnTo>
                  <a:lnTo>
                    <a:pt x="395" y="81"/>
                  </a:lnTo>
                  <a:lnTo>
                    <a:pt x="409" y="88"/>
                  </a:lnTo>
                  <a:lnTo>
                    <a:pt x="417" y="9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sp>
        <p:nvSpPr>
          <p:cNvPr id="858" name="Freeform 93"/>
          <p:cNvSpPr>
            <a:spLocks/>
          </p:cNvSpPr>
          <p:nvPr/>
        </p:nvSpPr>
        <p:spPr bwMode="gray">
          <a:xfrm>
            <a:off x="2867945" y="3840305"/>
            <a:ext cx="760220" cy="454678"/>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nvGrpSpPr>
          <p:cNvPr id="5" name="Gruppieren 4"/>
          <p:cNvGrpSpPr/>
          <p:nvPr/>
        </p:nvGrpSpPr>
        <p:grpSpPr>
          <a:xfrm>
            <a:off x="1581773" y="2253140"/>
            <a:ext cx="960036" cy="869362"/>
            <a:chOff x="1581773" y="2253140"/>
            <a:chExt cx="960036" cy="869362"/>
          </a:xfrm>
          <a:solidFill>
            <a:schemeClr val="accent1"/>
          </a:solidFill>
        </p:grpSpPr>
        <p:sp>
          <p:nvSpPr>
            <p:cNvPr id="897" name="Freeform 96"/>
            <p:cNvSpPr>
              <a:spLocks/>
            </p:cNvSpPr>
            <p:nvPr/>
          </p:nvSpPr>
          <p:spPr bwMode="gray">
            <a:xfrm>
              <a:off x="1820634" y="3057247"/>
              <a:ext cx="6890" cy="14735"/>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98" name="Freeform 97"/>
            <p:cNvSpPr>
              <a:spLocks/>
            </p:cNvSpPr>
            <p:nvPr/>
          </p:nvSpPr>
          <p:spPr bwMode="gray">
            <a:xfrm>
              <a:off x="1951548" y="3021462"/>
              <a:ext cx="13780" cy="8420"/>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99" name="Freeform 98"/>
            <p:cNvSpPr>
              <a:spLocks/>
            </p:cNvSpPr>
            <p:nvPr/>
          </p:nvSpPr>
          <p:spPr bwMode="gray">
            <a:xfrm>
              <a:off x="1914800" y="2989887"/>
              <a:ext cx="66605" cy="50520"/>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0" name="Freeform 99"/>
            <p:cNvSpPr>
              <a:spLocks/>
            </p:cNvSpPr>
            <p:nvPr/>
          </p:nvSpPr>
          <p:spPr bwMode="gray">
            <a:xfrm>
              <a:off x="1581773" y="2253140"/>
              <a:ext cx="753330" cy="865152"/>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901" name="Freeform 100"/>
            <p:cNvSpPr>
              <a:spLocks/>
            </p:cNvSpPr>
            <p:nvPr/>
          </p:nvSpPr>
          <p:spPr bwMode="gray">
            <a:xfrm>
              <a:off x="2332806" y="2909898"/>
              <a:ext cx="209003" cy="212604"/>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4" name="Gruppieren 3"/>
          <p:cNvGrpSpPr/>
          <p:nvPr/>
        </p:nvGrpSpPr>
        <p:grpSpPr>
          <a:xfrm>
            <a:off x="2677316" y="3324581"/>
            <a:ext cx="1458428" cy="713593"/>
            <a:chOff x="2677316" y="3324581"/>
            <a:chExt cx="1458428" cy="713593"/>
          </a:xfrm>
          <a:solidFill>
            <a:schemeClr val="accent1"/>
          </a:solidFill>
        </p:grpSpPr>
        <p:sp>
          <p:nvSpPr>
            <p:cNvPr id="892" name="Freeform 102"/>
            <p:cNvSpPr>
              <a:spLocks/>
            </p:cNvSpPr>
            <p:nvPr/>
          </p:nvSpPr>
          <p:spPr bwMode="gray">
            <a:xfrm>
              <a:off x="4131151" y="3480351"/>
              <a:ext cx="4593" cy="6315"/>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93" name="Freeform 103"/>
            <p:cNvSpPr>
              <a:spLocks/>
            </p:cNvSpPr>
            <p:nvPr/>
          </p:nvSpPr>
          <p:spPr bwMode="gray">
            <a:xfrm>
              <a:off x="4131151" y="3480351"/>
              <a:ext cx="4593" cy="6315"/>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94" name="Freeform 104"/>
            <p:cNvSpPr>
              <a:spLocks/>
            </p:cNvSpPr>
            <p:nvPr/>
          </p:nvSpPr>
          <p:spPr bwMode="gray">
            <a:xfrm>
              <a:off x="3876213" y="3665590"/>
              <a:ext cx="2297" cy="2105"/>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95" name="Freeform 105"/>
            <p:cNvSpPr>
              <a:spLocks/>
            </p:cNvSpPr>
            <p:nvPr/>
          </p:nvSpPr>
          <p:spPr bwMode="gray">
            <a:xfrm>
              <a:off x="3873916" y="3661380"/>
              <a:ext cx="2297" cy="2105"/>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96" name="Freeform 106"/>
            <p:cNvSpPr>
              <a:spLocks/>
            </p:cNvSpPr>
            <p:nvPr/>
          </p:nvSpPr>
          <p:spPr bwMode="gray">
            <a:xfrm>
              <a:off x="2677316" y="3324581"/>
              <a:ext cx="1453835" cy="713593"/>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6" name="Gruppieren 5"/>
          <p:cNvGrpSpPr/>
          <p:nvPr/>
        </p:nvGrpSpPr>
        <p:grpSpPr>
          <a:xfrm>
            <a:off x="2263904" y="1419563"/>
            <a:ext cx="2225537" cy="2151303"/>
            <a:chOff x="2263904" y="1419563"/>
            <a:chExt cx="2225537" cy="2151303"/>
          </a:xfrm>
          <a:solidFill>
            <a:schemeClr val="accent1"/>
          </a:solidFill>
        </p:grpSpPr>
        <p:sp>
          <p:nvSpPr>
            <p:cNvPr id="861" name="Freeform 108"/>
            <p:cNvSpPr>
              <a:spLocks/>
            </p:cNvSpPr>
            <p:nvPr/>
          </p:nvSpPr>
          <p:spPr bwMode="gray">
            <a:xfrm>
              <a:off x="4409055" y="3168812"/>
              <a:ext cx="2297" cy="2105"/>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2" name="Freeform 109"/>
            <p:cNvSpPr>
              <a:spLocks/>
            </p:cNvSpPr>
            <p:nvPr/>
          </p:nvSpPr>
          <p:spPr bwMode="gray">
            <a:xfrm>
              <a:off x="4321779" y="3242487"/>
              <a:ext cx="167662" cy="176819"/>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3" name="Freeform 110"/>
            <p:cNvSpPr>
              <a:spLocks/>
            </p:cNvSpPr>
            <p:nvPr/>
          </p:nvSpPr>
          <p:spPr bwMode="gray">
            <a:xfrm>
              <a:off x="2583150" y="3269852"/>
              <a:ext cx="126320" cy="90515"/>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4" name="Freeform 111"/>
            <p:cNvSpPr>
              <a:spLocks/>
            </p:cNvSpPr>
            <p:nvPr/>
          </p:nvSpPr>
          <p:spPr bwMode="gray">
            <a:xfrm>
              <a:off x="3311216" y="2354180"/>
              <a:ext cx="107947" cy="92620"/>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5" name="Freeform 112"/>
            <p:cNvSpPr>
              <a:spLocks/>
            </p:cNvSpPr>
            <p:nvPr/>
          </p:nvSpPr>
          <p:spPr bwMode="gray">
            <a:xfrm>
              <a:off x="2642865" y="1996331"/>
              <a:ext cx="268718" cy="273649"/>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6" name="Freeform 113"/>
            <p:cNvSpPr>
              <a:spLocks/>
            </p:cNvSpPr>
            <p:nvPr/>
          </p:nvSpPr>
          <p:spPr bwMode="gray">
            <a:xfrm>
              <a:off x="2817417" y="2099476"/>
              <a:ext cx="459347" cy="345219"/>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7" name="Freeform 114"/>
            <p:cNvSpPr>
              <a:spLocks/>
            </p:cNvSpPr>
            <p:nvPr/>
          </p:nvSpPr>
          <p:spPr bwMode="gray">
            <a:xfrm>
              <a:off x="3120586" y="2065796"/>
              <a:ext cx="62012" cy="71570"/>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8" name="Freeform 115"/>
            <p:cNvSpPr>
              <a:spLocks/>
            </p:cNvSpPr>
            <p:nvPr/>
          </p:nvSpPr>
          <p:spPr bwMode="gray">
            <a:xfrm>
              <a:off x="3235423" y="2055271"/>
              <a:ext cx="153881" cy="204184"/>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69" name="Freeform 116"/>
            <p:cNvSpPr>
              <a:spLocks/>
            </p:cNvSpPr>
            <p:nvPr/>
          </p:nvSpPr>
          <p:spPr bwMode="gray">
            <a:xfrm>
              <a:off x="3226236" y="1800567"/>
              <a:ext cx="135507" cy="159979"/>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0" name="Freeform 117"/>
            <p:cNvSpPr>
              <a:spLocks/>
            </p:cNvSpPr>
            <p:nvPr/>
          </p:nvSpPr>
          <p:spPr bwMode="gray">
            <a:xfrm>
              <a:off x="2851868" y="1783727"/>
              <a:ext cx="307763" cy="225234"/>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1" name="Freeform 118"/>
            <p:cNvSpPr>
              <a:spLocks/>
            </p:cNvSpPr>
            <p:nvPr/>
          </p:nvSpPr>
          <p:spPr bwMode="gray">
            <a:xfrm>
              <a:off x="2720954" y="1712157"/>
              <a:ext cx="183739" cy="172609"/>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2" name="Freeform 119"/>
            <p:cNvSpPr>
              <a:spLocks/>
            </p:cNvSpPr>
            <p:nvPr/>
          </p:nvSpPr>
          <p:spPr bwMode="gray">
            <a:xfrm>
              <a:off x="2957518" y="1651112"/>
              <a:ext cx="91869" cy="82095"/>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3" name="Freeform 120"/>
            <p:cNvSpPr>
              <a:spLocks/>
            </p:cNvSpPr>
            <p:nvPr/>
          </p:nvSpPr>
          <p:spPr bwMode="gray">
            <a:xfrm>
              <a:off x="2957518" y="1577437"/>
              <a:ext cx="101056" cy="54730"/>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4" name="Freeform 121"/>
            <p:cNvSpPr>
              <a:spLocks/>
            </p:cNvSpPr>
            <p:nvPr/>
          </p:nvSpPr>
          <p:spPr bwMode="gray">
            <a:xfrm>
              <a:off x="3393898" y="1684792"/>
              <a:ext cx="75792" cy="44205"/>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5" name="Freeform 122"/>
            <p:cNvSpPr>
              <a:spLocks/>
            </p:cNvSpPr>
            <p:nvPr/>
          </p:nvSpPr>
          <p:spPr bwMode="gray">
            <a:xfrm>
              <a:off x="3373227" y="1758467"/>
              <a:ext cx="434083" cy="250494"/>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6" name="Freeform 123"/>
            <p:cNvSpPr>
              <a:spLocks/>
            </p:cNvSpPr>
            <p:nvPr/>
          </p:nvSpPr>
          <p:spPr bwMode="gray">
            <a:xfrm>
              <a:off x="3384711" y="1897396"/>
              <a:ext cx="75792" cy="96830"/>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7" name="Freeform 124"/>
            <p:cNvSpPr>
              <a:spLocks/>
            </p:cNvSpPr>
            <p:nvPr/>
          </p:nvSpPr>
          <p:spPr bwMode="gray">
            <a:xfrm>
              <a:off x="3618978" y="2598359"/>
              <a:ext cx="176849" cy="14735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8" name="Freeform 125"/>
            <p:cNvSpPr>
              <a:spLocks/>
            </p:cNvSpPr>
            <p:nvPr/>
          </p:nvSpPr>
          <p:spPr bwMode="gray">
            <a:xfrm>
              <a:off x="3869322" y="2455220"/>
              <a:ext cx="55122" cy="67360"/>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79" name="Freeform 126"/>
            <p:cNvSpPr>
              <a:spLocks/>
            </p:cNvSpPr>
            <p:nvPr/>
          </p:nvSpPr>
          <p:spPr bwMode="gray">
            <a:xfrm>
              <a:off x="3777453" y="2072111"/>
              <a:ext cx="121727" cy="79990"/>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0" name="Freeform 127"/>
            <p:cNvSpPr>
              <a:spLocks/>
            </p:cNvSpPr>
            <p:nvPr/>
          </p:nvSpPr>
          <p:spPr bwMode="gray">
            <a:xfrm>
              <a:off x="3545483" y="2061586"/>
              <a:ext cx="725769" cy="749378"/>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1" name="Freeform 128"/>
            <p:cNvSpPr>
              <a:spLocks/>
            </p:cNvSpPr>
            <p:nvPr/>
          </p:nvSpPr>
          <p:spPr bwMode="gray">
            <a:xfrm>
              <a:off x="2263904" y="2206830"/>
              <a:ext cx="2152041" cy="1364036"/>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2" name="Freeform 129"/>
            <p:cNvSpPr>
              <a:spLocks/>
            </p:cNvSpPr>
            <p:nvPr/>
          </p:nvSpPr>
          <p:spPr bwMode="gray">
            <a:xfrm>
              <a:off x="3338776" y="1556388"/>
              <a:ext cx="89573" cy="132615"/>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3" name="Freeform 130"/>
            <p:cNvSpPr>
              <a:spLocks/>
            </p:cNvSpPr>
            <p:nvPr/>
          </p:nvSpPr>
          <p:spPr bwMode="gray">
            <a:xfrm>
              <a:off x="3152741" y="1503763"/>
              <a:ext cx="169958" cy="181029"/>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4" name="Freeform 131"/>
            <p:cNvSpPr>
              <a:spLocks/>
            </p:cNvSpPr>
            <p:nvPr/>
          </p:nvSpPr>
          <p:spPr bwMode="gray">
            <a:xfrm>
              <a:off x="3396195" y="1419563"/>
              <a:ext cx="277905" cy="235759"/>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5" name="Freeform 132"/>
            <p:cNvSpPr>
              <a:spLocks/>
            </p:cNvSpPr>
            <p:nvPr/>
          </p:nvSpPr>
          <p:spPr bwMode="gray">
            <a:xfrm>
              <a:off x="3556966" y="1419563"/>
              <a:ext cx="473128" cy="435734"/>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6" name="Freeform 133"/>
            <p:cNvSpPr>
              <a:spLocks/>
            </p:cNvSpPr>
            <p:nvPr/>
          </p:nvSpPr>
          <p:spPr bwMode="gray">
            <a:xfrm>
              <a:off x="3630462" y="1825827"/>
              <a:ext cx="13780" cy="12630"/>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7" name="Freeform 134"/>
            <p:cNvSpPr>
              <a:spLocks/>
            </p:cNvSpPr>
            <p:nvPr/>
          </p:nvSpPr>
          <p:spPr bwMode="gray">
            <a:xfrm>
              <a:off x="3630462" y="1813197"/>
              <a:ext cx="2297" cy="12630"/>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8" name="Freeform 135"/>
            <p:cNvSpPr>
              <a:spLocks/>
            </p:cNvSpPr>
            <p:nvPr/>
          </p:nvSpPr>
          <p:spPr bwMode="gray">
            <a:xfrm>
              <a:off x="2406302" y="2362600"/>
              <a:ext cx="39045" cy="48415"/>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89" name="Freeform 136"/>
            <p:cNvSpPr>
              <a:spLocks/>
            </p:cNvSpPr>
            <p:nvPr/>
          </p:nvSpPr>
          <p:spPr bwMode="gray">
            <a:xfrm>
              <a:off x="2390224" y="2394175"/>
              <a:ext cx="25264" cy="23155"/>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9" name="Gruppieren 8"/>
          <p:cNvGrpSpPr/>
          <p:nvPr/>
        </p:nvGrpSpPr>
        <p:grpSpPr>
          <a:xfrm>
            <a:off x="3979566" y="1419563"/>
            <a:ext cx="1394119" cy="1490335"/>
            <a:chOff x="3979566" y="1419563"/>
            <a:chExt cx="1394119" cy="1490335"/>
          </a:xfrm>
          <a:solidFill>
            <a:schemeClr val="accent1"/>
          </a:solidFill>
        </p:grpSpPr>
        <p:sp>
          <p:nvSpPr>
            <p:cNvPr id="851" name="Freeform 138"/>
            <p:cNvSpPr>
              <a:spLocks/>
            </p:cNvSpPr>
            <p:nvPr/>
          </p:nvSpPr>
          <p:spPr bwMode="gray">
            <a:xfrm>
              <a:off x="4707631" y="2901478"/>
              <a:ext cx="9187" cy="842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52" name="Freeform 139"/>
            <p:cNvSpPr>
              <a:spLocks/>
            </p:cNvSpPr>
            <p:nvPr/>
          </p:nvSpPr>
          <p:spPr bwMode="gray">
            <a:xfrm>
              <a:off x="5196836" y="2137366"/>
              <a:ext cx="66605" cy="5894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53" name="Freeform 140"/>
            <p:cNvSpPr>
              <a:spLocks/>
            </p:cNvSpPr>
            <p:nvPr/>
          </p:nvSpPr>
          <p:spPr bwMode="gray">
            <a:xfrm>
              <a:off x="5109560" y="2274190"/>
              <a:ext cx="66605" cy="4210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54" name="Freeform 141"/>
            <p:cNvSpPr>
              <a:spLocks/>
            </p:cNvSpPr>
            <p:nvPr/>
          </p:nvSpPr>
          <p:spPr bwMode="gray">
            <a:xfrm>
              <a:off x="4434320" y="2324710"/>
              <a:ext cx="75792" cy="69465"/>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55" name="Freeform 142"/>
            <p:cNvSpPr>
              <a:spLocks/>
            </p:cNvSpPr>
            <p:nvPr/>
          </p:nvSpPr>
          <p:spPr bwMode="gray">
            <a:xfrm>
              <a:off x="4080622" y="1726892"/>
              <a:ext cx="75792" cy="2526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56" name="Freeform 143"/>
            <p:cNvSpPr>
              <a:spLocks/>
            </p:cNvSpPr>
            <p:nvPr/>
          </p:nvSpPr>
          <p:spPr bwMode="gray">
            <a:xfrm>
              <a:off x="4709928" y="2895163"/>
              <a:ext cx="20671" cy="6315"/>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57" name="Freeform 144"/>
            <p:cNvSpPr>
              <a:spLocks/>
            </p:cNvSpPr>
            <p:nvPr/>
          </p:nvSpPr>
          <p:spPr bwMode="gray">
            <a:xfrm>
              <a:off x="3979566" y="1419563"/>
              <a:ext cx="1394119" cy="147770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2" name="Gruppieren 11"/>
          <p:cNvGrpSpPr/>
          <p:nvPr/>
        </p:nvGrpSpPr>
        <p:grpSpPr>
          <a:xfrm>
            <a:off x="7029620" y="1419556"/>
            <a:ext cx="3383089" cy="1012498"/>
            <a:chOff x="7029620" y="1419556"/>
            <a:chExt cx="3383089" cy="1012498"/>
          </a:xfrm>
          <a:solidFill>
            <a:schemeClr val="accent1"/>
          </a:solidFill>
        </p:grpSpPr>
        <p:sp>
          <p:nvSpPr>
            <p:cNvPr id="834" name="Freeform 147"/>
            <p:cNvSpPr>
              <a:spLocks/>
            </p:cNvSpPr>
            <p:nvPr/>
          </p:nvSpPr>
          <p:spPr bwMode="gray">
            <a:xfrm>
              <a:off x="7029620" y="2379429"/>
              <a:ext cx="52825" cy="526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5" name="Freeform 148"/>
            <p:cNvSpPr>
              <a:spLocks/>
            </p:cNvSpPr>
            <p:nvPr/>
          </p:nvSpPr>
          <p:spPr bwMode="gray">
            <a:xfrm>
              <a:off x="8318088" y="1493230"/>
              <a:ext cx="153881" cy="176819"/>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6" name="Freeform 149"/>
            <p:cNvSpPr>
              <a:spLocks/>
            </p:cNvSpPr>
            <p:nvPr/>
          </p:nvSpPr>
          <p:spPr bwMode="gray">
            <a:xfrm>
              <a:off x="9259749" y="1846868"/>
              <a:ext cx="167662" cy="141034"/>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7" name="Freeform 150"/>
            <p:cNvSpPr>
              <a:spLocks/>
            </p:cNvSpPr>
            <p:nvPr/>
          </p:nvSpPr>
          <p:spPr bwMode="gray">
            <a:xfrm>
              <a:off x="9376882" y="1853183"/>
              <a:ext cx="101056" cy="105249"/>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8" name="Freeform 151"/>
            <p:cNvSpPr>
              <a:spLocks/>
            </p:cNvSpPr>
            <p:nvPr/>
          </p:nvSpPr>
          <p:spPr bwMode="gray">
            <a:xfrm>
              <a:off x="9498609" y="1910018"/>
              <a:ext cx="124024" cy="75779"/>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9" name="Freeform 152"/>
            <p:cNvSpPr>
              <a:spLocks/>
            </p:cNvSpPr>
            <p:nvPr/>
          </p:nvSpPr>
          <p:spPr bwMode="gray">
            <a:xfrm>
              <a:off x="9333244" y="2053157"/>
              <a:ext cx="98760" cy="56835"/>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0" name="Freeform 153"/>
            <p:cNvSpPr>
              <a:spLocks/>
            </p:cNvSpPr>
            <p:nvPr/>
          </p:nvSpPr>
          <p:spPr bwMode="gray">
            <a:xfrm>
              <a:off x="7112302" y="2097361"/>
              <a:ext cx="156178" cy="214709"/>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1" name="Freeform 154"/>
            <p:cNvSpPr>
              <a:spLocks/>
            </p:cNvSpPr>
            <p:nvPr/>
          </p:nvSpPr>
          <p:spPr bwMode="gray">
            <a:xfrm>
              <a:off x="7167424" y="1775299"/>
              <a:ext cx="388148" cy="334693"/>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2" name="Freeform 155"/>
            <p:cNvSpPr>
              <a:spLocks/>
            </p:cNvSpPr>
            <p:nvPr/>
          </p:nvSpPr>
          <p:spPr bwMode="gray">
            <a:xfrm>
              <a:off x="7135270" y="2251025"/>
              <a:ext cx="20671" cy="33680"/>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3" name="Freeform 156"/>
            <p:cNvSpPr>
              <a:spLocks/>
            </p:cNvSpPr>
            <p:nvPr/>
          </p:nvSpPr>
          <p:spPr bwMode="gray">
            <a:xfrm>
              <a:off x="9321760" y="2164721"/>
              <a:ext cx="39044" cy="27365"/>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4" name="Freeform 157"/>
            <p:cNvSpPr>
              <a:spLocks/>
            </p:cNvSpPr>
            <p:nvPr/>
          </p:nvSpPr>
          <p:spPr bwMode="gray">
            <a:xfrm>
              <a:off x="7291448" y="2316280"/>
              <a:ext cx="50528" cy="526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5" name="Freeform 158"/>
            <p:cNvSpPr>
              <a:spLocks/>
            </p:cNvSpPr>
            <p:nvPr/>
          </p:nvSpPr>
          <p:spPr bwMode="gray">
            <a:xfrm>
              <a:off x="8155020" y="1419556"/>
              <a:ext cx="186035" cy="157874"/>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46" name="Freeform 159"/>
            <p:cNvSpPr>
              <a:spLocks/>
            </p:cNvSpPr>
            <p:nvPr/>
          </p:nvSpPr>
          <p:spPr bwMode="gray">
            <a:xfrm>
              <a:off x="10311653" y="2236290"/>
              <a:ext cx="101056" cy="526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31" name="Gruppieren 30"/>
          <p:cNvGrpSpPr/>
          <p:nvPr/>
        </p:nvGrpSpPr>
        <p:grpSpPr>
          <a:xfrm>
            <a:off x="6308446" y="1695309"/>
            <a:ext cx="4301782" cy="1896592"/>
            <a:chOff x="6308446" y="1695309"/>
            <a:chExt cx="4301782" cy="1896592"/>
          </a:xfrm>
          <a:solidFill>
            <a:schemeClr val="accent1"/>
          </a:solidFill>
        </p:grpSpPr>
        <p:sp>
          <p:nvSpPr>
            <p:cNvPr id="831" name="Freeform 160"/>
            <p:cNvSpPr>
              <a:spLocks/>
            </p:cNvSpPr>
            <p:nvPr/>
          </p:nvSpPr>
          <p:spPr bwMode="gray">
            <a:xfrm>
              <a:off x="6508262" y="1695309"/>
              <a:ext cx="4101966" cy="1896592"/>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2" name="Freeform 161"/>
            <p:cNvSpPr>
              <a:spLocks/>
            </p:cNvSpPr>
            <p:nvPr/>
          </p:nvSpPr>
          <p:spPr bwMode="gray">
            <a:xfrm>
              <a:off x="6308446" y="3082495"/>
              <a:ext cx="82682" cy="56835"/>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33" name="Freeform 162"/>
            <p:cNvSpPr>
              <a:spLocks/>
            </p:cNvSpPr>
            <p:nvPr/>
          </p:nvSpPr>
          <p:spPr bwMode="gray">
            <a:xfrm>
              <a:off x="9388366" y="3139329"/>
              <a:ext cx="78089" cy="303118"/>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4" name="Gruppieren 13"/>
          <p:cNvGrpSpPr/>
          <p:nvPr/>
        </p:nvGrpSpPr>
        <p:grpSpPr>
          <a:xfrm>
            <a:off x="8664923" y="4880150"/>
            <a:ext cx="1019753" cy="867253"/>
            <a:chOff x="8664923" y="4880150"/>
            <a:chExt cx="1019753" cy="867253"/>
          </a:xfrm>
          <a:solidFill>
            <a:schemeClr val="accent1"/>
          </a:solidFill>
        </p:grpSpPr>
        <p:sp>
          <p:nvSpPr>
            <p:cNvPr id="828" name="Freeform 165"/>
            <p:cNvSpPr>
              <a:spLocks/>
            </p:cNvSpPr>
            <p:nvPr/>
          </p:nvSpPr>
          <p:spPr bwMode="gray">
            <a:xfrm>
              <a:off x="9461892" y="5656889"/>
              <a:ext cx="91870" cy="90514"/>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29" name="Freeform 166"/>
            <p:cNvSpPr>
              <a:spLocks/>
            </p:cNvSpPr>
            <p:nvPr/>
          </p:nvSpPr>
          <p:spPr bwMode="gray">
            <a:xfrm>
              <a:off x="8664923" y="4880150"/>
              <a:ext cx="1019753" cy="73042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3" name="Gruppieren 12"/>
          <p:cNvGrpSpPr/>
          <p:nvPr/>
        </p:nvGrpSpPr>
        <p:grpSpPr>
          <a:xfrm>
            <a:off x="10008516" y="5475860"/>
            <a:ext cx="300873" cy="372582"/>
            <a:chOff x="10008516" y="5475860"/>
            <a:chExt cx="300873" cy="372582"/>
          </a:xfrm>
          <a:solidFill>
            <a:schemeClr val="accent1"/>
          </a:solidFill>
        </p:grpSpPr>
        <p:sp>
          <p:nvSpPr>
            <p:cNvPr id="826" name="Freeform 168"/>
            <p:cNvSpPr>
              <a:spLocks/>
            </p:cNvSpPr>
            <p:nvPr/>
          </p:nvSpPr>
          <p:spPr bwMode="gray">
            <a:xfrm>
              <a:off x="10008516" y="5654784"/>
              <a:ext cx="195223" cy="193658"/>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27" name="Freeform 169"/>
            <p:cNvSpPr>
              <a:spLocks/>
            </p:cNvSpPr>
            <p:nvPr/>
          </p:nvSpPr>
          <p:spPr bwMode="gray">
            <a:xfrm>
              <a:off x="10164694" y="5475860"/>
              <a:ext cx="144695" cy="20839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sp>
        <p:nvSpPr>
          <p:cNvPr id="825" name="Freeform 170"/>
          <p:cNvSpPr>
            <a:spLocks/>
          </p:cNvSpPr>
          <p:nvPr/>
        </p:nvSpPr>
        <p:spPr bwMode="gray">
          <a:xfrm>
            <a:off x="9944207" y="5107488"/>
            <a:ext cx="73496" cy="54730"/>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nvGrpSpPr>
          <p:cNvPr id="23" name="Gruppieren 22"/>
          <p:cNvGrpSpPr/>
          <p:nvPr/>
        </p:nvGrpSpPr>
        <p:grpSpPr>
          <a:xfrm>
            <a:off x="6944632" y="3570861"/>
            <a:ext cx="140101" cy="103144"/>
            <a:chOff x="6944632" y="3570861"/>
            <a:chExt cx="140101" cy="103144"/>
          </a:xfrm>
          <a:solidFill>
            <a:schemeClr val="accent1"/>
          </a:solidFill>
        </p:grpSpPr>
        <p:sp>
          <p:nvSpPr>
            <p:cNvPr id="821" name="Freeform 180"/>
            <p:cNvSpPr>
              <a:spLocks/>
            </p:cNvSpPr>
            <p:nvPr/>
          </p:nvSpPr>
          <p:spPr bwMode="gray">
            <a:xfrm>
              <a:off x="6944632" y="3636115"/>
              <a:ext cx="29858" cy="25260"/>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22" name="Freeform 181"/>
            <p:cNvSpPr>
              <a:spLocks/>
            </p:cNvSpPr>
            <p:nvPr/>
          </p:nvSpPr>
          <p:spPr bwMode="gray">
            <a:xfrm>
              <a:off x="6949225" y="3570861"/>
              <a:ext cx="135508" cy="103144"/>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8" name="Gruppieren 17"/>
          <p:cNvGrpSpPr/>
          <p:nvPr/>
        </p:nvGrpSpPr>
        <p:grpSpPr>
          <a:xfrm>
            <a:off x="7126073" y="4006594"/>
            <a:ext cx="195222" cy="239969"/>
            <a:chOff x="7126073" y="4006594"/>
            <a:chExt cx="195222" cy="239969"/>
          </a:xfrm>
          <a:solidFill>
            <a:schemeClr val="accent1"/>
          </a:solidFill>
        </p:grpSpPr>
        <p:sp>
          <p:nvSpPr>
            <p:cNvPr id="819" name="Freeform 188"/>
            <p:cNvSpPr>
              <a:spLocks/>
            </p:cNvSpPr>
            <p:nvPr/>
          </p:nvSpPr>
          <p:spPr bwMode="gray">
            <a:xfrm>
              <a:off x="7227129" y="4006594"/>
              <a:ext cx="9187" cy="16840"/>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20" name="Freeform 189"/>
            <p:cNvSpPr>
              <a:spLocks/>
            </p:cNvSpPr>
            <p:nvPr/>
          </p:nvSpPr>
          <p:spPr bwMode="gray">
            <a:xfrm>
              <a:off x="7126073" y="4044484"/>
              <a:ext cx="195222" cy="202079"/>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7" name="Gruppieren 16"/>
          <p:cNvGrpSpPr/>
          <p:nvPr/>
        </p:nvGrpSpPr>
        <p:grpSpPr>
          <a:xfrm>
            <a:off x="6928554" y="3634011"/>
            <a:ext cx="482313" cy="404158"/>
            <a:chOff x="6928554" y="3634011"/>
            <a:chExt cx="482313" cy="404158"/>
          </a:xfrm>
          <a:solidFill>
            <a:schemeClr val="accent1"/>
          </a:solidFill>
        </p:grpSpPr>
        <p:sp>
          <p:nvSpPr>
            <p:cNvPr id="817" name="Freeform 193"/>
            <p:cNvSpPr>
              <a:spLocks/>
            </p:cNvSpPr>
            <p:nvPr/>
          </p:nvSpPr>
          <p:spPr bwMode="gray">
            <a:xfrm>
              <a:off x="7208755" y="3991859"/>
              <a:ext cx="22967" cy="1052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18" name="Freeform 194"/>
            <p:cNvSpPr>
              <a:spLocks/>
            </p:cNvSpPr>
            <p:nvPr/>
          </p:nvSpPr>
          <p:spPr bwMode="gray">
            <a:xfrm>
              <a:off x="6928554" y="3634011"/>
              <a:ext cx="482313" cy="404158"/>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6" name="Gruppieren 15"/>
          <p:cNvGrpSpPr/>
          <p:nvPr/>
        </p:nvGrpSpPr>
        <p:grpSpPr>
          <a:xfrm>
            <a:off x="6673617" y="3821355"/>
            <a:ext cx="39044" cy="107354"/>
            <a:chOff x="6673617" y="3821355"/>
            <a:chExt cx="39044" cy="107354"/>
          </a:xfrm>
          <a:solidFill>
            <a:schemeClr val="accent1"/>
          </a:solidFill>
        </p:grpSpPr>
        <p:sp>
          <p:nvSpPr>
            <p:cNvPr id="814" name="Freeform 196"/>
            <p:cNvSpPr>
              <a:spLocks/>
            </p:cNvSpPr>
            <p:nvPr/>
          </p:nvSpPr>
          <p:spPr bwMode="gray">
            <a:xfrm>
              <a:off x="6691991" y="3842405"/>
              <a:ext cx="18374" cy="33680"/>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15" name="Freeform 197"/>
            <p:cNvSpPr>
              <a:spLocks/>
            </p:cNvSpPr>
            <p:nvPr/>
          </p:nvSpPr>
          <p:spPr bwMode="gray">
            <a:xfrm>
              <a:off x="6673617" y="3869770"/>
              <a:ext cx="9187" cy="1052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16" name="Freeform 198"/>
            <p:cNvSpPr>
              <a:spLocks/>
            </p:cNvSpPr>
            <p:nvPr/>
          </p:nvSpPr>
          <p:spPr bwMode="gray">
            <a:xfrm>
              <a:off x="6675914" y="3821355"/>
              <a:ext cx="36747" cy="107354"/>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5" name="Gruppieren 14"/>
          <p:cNvGrpSpPr/>
          <p:nvPr/>
        </p:nvGrpSpPr>
        <p:grpSpPr>
          <a:xfrm>
            <a:off x="6473802" y="3564546"/>
            <a:ext cx="470829" cy="185239"/>
            <a:chOff x="6473802" y="3564546"/>
            <a:chExt cx="470829" cy="185239"/>
          </a:xfrm>
          <a:solidFill>
            <a:schemeClr val="accent1"/>
          </a:solidFill>
        </p:grpSpPr>
        <p:sp>
          <p:nvSpPr>
            <p:cNvPr id="812" name="Freeform 205"/>
            <p:cNvSpPr>
              <a:spLocks/>
            </p:cNvSpPr>
            <p:nvPr/>
          </p:nvSpPr>
          <p:spPr bwMode="gray">
            <a:xfrm>
              <a:off x="6476099" y="3564546"/>
              <a:ext cx="468532" cy="185239"/>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13" name="Freeform 206"/>
            <p:cNvSpPr>
              <a:spLocks/>
            </p:cNvSpPr>
            <p:nvPr/>
          </p:nvSpPr>
          <p:spPr bwMode="gray">
            <a:xfrm>
              <a:off x="6473802" y="3566651"/>
              <a:ext cx="75792" cy="58940"/>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2" name="Gruppieren 21"/>
          <p:cNvGrpSpPr/>
          <p:nvPr/>
        </p:nvGrpSpPr>
        <p:grpSpPr>
          <a:xfrm>
            <a:off x="6632276" y="3623486"/>
            <a:ext cx="1070276" cy="717801"/>
            <a:chOff x="6632276" y="3623486"/>
            <a:chExt cx="1070276" cy="717801"/>
          </a:xfrm>
          <a:solidFill>
            <a:schemeClr val="accent1"/>
          </a:solidFill>
        </p:grpSpPr>
        <p:sp>
          <p:nvSpPr>
            <p:cNvPr id="792" name="Freeform 183"/>
            <p:cNvSpPr>
              <a:spLocks/>
            </p:cNvSpPr>
            <p:nvPr/>
          </p:nvSpPr>
          <p:spPr bwMode="gray">
            <a:xfrm>
              <a:off x="7603793" y="3623486"/>
              <a:ext cx="6890" cy="842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3" name="Freeform 184"/>
            <p:cNvSpPr>
              <a:spLocks/>
            </p:cNvSpPr>
            <p:nvPr/>
          </p:nvSpPr>
          <p:spPr bwMode="gray">
            <a:xfrm>
              <a:off x="7619870" y="3627696"/>
              <a:ext cx="6890" cy="4210"/>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4" name="Freeform 185"/>
            <p:cNvSpPr>
              <a:spLocks/>
            </p:cNvSpPr>
            <p:nvPr/>
          </p:nvSpPr>
          <p:spPr bwMode="gray">
            <a:xfrm>
              <a:off x="7592309" y="3631906"/>
              <a:ext cx="4593" cy="4210"/>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5" name="Freeform 186"/>
            <p:cNvSpPr>
              <a:spLocks/>
            </p:cNvSpPr>
            <p:nvPr/>
          </p:nvSpPr>
          <p:spPr bwMode="gray">
            <a:xfrm>
              <a:off x="7167414" y="4059218"/>
              <a:ext cx="6890" cy="4210"/>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7" name="Freeform 190"/>
            <p:cNvSpPr>
              <a:spLocks/>
            </p:cNvSpPr>
            <p:nvPr/>
          </p:nvSpPr>
          <p:spPr bwMode="gray">
            <a:xfrm>
              <a:off x="6696585" y="3781360"/>
              <a:ext cx="43638" cy="48415"/>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8" name="Freeform 191"/>
            <p:cNvSpPr>
              <a:spLocks/>
            </p:cNvSpPr>
            <p:nvPr/>
          </p:nvSpPr>
          <p:spPr bwMode="gray">
            <a:xfrm>
              <a:off x="7087029" y="4008699"/>
              <a:ext cx="2297" cy="6315"/>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1" name="Freeform 199"/>
            <p:cNvSpPr>
              <a:spLocks/>
            </p:cNvSpPr>
            <p:nvPr/>
          </p:nvSpPr>
          <p:spPr bwMode="gray">
            <a:xfrm>
              <a:off x="6793047" y="3703475"/>
              <a:ext cx="245750" cy="229444"/>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2" name="Freeform 200"/>
            <p:cNvSpPr>
              <a:spLocks/>
            </p:cNvSpPr>
            <p:nvPr/>
          </p:nvSpPr>
          <p:spPr bwMode="gray">
            <a:xfrm>
              <a:off x="7093919" y="4010804"/>
              <a:ext cx="20671" cy="4210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3" name="Freeform 201"/>
            <p:cNvSpPr>
              <a:spLocks/>
            </p:cNvSpPr>
            <p:nvPr/>
          </p:nvSpPr>
          <p:spPr bwMode="gray">
            <a:xfrm>
              <a:off x="6990566" y="3909764"/>
              <a:ext cx="43638" cy="39995"/>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4" name="Freeform 202"/>
            <p:cNvSpPr>
              <a:spLocks/>
            </p:cNvSpPr>
            <p:nvPr/>
          </p:nvSpPr>
          <p:spPr bwMode="gray">
            <a:xfrm>
              <a:off x="7100809" y="4012909"/>
              <a:ext cx="133210" cy="90515"/>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5" name="Freeform 203"/>
            <p:cNvSpPr>
              <a:spLocks/>
            </p:cNvSpPr>
            <p:nvPr/>
          </p:nvSpPr>
          <p:spPr bwMode="gray">
            <a:xfrm>
              <a:off x="6889510" y="4189728"/>
              <a:ext cx="261827" cy="151559"/>
            </a:xfrm>
            <a:custGeom>
              <a:avLst/>
              <a:gdLst/>
              <a:ahLst/>
              <a:cxnLst>
                <a:cxn ang="0">
                  <a:pos x="551" y="145"/>
                </a:cxn>
                <a:cxn ang="0">
                  <a:pos x="533" y="162"/>
                </a:cxn>
                <a:cxn ang="0">
                  <a:pos x="528" y="183"/>
                </a:cxn>
                <a:cxn ang="0">
                  <a:pos x="529" y="193"/>
                </a:cxn>
                <a:cxn ang="0">
                  <a:pos x="523" y="198"/>
                </a:cxn>
                <a:cxn ang="0">
                  <a:pos x="510" y="199"/>
                </a:cxn>
                <a:cxn ang="0">
                  <a:pos x="486" y="212"/>
                </a:cxn>
                <a:cxn ang="0">
                  <a:pos x="461" y="220"/>
                </a:cxn>
                <a:cxn ang="0">
                  <a:pos x="437" y="228"/>
                </a:cxn>
                <a:cxn ang="0">
                  <a:pos x="408" y="239"/>
                </a:cxn>
                <a:cxn ang="0">
                  <a:pos x="381" y="243"/>
                </a:cxn>
                <a:cxn ang="0">
                  <a:pos x="354" y="256"/>
                </a:cxn>
                <a:cxn ang="0">
                  <a:pos x="346" y="271"/>
                </a:cxn>
                <a:cxn ang="0">
                  <a:pos x="330" y="285"/>
                </a:cxn>
                <a:cxn ang="0">
                  <a:pos x="324" y="288"/>
                </a:cxn>
                <a:cxn ang="0">
                  <a:pos x="285" y="290"/>
                </a:cxn>
                <a:cxn ang="0">
                  <a:pos x="269" y="303"/>
                </a:cxn>
                <a:cxn ang="0">
                  <a:pos x="247" y="314"/>
                </a:cxn>
                <a:cxn ang="0">
                  <a:pos x="217" y="320"/>
                </a:cxn>
                <a:cxn ang="0">
                  <a:pos x="194" y="319"/>
                </a:cxn>
                <a:cxn ang="0">
                  <a:pos x="173" y="320"/>
                </a:cxn>
                <a:cxn ang="0">
                  <a:pos x="156" y="339"/>
                </a:cxn>
                <a:cxn ang="0">
                  <a:pos x="124" y="356"/>
                </a:cxn>
                <a:cxn ang="0">
                  <a:pos x="86" y="361"/>
                </a:cxn>
                <a:cxn ang="0">
                  <a:pos x="70" y="362"/>
                </a:cxn>
                <a:cxn ang="0">
                  <a:pos x="48" y="357"/>
                </a:cxn>
                <a:cxn ang="0">
                  <a:pos x="32" y="330"/>
                </a:cxn>
                <a:cxn ang="0">
                  <a:pos x="31" y="295"/>
                </a:cxn>
                <a:cxn ang="0">
                  <a:pos x="23" y="282"/>
                </a:cxn>
                <a:cxn ang="0">
                  <a:pos x="17" y="247"/>
                </a:cxn>
                <a:cxn ang="0">
                  <a:pos x="11" y="234"/>
                </a:cxn>
                <a:cxn ang="0">
                  <a:pos x="2" y="215"/>
                </a:cxn>
                <a:cxn ang="0">
                  <a:pos x="2" y="210"/>
                </a:cxn>
                <a:cxn ang="0">
                  <a:pos x="5" y="206"/>
                </a:cxn>
                <a:cxn ang="0">
                  <a:pos x="2" y="193"/>
                </a:cxn>
                <a:cxn ang="0">
                  <a:pos x="7" y="183"/>
                </a:cxn>
                <a:cxn ang="0">
                  <a:pos x="7" y="162"/>
                </a:cxn>
                <a:cxn ang="0">
                  <a:pos x="4" y="148"/>
                </a:cxn>
                <a:cxn ang="0">
                  <a:pos x="20" y="139"/>
                </a:cxn>
                <a:cxn ang="0">
                  <a:pos x="27" y="126"/>
                </a:cxn>
                <a:cxn ang="0">
                  <a:pos x="39" y="116"/>
                </a:cxn>
                <a:cxn ang="0">
                  <a:pos x="66" y="110"/>
                </a:cxn>
                <a:cxn ang="0">
                  <a:pos x="201" y="132"/>
                </a:cxn>
                <a:cxn ang="0">
                  <a:pos x="339" y="40"/>
                </a:cxn>
                <a:cxn ang="0">
                  <a:pos x="570" y="137"/>
                </a:cxn>
              </a:cxnLst>
              <a:rect l="0" t="0" r="r" b="b"/>
              <a:pathLst>
                <a:path w="570" h="362">
                  <a:moveTo>
                    <a:pt x="570" y="137"/>
                  </a:moveTo>
                  <a:lnTo>
                    <a:pt x="551" y="145"/>
                  </a:lnTo>
                  <a:lnTo>
                    <a:pt x="540" y="153"/>
                  </a:lnTo>
                  <a:lnTo>
                    <a:pt x="533" y="162"/>
                  </a:lnTo>
                  <a:lnTo>
                    <a:pt x="526" y="177"/>
                  </a:lnTo>
                  <a:lnTo>
                    <a:pt x="528" y="183"/>
                  </a:lnTo>
                  <a:lnTo>
                    <a:pt x="529" y="191"/>
                  </a:lnTo>
                  <a:lnTo>
                    <a:pt x="529" y="193"/>
                  </a:lnTo>
                  <a:lnTo>
                    <a:pt x="526" y="195"/>
                  </a:lnTo>
                  <a:lnTo>
                    <a:pt x="523" y="198"/>
                  </a:lnTo>
                  <a:lnTo>
                    <a:pt x="516" y="196"/>
                  </a:lnTo>
                  <a:lnTo>
                    <a:pt x="510" y="199"/>
                  </a:lnTo>
                  <a:lnTo>
                    <a:pt x="496" y="202"/>
                  </a:lnTo>
                  <a:lnTo>
                    <a:pt x="486" y="212"/>
                  </a:lnTo>
                  <a:lnTo>
                    <a:pt x="475" y="217"/>
                  </a:lnTo>
                  <a:lnTo>
                    <a:pt x="461" y="220"/>
                  </a:lnTo>
                  <a:lnTo>
                    <a:pt x="451" y="221"/>
                  </a:lnTo>
                  <a:lnTo>
                    <a:pt x="437" y="228"/>
                  </a:lnTo>
                  <a:lnTo>
                    <a:pt x="427" y="231"/>
                  </a:lnTo>
                  <a:lnTo>
                    <a:pt x="408" y="239"/>
                  </a:lnTo>
                  <a:lnTo>
                    <a:pt x="398" y="241"/>
                  </a:lnTo>
                  <a:lnTo>
                    <a:pt x="381" y="243"/>
                  </a:lnTo>
                  <a:lnTo>
                    <a:pt x="364" y="252"/>
                  </a:lnTo>
                  <a:lnTo>
                    <a:pt x="354" y="256"/>
                  </a:lnTo>
                  <a:lnTo>
                    <a:pt x="351" y="264"/>
                  </a:lnTo>
                  <a:lnTo>
                    <a:pt x="346" y="271"/>
                  </a:lnTo>
                  <a:lnTo>
                    <a:pt x="335" y="281"/>
                  </a:lnTo>
                  <a:lnTo>
                    <a:pt x="330" y="285"/>
                  </a:lnTo>
                  <a:lnTo>
                    <a:pt x="328" y="287"/>
                  </a:lnTo>
                  <a:lnTo>
                    <a:pt x="324" y="288"/>
                  </a:lnTo>
                  <a:lnTo>
                    <a:pt x="298" y="287"/>
                  </a:lnTo>
                  <a:lnTo>
                    <a:pt x="285" y="290"/>
                  </a:lnTo>
                  <a:lnTo>
                    <a:pt x="274" y="297"/>
                  </a:lnTo>
                  <a:lnTo>
                    <a:pt x="269" y="303"/>
                  </a:lnTo>
                  <a:lnTo>
                    <a:pt x="253" y="313"/>
                  </a:lnTo>
                  <a:lnTo>
                    <a:pt x="247" y="314"/>
                  </a:lnTo>
                  <a:lnTo>
                    <a:pt x="227" y="319"/>
                  </a:lnTo>
                  <a:lnTo>
                    <a:pt x="217" y="320"/>
                  </a:lnTo>
                  <a:lnTo>
                    <a:pt x="206" y="318"/>
                  </a:lnTo>
                  <a:lnTo>
                    <a:pt x="194" y="319"/>
                  </a:lnTo>
                  <a:lnTo>
                    <a:pt x="185" y="319"/>
                  </a:lnTo>
                  <a:lnTo>
                    <a:pt x="173" y="320"/>
                  </a:lnTo>
                  <a:lnTo>
                    <a:pt x="163" y="327"/>
                  </a:lnTo>
                  <a:lnTo>
                    <a:pt x="156" y="339"/>
                  </a:lnTo>
                  <a:lnTo>
                    <a:pt x="134" y="350"/>
                  </a:lnTo>
                  <a:lnTo>
                    <a:pt x="124" y="356"/>
                  </a:lnTo>
                  <a:lnTo>
                    <a:pt x="101" y="356"/>
                  </a:lnTo>
                  <a:lnTo>
                    <a:pt x="86" y="361"/>
                  </a:lnTo>
                  <a:lnTo>
                    <a:pt x="77" y="360"/>
                  </a:lnTo>
                  <a:lnTo>
                    <a:pt x="70" y="362"/>
                  </a:lnTo>
                  <a:lnTo>
                    <a:pt x="60" y="357"/>
                  </a:lnTo>
                  <a:lnTo>
                    <a:pt x="48" y="357"/>
                  </a:lnTo>
                  <a:lnTo>
                    <a:pt x="43" y="344"/>
                  </a:lnTo>
                  <a:lnTo>
                    <a:pt x="32" y="330"/>
                  </a:lnTo>
                  <a:lnTo>
                    <a:pt x="32" y="304"/>
                  </a:lnTo>
                  <a:lnTo>
                    <a:pt x="31" y="295"/>
                  </a:lnTo>
                  <a:lnTo>
                    <a:pt x="26" y="290"/>
                  </a:lnTo>
                  <a:lnTo>
                    <a:pt x="23" y="282"/>
                  </a:lnTo>
                  <a:lnTo>
                    <a:pt x="20" y="266"/>
                  </a:lnTo>
                  <a:lnTo>
                    <a:pt x="17" y="247"/>
                  </a:lnTo>
                  <a:lnTo>
                    <a:pt x="15" y="239"/>
                  </a:lnTo>
                  <a:lnTo>
                    <a:pt x="11" y="234"/>
                  </a:lnTo>
                  <a:lnTo>
                    <a:pt x="11" y="226"/>
                  </a:lnTo>
                  <a:lnTo>
                    <a:pt x="2" y="215"/>
                  </a:lnTo>
                  <a:lnTo>
                    <a:pt x="0" y="211"/>
                  </a:lnTo>
                  <a:lnTo>
                    <a:pt x="2" y="210"/>
                  </a:lnTo>
                  <a:lnTo>
                    <a:pt x="5" y="210"/>
                  </a:lnTo>
                  <a:lnTo>
                    <a:pt x="5" y="206"/>
                  </a:lnTo>
                  <a:lnTo>
                    <a:pt x="2" y="202"/>
                  </a:lnTo>
                  <a:lnTo>
                    <a:pt x="2" y="193"/>
                  </a:lnTo>
                  <a:lnTo>
                    <a:pt x="1" y="188"/>
                  </a:lnTo>
                  <a:lnTo>
                    <a:pt x="7" y="183"/>
                  </a:lnTo>
                  <a:lnTo>
                    <a:pt x="9" y="178"/>
                  </a:lnTo>
                  <a:lnTo>
                    <a:pt x="7" y="162"/>
                  </a:lnTo>
                  <a:lnTo>
                    <a:pt x="5" y="151"/>
                  </a:lnTo>
                  <a:lnTo>
                    <a:pt x="4" y="148"/>
                  </a:lnTo>
                  <a:lnTo>
                    <a:pt x="15" y="143"/>
                  </a:lnTo>
                  <a:lnTo>
                    <a:pt x="20" y="139"/>
                  </a:lnTo>
                  <a:lnTo>
                    <a:pt x="21" y="131"/>
                  </a:lnTo>
                  <a:lnTo>
                    <a:pt x="27" y="126"/>
                  </a:lnTo>
                  <a:lnTo>
                    <a:pt x="36" y="123"/>
                  </a:lnTo>
                  <a:lnTo>
                    <a:pt x="39" y="116"/>
                  </a:lnTo>
                  <a:lnTo>
                    <a:pt x="44" y="112"/>
                  </a:lnTo>
                  <a:lnTo>
                    <a:pt x="66" y="110"/>
                  </a:lnTo>
                  <a:lnTo>
                    <a:pt x="101" y="98"/>
                  </a:lnTo>
                  <a:lnTo>
                    <a:pt x="201" y="132"/>
                  </a:lnTo>
                  <a:lnTo>
                    <a:pt x="201" y="194"/>
                  </a:lnTo>
                  <a:lnTo>
                    <a:pt x="339" y="40"/>
                  </a:lnTo>
                  <a:lnTo>
                    <a:pt x="513" y="0"/>
                  </a:lnTo>
                  <a:lnTo>
                    <a:pt x="570" y="13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7" name="Freeform 207"/>
            <p:cNvSpPr>
              <a:spLocks/>
            </p:cNvSpPr>
            <p:nvPr/>
          </p:nvSpPr>
          <p:spPr bwMode="gray">
            <a:xfrm>
              <a:off x="6694288" y="3819250"/>
              <a:ext cx="107946" cy="113669"/>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8" name="Freeform 208"/>
            <p:cNvSpPr>
              <a:spLocks/>
            </p:cNvSpPr>
            <p:nvPr/>
          </p:nvSpPr>
          <p:spPr bwMode="gray">
            <a:xfrm>
              <a:off x="6710365" y="3707685"/>
              <a:ext cx="176848" cy="141034"/>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09" name="Freeform 209"/>
            <p:cNvSpPr>
              <a:spLocks/>
            </p:cNvSpPr>
            <p:nvPr/>
          </p:nvSpPr>
          <p:spPr bwMode="gray">
            <a:xfrm>
              <a:off x="6687398" y="3850825"/>
              <a:ext cx="530544" cy="420998"/>
            </a:xfrm>
            <a:custGeom>
              <a:avLst/>
              <a:gdLst/>
              <a:ahLst/>
              <a:cxnLst>
                <a:cxn ang="0">
                  <a:pos x="684" y="202"/>
                </a:cxn>
                <a:cxn ang="0">
                  <a:pos x="721" y="231"/>
                </a:cxn>
                <a:cxn ang="0">
                  <a:pos x="762" y="247"/>
                </a:cxn>
                <a:cxn ang="0">
                  <a:pos x="776" y="275"/>
                </a:cxn>
                <a:cxn ang="0">
                  <a:pos x="805" y="299"/>
                </a:cxn>
                <a:cxn ang="0">
                  <a:pos x="805" y="308"/>
                </a:cxn>
                <a:cxn ang="0">
                  <a:pos x="820" y="324"/>
                </a:cxn>
                <a:cxn ang="0">
                  <a:pos x="846" y="345"/>
                </a:cxn>
                <a:cxn ang="0">
                  <a:pos x="854" y="368"/>
                </a:cxn>
                <a:cxn ang="0">
                  <a:pos x="850" y="387"/>
                </a:cxn>
                <a:cxn ang="0">
                  <a:pos x="872" y="425"/>
                </a:cxn>
                <a:cxn ang="0">
                  <a:pos x="881" y="455"/>
                </a:cxn>
                <a:cxn ang="0">
                  <a:pos x="888" y="463"/>
                </a:cxn>
                <a:cxn ang="0">
                  <a:pos x="905" y="491"/>
                </a:cxn>
                <a:cxn ang="0">
                  <a:pos x="1119" y="599"/>
                </a:cxn>
                <a:cxn ang="0">
                  <a:pos x="1119" y="744"/>
                </a:cxn>
                <a:cxn ang="0">
                  <a:pos x="642" y="996"/>
                </a:cxn>
                <a:cxn ang="0">
                  <a:pos x="507" y="912"/>
                </a:cxn>
                <a:cxn ang="0">
                  <a:pos x="477" y="925"/>
                </a:cxn>
                <a:cxn ang="0">
                  <a:pos x="461" y="941"/>
                </a:cxn>
                <a:cxn ang="0">
                  <a:pos x="442" y="944"/>
                </a:cxn>
                <a:cxn ang="0">
                  <a:pos x="426" y="911"/>
                </a:cxn>
                <a:cxn ang="0">
                  <a:pos x="399" y="869"/>
                </a:cxn>
                <a:cxn ang="0">
                  <a:pos x="376" y="844"/>
                </a:cxn>
                <a:cxn ang="0">
                  <a:pos x="359" y="815"/>
                </a:cxn>
                <a:cxn ang="0">
                  <a:pos x="351" y="783"/>
                </a:cxn>
                <a:cxn ang="0">
                  <a:pos x="335" y="760"/>
                </a:cxn>
                <a:cxn ang="0">
                  <a:pos x="317" y="739"/>
                </a:cxn>
                <a:cxn ang="0">
                  <a:pos x="291" y="726"/>
                </a:cxn>
                <a:cxn ang="0">
                  <a:pos x="264" y="708"/>
                </a:cxn>
                <a:cxn ang="0">
                  <a:pos x="251" y="680"/>
                </a:cxn>
                <a:cxn ang="0">
                  <a:pos x="239" y="627"/>
                </a:cxn>
                <a:cxn ang="0">
                  <a:pos x="246" y="604"/>
                </a:cxn>
                <a:cxn ang="0">
                  <a:pos x="233" y="578"/>
                </a:cxn>
                <a:cxn ang="0">
                  <a:pos x="225" y="554"/>
                </a:cxn>
                <a:cxn ang="0">
                  <a:pos x="193" y="506"/>
                </a:cxn>
                <a:cxn ang="0">
                  <a:pos x="178" y="496"/>
                </a:cxn>
                <a:cxn ang="0">
                  <a:pos x="162" y="489"/>
                </a:cxn>
                <a:cxn ang="0">
                  <a:pos x="153" y="481"/>
                </a:cxn>
                <a:cxn ang="0">
                  <a:pos x="141" y="455"/>
                </a:cxn>
                <a:cxn ang="0">
                  <a:pos x="128" y="416"/>
                </a:cxn>
                <a:cxn ang="0">
                  <a:pos x="109" y="395"/>
                </a:cxn>
                <a:cxn ang="0">
                  <a:pos x="87" y="350"/>
                </a:cxn>
                <a:cxn ang="0">
                  <a:pos x="61" y="319"/>
                </a:cxn>
                <a:cxn ang="0">
                  <a:pos x="45" y="288"/>
                </a:cxn>
                <a:cxn ang="0">
                  <a:pos x="17" y="259"/>
                </a:cxn>
                <a:cxn ang="0">
                  <a:pos x="2" y="258"/>
                </a:cxn>
                <a:cxn ang="0">
                  <a:pos x="12" y="211"/>
                </a:cxn>
                <a:cxn ang="0">
                  <a:pos x="17" y="178"/>
                </a:cxn>
                <a:cxn ang="0">
                  <a:pos x="98" y="177"/>
                </a:cxn>
                <a:cxn ang="0">
                  <a:pos x="156" y="142"/>
                </a:cxn>
                <a:cxn ang="0">
                  <a:pos x="185" y="104"/>
                </a:cxn>
                <a:cxn ang="0">
                  <a:pos x="125" y="43"/>
                </a:cxn>
                <a:cxn ang="0">
                  <a:pos x="248" y="0"/>
                </a:cxn>
                <a:cxn ang="0">
                  <a:pos x="450" y="91"/>
                </a:cxn>
                <a:cxn ang="0">
                  <a:pos x="493" y="116"/>
                </a:cxn>
                <a:cxn ang="0">
                  <a:pos x="497" y="162"/>
                </a:cxn>
              </a:cxnLst>
              <a:rect l="0" t="0" r="r" b="b"/>
              <a:pathLst>
                <a:path w="1157" h="996">
                  <a:moveTo>
                    <a:pt x="658" y="195"/>
                  </a:moveTo>
                  <a:lnTo>
                    <a:pt x="662" y="197"/>
                  </a:lnTo>
                  <a:lnTo>
                    <a:pt x="684" y="202"/>
                  </a:lnTo>
                  <a:lnTo>
                    <a:pt x="704" y="209"/>
                  </a:lnTo>
                  <a:lnTo>
                    <a:pt x="711" y="216"/>
                  </a:lnTo>
                  <a:lnTo>
                    <a:pt x="721" y="231"/>
                  </a:lnTo>
                  <a:lnTo>
                    <a:pt x="754" y="231"/>
                  </a:lnTo>
                  <a:lnTo>
                    <a:pt x="758" y="237"/>
                  </a:lnTo>
                  <a:lnTo>
                    <a:pt x="762" y="247"/>
                  </a:lnTo>
                  <a:lnTo>
                    <a:pt x="765" y="251"/>
                  </a:lnTo>
                  <a:lnTo>
                    <a:pt x="766" y="259"/>
                  </a:lnTo>
                  <a:lnTo>
                    <a:pt x="776" y="275"/>
                  </a:lnTo>
                  <a:lnTo>
                    <a:pt x="785" y="277"/>
                  </a:lnTo>
                  <a:lnTo>
                    <a:pt x="791" y="290"/>
                  </a:lnTo>
                  <a:lnTo>
                    <a:pt x="805" y="299"/>
                  </a:lnTo>
                  <a:lnTo>
                    <a:pt x="805" y="301"/>
                  </a:lnTo>
                  <a:lnTo>
                    <a:pt x="802" y="304"/>
                  </a:lnTo>
                  <a:lnTo>
                    <a:pt x="805" y="308"/>
                  </a:lnTo>
                  <a:lnTo>
                    <a:pt x="807" y="318"/>
                  </a:lnTo>
                  <a:lnTo>
                    <a:pt x="817" y="320"/>
                  </a:lnTo>
                  <a:lnTo>
                    <a:pt x="820" y="324"/>
                  </a:lnTo>
                  <a:lnTo>
                    <a:pt x="836" y="335"/>
                  </a:lnTo>
                  <a:lnTo>
                    <a:pt x="843" y="339"/>
                  </a:lnTo>
                  <a:lnTo>
                    <a:pt x="846" y="345"/>
                  </a:lnTo>
                  <a:lnTo>
                    <a:pt x="848" y="347"/>
                  </a:lnTo>
                  <a:lnTo>
                    <a:pt x="845" y="357"/>
                  </a:lnTo>
                  <a:lnTo>
                    <a:pt x="854" y="368"/>
                  </a:lnTo>
                  <a:lnTo>
                    <a:pt x="855" y="376"/>
                  </a:lnTo>
                  <a:lnTo>
                    <a:pt x="855" y="380"/>
                  </a:lnTo>
                  <a:lnTo>
                    <a:pt x="850" y="387"/>
                  </a:lnTo>
                  <a:lnTo>
                    <a:pt x="850" y="399"/>
                  </a:lnTo>
                  <a:lnTo>
                    <a:pt x="857" y="409"/>
                  </a:lnTo>
                  <a:lnTo>
                    <a:pt x="872" y="425"/>
                  </a:lnTo>
                  <a:lnTo>
                    <a:pt x="875" y="443"/>
                  </a:lnTo>
                  <a:lnTo>
                    <a:pt x="881" y="450"/>
                  </a:lnTo>
                  <a:lnTo>
                    <a:pt x="881" y="455"/>
                  </a:lnTo>
                  <a:lnTo>
                    <a:pt x="883" y="458"/>
                  </a:lnTo>
                  <a:lnTo>
                    <a:pt x="886" y="463"/>
                  </a:lnTo>
                  <a:lnTo>
                    <a:pt x="888" y="463"/>
                  </a:lnTo>
                  <a:lnTo>
                    <a:pt x="895" y="475"/>
                  </a:lnTo>
                  <a:lnTo>
                    <a:pt x="902" y="476"/>
                  </a:lnTo>
                  <a:lnTo>
                    <a:pt x="905" y="491"/>
                  </a:lnTo>
                  <a:lnTo>
                    <a:pt x="938" y="520"/>
                  </a:lnTo>
                  <a:lnTo>
                    <a:pt x="954" y="568"/>
                  </a:lnTo>
                  <a:lnTo>
                    <a:pt x="1119" y="599"/>
                  </a:lnTo>
                  <a:lnTo>
                    <a:pt x="1130" y="587"/>
                  </a:lnTo>
                  <a:lnTo>
                    <a:pt x="1157" y="627"/>
                  </a:lnTo>
                  <a:lnTo>
                    <a:pt x="1119" y="744"/>
                  </a:lnTo>
                  <a:lnTo>
                    <a:pt x="954" y="802"/>
                  </a:lnTo>
                  <a:lnTo>
                    <a:pt x="780" y="842"/>
                  </a:lnTo>
                  <a:lnTo>
                    <a:pt x="642" y="996"/>
                  </a:lnTo>
                  <a:lnTo>
                    <a:pt x="642" y="934"/>
                  </a:lnTo>
                  <a:lnTo>
                    <a:pt x="542" y="900"/>
                  </a:lnTo>
                  <a:lnTo>
                    <a:pt x="507" y="912"/>
                  </a:lnTo>
                  <a:lnTo>
                    <a:pt x="485" y="914"/>
                  </a:lnTo>
                  <a:lnTo>
                    <a:pt x="480" y="918"/>
                  </a:lnTo>
                  <a:lnTo>
                    <a:pt x="477" y="925"/>
                  </a:lnTo>
                  <a:lnTo>
                    <a:pt x="468" y="928"/>
                  </a:lnTo>
                  <a:lnTo>
                    <a:pt x="462" y="933"/>
                  </a:lnTo>
                  <a:lnTo>
                    <a:pt x="461" y="941"/>
                  </a:lnTo>
                  <a:lnTo>
                    <a:pt x="456" y="945"/>
                  </a:lnTo>
                  <a:lnTo>
                    <a:pt x="445" y="950"/>
                  </a:lnTo>
                  <a:lnTo>
                    <a:pt x="442" y="944"/>
                  </a:lnTo>
                  <a:lnTo>
                    <a:pt x="442" y="934"/>
                  </a:lnTo>
                  <a:lnTo>
                    <a:pt x="430" y="912"/>
                  </a:lnTo>
                  <a:lnTo>
                    <a:pt x="426" y="911"/>
                  </a:lnTo>
                  <a:lnTo>
                    <a:pt x="422" y="905"/>
                  </a:lnTo>
                  <a:lnTo>
                    <a:pt x="418" y="887"/>
                  </a:lnTo>
                  <a:lnTo>
                    <a:pt x="399" y="869"/>
                  </a:lnTo>
                  <a:lnTo>
                    <a:pt x="392" y="866"/>
                  </a:lnTo>
                  <a:lnTo>
                    <a:pt x="387" y="860"/>
                  </a:lnTo>
                  <a:lnTo>
                    <a:pt x="376" y="844"/>
                  </a:lnTo>
                  <a:lnTo>
                    <a:pt x="365" y="821"/>
                  </a:lnTo>
                  <a:lnTo>
                    <a:pt x="360" y="819"/>
                  </a:lnTo>
                  <a:lnTo>
                    <a:pt x="359" y="815"/>
                  </a:lnTo>
                  <a:lnTo>
                    <a:pt x="355" y="804"/>
                  </a:lnTo>
                  <a:lnTo>
                    <a:pt x="355" y="793"/>
                  </a:lnTo>
                  <a:lnTo>
                    <a:pt x="351" y="783"/>
                  </a:lnTo>
                  <a:lnTo>
                    <a:pt x="345" y="774"/>
                  </a:lnTo>
                  <a:lnTo>
                    <a:pt x="338" y="766"/>
                  </a:lnTo>
                  <a:lnTo>
                    <a:pt x="335" y="760"/>
                  </a:lnTo>
                  <a:lnTo>
                    <a:pt x="330" y="756"/>
                  </a:lnTo>
                  <a:lnTo>
                    <a:pt x="322" y="744"/>
                  </a:lnTo>
                  <a:lnTo>
                    <a:pt x="317" y="739"/>
                  </a:lnTo>
                  <a:lnTo>
                    <a:pt x="302" y="729"/>
                  </a:lnTo>
                  <a:lnTo>
                    <a:pt x="293" y="724"/>
                  </a:lnTo>
                  <a:lnTo>
                    <a:pt x="291" y="726"/>
                  </a:lnTo>
                  <a:lnTo>
                    <a:pt x="285" y="723"/>
                  </a:lnTo>
                  <a:lnTo>
                    <a:pt x="271" y="715"/>
                  </a:lnTo>
                  <a:lnTo>
                    <a:pt x="264" y="708"/>
                  </a:lnTo>
                  <a:lnTo>
                    <a:pt x="260" y="704"/>
                  </a:lnTo>
                  <a:lnTo>
                    <a:pt x="253" y="690"/>
                  </a:lnTo>
                  <a:lnTo>
                    <a:pt x="251" y="680"/>
                  </a:lnTo>
                  <a:lnTo>
                    <a:pt x="243" y="638"/>
                  </a:lnTo>
                  <a:lnTo>
                    <a:pt x="239" y="632"/>
                  </a:lnTo>
                  <a:lnTo>
                    <a:pt x="239" y="627"/>
                  </a:lnTo>
                  <a:lnTo>
                    <a:pt x="242" y="625"/>
                  </a:lnTo>
                  <a:lnTo>
                    <a:pt x="244" y="618"/>
                  </a:lnTo>
                  <a:lnTo>
                    <a:pt x="246" y="604"/>
                  </a:lnTo>
                  <a:lnTo>
                    <a:pt x="241" y="589"/>
                  </a:lnTo>
                  <a:lnTo>
                    <a:pt x="238" y="583"/>
                  </a:lnTo>
                  <a:lnTo>
                    <a:pt x="233" y="578"/>
                  </a:lnTo>
                  <a:lnTo>
                    <a:pt x="231" y="570"/>
                  </a:lnTo>
                  <a:lnTo>
                    <a:pt x="228" y="560"/>
                  </a:lnTo>
                  <a:lnTo>
                    <a:pt x="225" y="554"/>
                  </a:lnTo>
                  <a:lnTo>
                    <a:pt x="220" y="543"/>
                  </a:lnTo>
                  <a:lnTo>
                    <a:pt x="208" y="520"/>
                  </a:lnTo>
                  <a:lnTo>
                    <a:pt x="193" y="506"/>
                  </a:lnTo>
                  <a:lnTo>
                    <a:pt x="183" y="498"/>
                  </a:lnTo>
                  <a:lnTo>
                    <a:pt x="180" y="496"/>
                  </a:lnTo>
                  <a:lnTo>
                    <a:pt x="178" y="496"/>
                  </a:lnTo>
                  <a:lnTo>
                    <a:pt x="177" y="492"/>
                  </a:lnTo>
                  <a:lnTo>
                    <a:pt x="168" y="489"/>
                  </a:lnTo>
                  <a:lnTo>
                    <a:pt x="162" y="489"/>
                  </a:lnTo>
                  <a:lnTo>
                    <a:pt x="160" y="490"/>
                  </a:lnTo>
                  <a:lnTo>
                    <a:pt x="155" y="487"/>
                  </a:lnTo>
                  <a:lnTo>
                    <a:pt x="153" y="481"/>
                  </a:lnTo>
                  <a:lnTo>
                    <a:pt x="149" y="473"/>
                  </a:lnTo>
                  <a:lnTo>
                    <a:pt x="141" y="465"/>
                  </a:lnTo>
                  <a:lnTo>
                    <a:pt x="141" y="455"/>
                  </a:lnTo>
                  <a:lnTo>
                    <a:pt x="142" y="453"/>
                  </a:lnTo>
                  <a:lnTo>
                    <a:pt x="133" y="423"/>
                  </a:lnTo>
                  <a:lnTo>
                    <a:pt x="128" y="416"/>
                  </a:lnTo>
                  <a:lnTo>
                    <a:pt x="120" y="404"/>
                  </a:lnTo>
                  <a:lnTo>
                    <a:pt x="112" y="400"/>
                  </a:lnTo>
                  <a:lnTo>
                    <a:pt x="109" y="395"/>
                  </a:lnTo>
                  <a:lnTo>
                    <a:pt x="108" y="388"/>
                  </a:lnTo>
                  <a:lnTo>
                    <a:pt x="96" y="373"/>
                  </a:lnTo>
                  <a:lnTo>
                    <a:pt x="87" y="350"/>
                  </a:lnTo>
                  <a:lnTo>
                    <a:pt x="81" y="341"/>
                  </a:lnTo>
                  <a:lnTo>
                    <a:pt x="74" y="336"/>
                  </a:lnTo>
                  <a:lnTo>
                    <a:pt x="61" y="319"/>
                  </a:lnTo>
                  <a:lnTo>
                    <a:pt x="60" y="314"/>
                  </a:lnTo>
                  <a:lnTo>
                    <a:pt x="53" y="304"/>
                  </a:lnTo>
                  <a:lnTo>
                    <a:pt x="45" y="288"/>
                  </a:lnTo>
                  <a:lnTo>
                    <a:pt x="32" y="263"/>
                  </a:lnTo>
                  <a:lnTo>
                    <a:pt x="26" y="259"/>
                  </a:lnTo>
                  <a:lnTo>
                    <a:pt x="17" y="259"/>
                  </a:lnTo>
                  <a:lnTo>
                    <a:pt x="9" y="258"/>
                  </a:lnTo>
                  <a:lnTo>
                    <a:pt x="7" y="256"/>
                  </a:lnTo>
                  <a:lnTo>
                    <a:pt x="2" y="258"/>
                  </a:lnTo>
                  <a:lnTo>
                    <a:pt x="0" y="263"/>
                  </a:lnTo>
                  <a:lnTo>
                    <a:pt x="11" y="233"/>
                  </a:lnTo>
                  <a:lnTo>
                    <a:pt x="12" y="211"/>
                  </a:lnTo>
                  <a:lnTo>
                    <a:pt x="13" y="202"/>
                  </a:lnTo>
                  <a:lnTo>
                    <a:pt x="18" y="193"/>
                  </a:lnTo>
                  <a:lnTo>
                    <a:pt x="17" y="178"/>
                  </a:lnTo>
                  <a:lnTo>
                    <a:pt x="20" y="186"/>
                  </a:lnTo>
                  <a:lnTo>
                    <a:pt x="81" y="194"/>
                  </a:lnTo>
                  <a:lnTo>
                    <a:pt x="98" y="177"/>
                  </a:lnTo>
                  <a:lnTo>
                    <a:pt x="99" y="174"/>
                  </a:lnTo>
                  <a:lnTo>
                    <a:pt x="114" y="148"/>
                  </a:lnTo>
                  <a:lnTo>
                    <a:pt x="156" y="142"/>
                  </a:lnTo>
                  <a:lnTo>
                    <a:pt x="157" y="132"/>
                  </a:lnTo>
                  <a:lnTo>
                    <a:pt x="163" y="116"/>
                  </a:lnTo>
                  <a:lnTo>
                    <a:pt x="185" y="104"/>
                  </a:lnTo>
                  <a:lnTo>
                    <a:pt x="187" y="103"/>
                  </a:lnTo>
                  <a:lnTo>
                    <a:pt x="134" y="49"/>
                  </a:lnTo>
                  <a:lnTo>
                    <a:pt x="125" y="43"/>
                  </a:lnTo>
                  <a:lnTo>
                    <a:pt x="166" y="33"/>
                  </a:lnTo>
                  <a:lnTo>
                    <a:pt x="232" y="21"/>
                  </a:lnTo>
                  <a:lnTo>
                    <a:pt x="248" y="0"/>
                  </a:lnTo>
                  <a:lnTo>
                    <a:pt x="332" y="23"/>
                  </a:lnTo>
                  <a:lnTo>
                    <a:pt x="394" y="70"/>
                  </a:lnTo>
                  <a:lnTo>
                    <a:pt x="450" y="91"/>
                  </a:lnTo>
                  <a:lnTo>
                    <a:pt x="456" y="96"/>
                  </a:lnTo>
                  <a:lnTo>
                    <a:pt x="464" y="114"/>
                  </a:lnTo>
                  <a:lnTo>
                    <a:pt x="493" y="116"/>
                  </a:lnTo>
                  <a:lnTo>
                    <a:pt x="495" y="119"/>
                  </a:lnTo>
                  <a:lnTo>
                    <a:pt x="495" y="158"/>
                  </a:lnTo>
                  <a:lnTo>
                    <a:pt x="497" y="162"/>
                  </a:lnTo>
                  <a:lnTo>
                    <a:pt x="560" y="190"/>
                  </a:lnTo>
                  <a:lnTo>
                    <a:pt x="658" y="19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10" name="Freeform 210"/>
            <p:cNvSpPr>
              <a:spLocks/>
            </p:cNvSpPr>
            <p:nvPr/>
          </p:nvSpPr>
          <p:spPr bwMode="gray">
            <a:xfrm>
              <a:off x="6632276" y="3753995"/>
              <a:ext cx="57418" cy="3157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811" name="Freeform 211"/>
            <p:cNvSpPr>
              <a:spLocks/>
            </p:cNvSpPr>
            <p:nvPr/>
          </p:nvSpPr>
          <p:spPr bwMode="gray">
            <a:xfrm>
              <a:off x="7339669" y="3674005"/>
              <a:ext cx="362883" cy="252599"/>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1" name="Gruppieren 20"/>
          <p:cNvGrpSpPr/>
          <p:nvPr/>
        </p:nvGrpSpPr>
        <p:grpSpPr>
          <a:xfrm>
            <a:off x="7348856" y="3718211"/>
            <a:ext cx="920989" cy="778846"/>
            <a:chOff x="7348856" y="3718211"/>
            <a:chExt cx="920989" cy="778846"/>
          </a:xfrm>
          <a:solidFill>
            <a:schemeClr val="accent1"/>
          </a:solidFill>
        </p:grpSpPr>
        <p:sp>
          <p:nvSpPr>
            <p:cNvPr id="785" name="Freeform 245"/>
            <p:cNvSpPr>
              <a:spLocks/>
            </p:cNvSpPr>
            <p:nvPr/>
          </p:nvSpPr>
          <p:spPr bwMode="gray">
            <a:xfrm>
              <a:off x="8097590" y="4097109"/>
              <a:ext cx="6890" cy="1052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6" name="Freeform 246"/>
            <p:cNvSpPr>
              <a:spLocks/>
            </p:cNvSpPr>
            <p:nvPr/>
          </p:nvSpPr>
          <p:spPr bwMode="gray">
            <a:xfrm>
              <a:off x="7530298" y="3747681"/>
              <a:ext cx="739547" cy="698856"/>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7" name="Freeform 247"/>
            <p:cNvSpPr>
              <a:spLocks/>
            </p:cNvSpPr>
            <p:nvPr/>
          </p:nvSpPr>
          <p:spPr bwMode="gray">
            <a:xfrm>
              <a:off x="7348856" y="3718211"/>
              <a:ext cx="422598" cy="35363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8" name="Freeform 248"/>
            <p:cNvSpPr>
              <a:spLocks/>
            </p:cNvSpPr>
            <p:nvPr/>
          </p:nvSpPr>
          <p:spPr bwMode="gray">
            <a:xfrm>
              <a:off x="8051656" y="3956075"/>
              <a:ext cx="84979" cy="4210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9" name="Freeform 249"/>
            <p:cNvSpPr>
              <a:spLocks/>
            </p:cNvSpPr>
            <p:nvPr/>
          </p:nvSpPr>
          <p:spPr bwMode="gray">
            <a:xfrm>
              <a:off x="7833466" y="3903450"/>
              <a:ext cx="202112" cy="103144"/>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0" name="Freeform 250"/>
            <p:cNvSpPr>
              <a:spLocks/>
            </p:cNvSpPr>
            <p:nvPr/>
          </p:nvSpPr>
          <p:spPr bwMode="gray">
            <a:xfrm>
              <a:off x="8028688" y="4002385"/>
              <a:ext cx="119430" cy="141034"/>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91" name="Freeform 251"/>
            <p:cNvSpPr>
              <a:spLocks/>
            </p:cNvSpPr>
            <p:nvPr/>
          </p:nvSpPr>
          <p:spPr bwMode="gray">
            <a:xfrm>
              <a:off x="7824279" y="4406542"/>
              <a:ext cx="52825" cy="90515"/>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0" name="Gruppieren 19"/>
          <p:cNvGrpSpPr/>
          <p:nvPr/>
        </p:nvGrpSpPr>
        <p:grpSpPr>
          <a:xfrm>
            <a:off x="9082887" y="3459297"/>
            <a:ext cx="408818" cy="425208"/>
            <a:chOff x="9082887" y="3459297"/>
            <a:chExt cx="408818" cy="425208"/>
          </a:xfrm>
          <a:solidFill>
            <a:schemeClr val="accent1"/>
          </a:solidFill>
        </p:grpSpPr>
        <p:sp>
          <p:nvSpPr>
            <p:cNvPr id="781" name="Freeform 254"/>
            <p:cNvSpPr>
              <a:spLocks/>
            </p:cNvSpPr>
            <p:nvPr/>
          </p:nvSpPr>
          <p:spPr bwMode="gray">
            <a:xfrm>
              <a:off x="9340121" y="3459297"/>
              <a:ext cx="151584" cy="128404"/>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2" name="Freeform 255"/>
            <p:cNvSpPr>
              <a:spLocks/>
            </p:cNvSpPr>
            <p:nvPr/>
          </p:nvSpPr>
          <p:spPr bwMode="gray">
            <a:xfrm>
              <a:off x="9115041" y="3585596"/>
              <a:ext cx="282498" cy="231549"/>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3" name="Freeform 256"/>
            <p:cNvSpPr>
              <a:spLocks/>
            </p:cNvSpPr>
            <p:nvPr/>
          </p:nvSpPr>
          <p:spPr bwMode="gray">
            <a:xfrm>
              <a:off x="9147195" y="3793990"/>
              <a:ext cx="64308" cy="44205"/>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4" name="Freeform 257"/>
            <p:cNvSpPr>
              <a:spLocks/>
            </p:cNvSpPr>
            <p:nvPr/>
          </p:nvSpPr>
          <p:spPr bwMode="gray">
            <a:xfrm>
              <a:off x="9082887" y="3804515"/>
              <a:ext cx="59715" cy="79990"/>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19" name="Gruppieren 18"/>
          <p:cNvGrpSpPr/>
          <p:nvPr/>
        </p:nvGrpSpPr>
        <p:grpSpPr>
          <a:xfrm>
            <a:off x="7670398" y="3175124"/>
            <a:ext cx="1543402" cy="1033549"/>
            <a:chOff x="7670398" y="3175124"/>
            <a:chExt cx="1543402" cy="1033549"/>
          </a:xfrm>
          <a:solidFill>
            <a:schemeClr val="accent1"/>
          </a:solidFill>
        </p:grpSpPr>
        <p:sp>
          <p:nvSpPr>
            <p:cNvPr id="779" name="Freeform 261"/>
            <p:cNvSpPr>
              <a:spLocks/>
            </p:cNvSpPr>
            <p:nvPr/>
          </p:nvSpPr>
          <p:spPr bwMode="gray">
            <a:xfrm>
              <a:off x="8552342" y="4160258"/>
              <a:ext cx="59715" cy="48415"/>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80" name="Freeform 262"/>
            <p:cNvSpPr>
              <a:spLocks/>
            </p:cNvSpPr>
            <p:nvPr/>
          </p:nvSpPr>
          <p:spPr bwMode="gray">
            <a:xfrm>
              <a:off x="7670398" y="3175124"/>
              <a:ext cx="1543402" cy="983029"/>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30" name="Gruppieren 29"/>
          <p:cNvGrpSpPr/>
          <p:nvPr/>
        </p:nvGrpSpPr>
        <p:grpSpPr>
          <a:xfrm>
            <a:off x="6820608" y="3095134"/>
            <a:ext cx="2857132" cy="1785030"/>
            <a:chOff x="6820608" y="3095134"/>
            <a:chExt cx="2857132" cy="1785030"/>
          </a:xfrm>
          <a:solidFill>
            <a:schemeClr val="accent1"/>
          </a:solidFill>
        </p:grpSpPr>
        <p:sp>
          <p:nvSpPr>
            <p:cNvPr id="731" name="Freeform 172"/>
            <p:cNvSpPr>
              <a:spLocks/>
            </p:cNvSpPr>
            <p:nvPr/>
          </p:nvSpPr>
          <p:spPr bwMode="gray">
            <a:xfrm>
              <a:off x="6820608" y="3518237"/>
              <a:ext cx="169958" cy="7578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2" name="Freeform 173"/>
            <p:cNvSpPr>
              <a:spLocks/>
            </p:cNvSpPr>
            <p:nvPr/>
          </p:nvSpPr>
          <p:spPr bwMode="gray">
            <a:xfrm>
              <a:off x="6988269" y="3095134"/>
              <a:ext cx="1024341" cy="500987"/>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3" name="Freeform 174"/>
            <p:cNvSpPr>
              <a:spLocks/>
            </p:cNvSpPr>
            <p:nvPr/>
          </p:nvSpPr>
          <p:spPr bwMode="gray">
            <a:xfrm>
              <a:off x="7227129" y="3452982"/>
              <a:ext cx="431785" cy="256809"/>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4" name="Freeform 175"/>
            <p:cNvSpPr>
              <a:spLocks/>
            </p:cNvSpPr>
            <p:nvPr/>
          </p:nvSpPr>
          <p:spPr bwMode="gray">
            <a:xfrm>
              <a:off x="7137557" y="3541392"/>
              <a:ext cx="358290" cy="227339"/>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5" name="Freeform 176"/>
            <p:cNvSpPr>
              <a:spLocks/>
            </p:cNvSpPr>
            <p:nvPr/>
          </p:nvSpPr>
          <p:spPr bwMode="gray">
            <a:xfrm>
              <a:off x="7560155" y="3528762"/>
              <a:ext cx="277904" cy="122089"/>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6" name="Freeform 177"/>
            <p:cNvSpPr>
              <a:spLocks/>
            </p:cNvSpPr>
            <p:nvPr/>
          </p:nvSpPr>
          <p:spPr bwMode="gray">
            <a:xfrm>
              <a:off x="7514221" y="3596121"/>
              <a:ext cx="190629" cy="130509"/>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7" name="Freeform 178"/>
            <p:cNvSpPr>
              <a:spLocks/>
            </p:cNvSpPr>
            <p:nvPr/>
          </p:nvSpPr>
          <p:spPr bwMode="gray">
            <a:xfrm>
              <a:off x="6910181" y="3587701"/>
              <a:ext cx="78089" cy="73675"/>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0" name="Freeform 212"/>
            <p:cNvSpPr>
              <a:spLocks/>
            </p:cNvSpPr>
            <p:nvPr/>
          </p:nvSpPr>
          <p:spPr bwMode="gray">
            <a:xfrm>
              <a:off x="8217020" y="4503371"/>
              <a:ext cx="273311" cy="265229"/>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1" name="Freeform 213"/>
            <p:cNvSpPr>
              <a:spLocks/>
            </p:cNvSpPr>
            <p:nvPr/>
          </p:nvSpPr>
          <p:spPr bwMode="gray">
            <a:xfrm>
              <a:off x="8469660" y="4768600"/>
              <a:ext cx="231970" cy="6736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2" name="Freeform 214"/>
            <p:cNvSpPr>
              <a:spLocks/>
            </p:cNvSpPr>
            <p:nvPr/>
          </p:nvSpPr>
          <p:spPr bwMode="gray">
            <a:xfrm>
              <a:off x="8561529" y="4532841"/>
              <a:ext cx="250344" cy="195764"/>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3" name="Freeform 215"/>
            <p:cNvSpPr>
              <a:spLocks/>
            </p:cNvSpPr>
            <p:nvPr/>
          </p:nvSpPr>
          <p:spPr bwMode="gray">
            <a:xfrm>
              <a:off x="9556013" y="4728605"/>
              <a:ext cx="101056" cy="5052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4" name="Freeform 216"/>
            <p:cNvSpPr>
              <a:spLocks/>
            </p:cNvSpPr>
            <p:nvPr/>
          </p:nvSpPr>
          <p:spPr bwMode="gray">
            <a:xfrm>
              <a:off x="9369978" y="4692820"/>
              <a:ext cx="250344" cy="187344"/>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5" name="Freeform 217"/>
            <p:cNvSpPr>
              <a:spLocks/>
            </p:cNvSpPr>
            <p:nvPr/>
          </p:nvSpPr>
          <p:spPr bwMode="gray">
            <a:xfrm>
              <a:off x="8770532" y="4370757"/>
              <a:ext cx="57418" cy="69465"/>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6" name="Freeform 218"/>
            <p:cNvSpPr>
              <a:spLocks/>
            </p:cNvSpPr>
            <p:nvPr/>
          </p:nvSpPr>
          <p:spPr bwMode="gray">
            <a:xfrm>
              <a:off x="8846324" y="4322342"/>
              <a:ext cx="32154" cy="29470"/>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7" name="Freeform 219"/>
            <p:cNvSpPr>
              <a:spLocks/>
            </p:cNvSpPr>
            <p:nvPr/>
          </p:nvSpPr>
          <p:spPr bwMode="gray">
            <a:xfrm>
              <a:off x="8834840" y="4198148"/>
              <a:ext cx="107946" cy="145244"/>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8" name="Freeform 220"/>
            <p:cNvSpPr>
              <a:spLocks/>
            </p:cNvSpPr>
            <p:nvPr/>
          </p:nvSpPr>
          <p:spPr bwMode="gray">
            <a:xfrm>
              <a:off x="8919819" y="4343392"/>
              <a:ext cx="20671" cy="18945"/>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49" name="Freeform 221"/>
            <p:cNvSpPr>
              <a:spLocks/>
            </p:cNvSpPr>
            <p:nvPr/>
          </p:nvSpPr>
          <p:spPr bwMode="gray">
            <a:xfrm>
              <a:off x="8947380" y="4341287"/>
              <a:ext cx="34451" cy="35785"/>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0" name="Freeform 222"/>
            <p:cNvSpPr>
              <a:spLocks/>
            </p:cNvSpPr>
            <p:nvPr/>
          </p:nvSpPr>
          <p:spPr bwMode="gray">
            <a:xfrm>
              <a:off x="8887665" y="4358127"/>
              <a:ext cx="29857" cy="35785"/>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1" name="Freeform 223"/>
            <p:cNvSpPr>
              <a:spLocks/>
            </p:cNvSpPr>
            <p:nvPr/>
          </p:nvSpPr>
          <p:spPr bwMode="gray">
            <a:xfrm>
              <a:off x="8899149" y="4381282"/>
              <a:ext cx="27561" cy="44205"/>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2" name="Freeform 224"/>
            <p:cNvSpPr>
              <a:spLocks/>
            </p:cNvSpPr>
            <p:nvPr/>
          </p:nvSpPr>
          <p:spPr bwMode="gray">
            <a:xfrm>
              <a:off x="8947380" y="4368652"/>
              <a:ext cx="22967" cy="33680"/>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3" name="Freeform 225"/>
            <p:cNvSpPr>
              <a:spLocks/>
            </p:cNvSpPr>
            <p:nvPr/>
          </p:nvSpPr>
          <p:spPr bwMode="gray">
            <a:xfrm>
              <a:off x="8924413" y="4372862"/>
              <a:ext cx="16077" cy="4210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4" name="Freeform 226"/>
            <p:cNvSpPr>
              <a:spLocks/>
            </p:cNvSpPr>
            <p:nvPr/>
          </p:nvSpPr>
          <p:spPr bwMode="gray">
            <a:xfrm>
              <a:off x="8935896" y="4398122"/>
              <a:ext cx="18374" cy="14735"/>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5" name="Freeform 227"/>
            <p:cNvSpPr>
              <a:spLocks/>
            </p:cNvSpPr>
            <p:nvPr/>
          </p:nvSpPr>
          <p:spPr bwMode="gray">
            <a:xfrm>
              <a:off x="8887665" y="4408647"/>
              <a:ext cx="117133" cy="96829"/>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6" name="Freeform 228"/>
            <p:cNvSpPr>
              <a:spLocks/>
            </p:cNvSpPr>
            <p:nvPr/>
          </p:nvSpPr>
          <p:spPr bwMode="gray">
            <a:xfrm>
              <a:off x="8687849" y="4516001"/>
              <a:ext cx="34451" cy="2526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7" name="Freeform 229"/>
            <p:cNvSpPr>
              <a:spLocks/>
            </p:cNvSpPr>
            <p:nvPr/>
          </p:nvSpPr>
          <p:spPr bwMode="gray">
            <a:xfrm>
              <a:off x="8740674" y="4707555"/>
              <a:ext cx="6890" cy="18945"/>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8" name="Freeform 230"/>
            <p:cNvSpPr>
              <a:spLocks/>
            </p:cNvSpPr>
            <p:nvPr/>
          </p:nvSpPr>
          <p:spPr bwMode="gray">
            <a:xfrm>
              <a:off x="8958864" y="4825434"/>
              <a:ext cx="62012" cy="2526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59" name="Freeform 231"/>
            <p:cNvSpPr>
              <a:spLocks/>
            </p:cNvSpPr>
            <p:nvPr/>
          </p:nvSpPr>
          <p:spPr bwMode="gray">
            <a:xfrm>
              <a:off x="8929006" y="4842274"/>
              <a:ext cx="39044" cy="29470"/>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0" name="Freeform 232"/>
            <p:cNvSpPr>
              <a:spLocks/>
            </p:cNvSpPr>
            <p:nvPr/>
          </p:nvSpPr>
          <p:spPr bwMode="gray">
            <a:xfrm>
              <a:off x="9039249" y="4697030"/>
              <a:ext cx="73495" cy="2526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1" name="Freeform 233"/>
            <p:cNvSpPr>
              <a:spLocks/>
            </p:cNvSpPr>
            <p:nvPr/>
          </p:nvSpPr>
          <p:spPr bwMode="gray">
            <a:xfrm>
              <a:off x="8811873" y="4593886"/>
              <a:ext cx="158474" cy="170504"/>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2" name="Freeform 234"/>
            <p:cNvSpPr>
              <a:spLocks/>
            </p:cNvSpPr>
            <p:nvPr/>
          </p:nvSpPr>
          <p:spPr bwMode="gray">
            <a:xfrm>
              <a:off x="9025469" y="4581256"/>
              <a:ext cx="36748" cy="71570"/>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3" name="Freeform 235"/>
            <p:cNvSpPr>
              <a:spLocks/>
            </p:cNvSpPr>
            <p:nvPr/>
          </p:nvSpPr>
          <p:spPr bwMode="gray">
            <a:xfrm>
              <a:off x="9115041" y="4642300"/>
              <a:ext cx="261827" cy="20207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4" name="Freeform 236"/>
            <p:cNvSpPr>
              <a:spLocks/>
            </p:cNvSpPr>
            <p:nvPr/>
          </p:nvSpPr>
          <p:spPr bwMode="gray">
            <a:xfrm>
              <a:off x="9618025" y="4692820"/>
              <a:ext cx="59715" cy="5052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5" name="Freeform 237"/>
            <p:cNvSpPr>
              <a:spLocks/>
            </p:cNvSpPr>
            <p:nvPr/>
          </p:nvSpPr>
          <p:spPr bwMode="gray">
            <a:xfrm>
              <a:off x="8389275" y="4086583"/>
              <a:ext cx="181442" cy="349428"/>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6" name="Freeform 238"/>
            <p:cNvSpPr>
              <a:spLocks/>
            </p:cNvSpPr>
            <p:nvPr/>
          </p:nvSpPr>
          <p:spPr bwMode="gray">
            <a:xfrm>
              <a:off x="8577606" y="4473901"/>
              <a:ext cx="243453" cy="138929"/>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7" name="Freeform 239"/>
            <p:cNvSpPr>
              <a:spLocks/>
            </p:cNvSpPr>
            <p:nvPr/>
          </p:nvSpPr>
          <p:spPr bwMode="gray">
            <a:xfrm>
              <a:off x="8341043" y="4478111"/>
              <a:ext cx="103353" cy="124194"/>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8" name="Freeform 240"/>
            <p:cNvSpPr>
              <a:spLocks/>
            </p:cNvSpPr>
            <p:nvPr/>
          </p:nvSpPr>
          <p:spPr bwMode="gray">
            <a:xfrm>
              <a:off x="8276735" y="4147628"/>
              <a:ext cx="197519" cy="355743"/>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69" name="Freeform 241"/>
            <p:cNvSpPr>
              <a:spLocks/>
            </p:cNvSpPr>
            <p:nvPr/>
          </p:nvSpPr>
          <p:spPr bwMode="gray">
            <a:xfrm>
              <a:off x="8141228" y="3956074"/>
              <a:ext cx="222783" cy="442048"/>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70" name="Freeform 242"/>
            <p:cNvSpPr>
              <a:spLocks/>
            </p:cNvSpPr>
            <p:nvPr/>
          </p:nvSpPr>
          <p:spPr bwMode="gray">
            <a:xfrm>
              <a:off x="8393868" y="4292872"/>
              <a:ext cx="133210" cy="98934"/>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71" name="Freeform 243"/>
            <p:cNvSpPr>
              <a:spLocks/>
            </p:cNvSpPr>
            <p:nvPr/>
          </p:nvSpPr>
          <p:spPr bwMode="gray">
            <a:xfrm>
              <a:off x="8341043" y="4103423"/>
              <a:ext cx="181442" cy="20628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73" name="Freeform 252"/>
            <p:cNvSpPr>
              <a:spLocks/>
            </p:cNvSpPr>
            <p:nvPr/>
          </p:nvSpPr>
          <p:spPr bwMode="gray">
            <a:xfrm>
              <a:off x="8841730" y="4033959"/>
              <a:ext cx="43638" cy="842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75" name="Freeform 258"/>
            <p:cNvSpPr>
              <a:spLocks/>
            </p:cNvSpPr>
            <p:nvPr/>
          </p:nvSpPr>
          <p:spPr bwMode="gray">
            <a:xfrm>
              <a:off x="8993315" y="3674006"/>
              <a:ext cx="87276" cy="119984"/>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76" name="Freeform 259"/>
            <p:cNvSpPr>
              <a:spLocks/>
            </p:cNvSpPr>
            <p:nvPr/>
          </p:nvSpPr>
          <p:spPr bwMode="gray">
            <a:xfrm>
              <a:off x="8028688" y="3223538"/>
              <a:ext cx="796965" cy="357848"/>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78" name="Freeform 263"/>
            <p:cNvSpPr>
              <a:spLocks/>
            </p:cNvSpPr>
            <p:nvPr/>
          </p:nvSpPr>
          <p:spPr bwMode="gray">
            <a:xfrm>
              <a:off x="8949677" y="3539287"/>
              <a:ext cx="158474" cy="159979"/>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8" name="Gruppieren 27"/>
          <p:cNvGrpSpPr/>
          <p:nvPr/>
        </p:nvGrpSpPr>
        <p:grpSpPr>
          <a:xfrm>
            <a:off x="5984604" y="3404608"/>
            <a:ext cx="296279" cy="322067"/>
            <a:chOff x="5984604" y="3404608"/>
            <a:chExt cx="296279" cy="322067"/>
          </a:xfrm>
          <a:solidFill>
            <a:schemeClr val="accent1"/>
          </a:solidFill>
        </p:grpSpPr>
        <p:sp>
          <p:nvSpPr>
            <p:cNvPr id="728" name="Freeform 269"/>
            <p:cNvSpPr>
              <a:spLocks/>
            </p:cNvSpPr>
            <p:nvPr/>
          </p:nvSpPr>
          <p:spPr bwMode="gray">
            <a:xfrm>
              <a:off x="6131595" y="3680365"/>
              <a:ext cx="78089" cy="46310"/>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29" name="Freeform 270"/>
            <p:cNvSpPr>
              <a:spLocks/>
            </p:cNvSpPr>
            <p:nvPr/>
          </p:nvSpPr>
          <p:spPr bwMode="gray">
            <a:xfrm>
              <a:off x="6023649" y="3589849"/>
              <a:ext cx="36748" cy="7367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30" name="Freeform 271"/>
            <p:cNvSpPr>
              <a:spLocks/>
            </p:cNvSpPr>
            <p:nvPr/>
          </p:nvSpPr>
          <p:spPr bwMode="gray">
            <a:xfrm>
              <a:off x="5984604" y="3404608"/>
              <a:ext cx="296279" cy="286282"/>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7" name="Gruppieren 26"/>
          <p:cNvGrpSpPr/>
          <p:nvPr/>
        </p:nvGrpSpPr>
        <p:grpSpPr>
          <a:xfrm>
            <a:off x="5699809" y="3263572"/>
            <a:ext cx="358290" cy="324172"/>
            <a:chOff x="5699809" y="3263572"/>
            <a:chExt cx="358290" cy="324172"/>
          </a:xfrm>
          <a:solidFill>
            <a:schemeClr val="accent1"/>
          </a:solidFill>
        </p:grpSpPr>
        <p:sp>
          <p:nvSpPr>
            <p:cNvPr id="726" name="Freeform 280"/>
            <p:cNvSpPr>
              <a:spLocks/>
            </p:cNvSpPr>
            <p:nvPr/>
          </p:nvSpPr>
          <p:spPr bwMode="gray">
            <a:xfrm>
              <a:off x="6032835" y="3537224"/>
              <a:ext cx="25264" cy="50520"/>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27" name="Freeform 281"/>
            <p:cNvSpPr>
              <a:spLocks/>
            </p:cNvSpPr>
            <p:nvPr/>
          </p:nvSpPr>
          <p:spPr bwMode="gray">
            <a:xfrm>
              <a:off x="5699809" y="3263572"/>
              <a:ext cx="319246" cy="294702"/>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6" name="Gruppieren 25"/>
          <p:cNvGrpSpPr/>
          <p:nvPr/>
        </p:nvGrpSpPr>
        <p:grpSpPr>
          <a:xfrm>
            <a:off x="5614830" y="2960450"/>
            <a:ext cx="248047" cy="343117"/>
            <a:chOff x="5614830" y="2960450"/>
            <a:chExt cx="248047" cy="343117"/>
          </a:xfrm>
          <a:solidFill>
            <a:schemeClr val="accent1"/>
          </a:solidFill>
        </p:grpSpPr>
        <p:sp>
          <p:nvSpPr>
            <p:cNvPr id="724" name="Freeform 283"/>
            <p:cNvSpPr>
              <a:spLocks/>
            </p:cNvSpPr>
            <p:nvPr/>
          </p:nvSpPr>
          <p:spPr bwMode="gray">
            <a:xfrm>
              <a:off x="5665358" y="2960450"/>
              <a:ext cx="197519" cy="343117"/>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25" name="Freeform 284"/>
            <p:cNvSpPr>
              <a:spLocks/>
            </p:cNvSpPr>
            <p:nvPr/>
          </p:nvSpPr>
          <p:spPr bwMode="gray">
            <a:xfrm>
              <a:off x="5614830" y="3101486"/>
              <a:ext cx="64308" cy="526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5" name="Gruppieren 24"/>
          <p:cNvGrpSpPr/>
          <p:nvPr/>
        </p:nvGrpSpPr>
        <p:grpSpPr>
          <a:xfrm>
            <a:off x="6211981" y="3461443"/>
            <a:ext cx="98760" cy="90516"/>
            <a:chOff x="6211981" y="3461443"/>
            <a:chExt cx="98760" cy="90516"/>
          </a:xfrm>
          <a:solidFill>
            <a:schemeClr val="accent1"/>
          </a:solidFill>
        </p:grpSpPr>
        <p:sp>
          <p:nvSpPr>
            <p:cNvPr id="722" name="Freeform 291"/>
            <p:cNvSpPr>
              <a:spLocks/>
            </p:cNvSpPr>
            <p:nvPr/>
          </p:nvSpPr>
          <p:spPr bwMode="gray">
            <a:xfrm>
              <a:off x="6211981" y="3461443"/>
              <a:ext cx="98760" cy="90516"/>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23" name="Freeform 292"/>
            <p:cNvSpPr>
              <a:spLocks/>
            </p:cNvSpPr>
            <p:nvPr/>
          </p:nvSpPr>
          <p:spPr bwMode="gray">
            <a:xfrm>
              <a:off x="6246432" y="3535119"/>
              <a:ext cx="34451" cy="16840"/>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9" name="Gruppieren 28"/>
          <p:cNvGrpSpPr/>
          <p:nvPr/>
        </p:nvGrpSpPr>
        <p:grpSpPr>
          <a:xfrm>
            <a:off x="5199121" y="2272111"/>
            <a:ext cx="1630681" cy="1471404"/>
            <a:chOff x="5199121" y="2272111"/>
            <a:chExt cx="1630681" cy="1471404"/>
          </a:xfrm>
          <a:solidFill>
            <a:schemeClr val="accent1"/>
          </a:solidFill>
        </p:grpSpPr>
        <p:sp>
          <p:nvSpPr>
            <p:cNvPr id="676" name="Freeform 265"/>
            <p:cNvSpPr>
              <a:spLocks/>
            </p:cNvSpPr>
            <p:nvPr/>
          </p:nvSpPr>
          <p:spPr bwMode="gray">
            <a:xfrm>
              <a:off x="6053506" y="3339353"/>
              <a:ext cx="192926" cy="86306"/>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77" name="Freeform 266"/>
            <p:cNvSpPr>
              <a:spLocks/>
            </p:cNvSpPr>
            <p:nvPr/>
          </p:nvSpPr>
          <p:spPr bwMode="gray">
            <a:xfrm>
              <a:off x="5851393" y="3549854"/>
              <a:ext cx="11484" cy="6315"/>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78" name="Freeform 267"/>
            <p:cNvSpPr>
              <a:spLocks/>
            </p:cNvSpPr>
            <p:nvPr/>
          </p:nvSpPr>
          <p:spPr bwMode="gray">
            <a:xfrm>
              <a:off x="6055803" y="3394083"/>
              <a:ext cx="6890" cy="12630"/>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0" name="Freeform 272"/>
            <p:cNvSpPr>
              <a:spLocks/>
            </p:cNvSpPr>
            <p:nvPr/>
          </p:nvSpPr>
          <p:spPr bwMode="gray">
            <a:xfrm>
              <a:off x="5959340" y="3297252"/>
              <a:ext cx="16077" cy="23155"/>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1" name="Freeform 273"/>
            <p:cNvSpPr>
              <a:spLocks/>
            </p:cNvSpPr>
            <p:nvPr/>
          </p:nvSpPr>
          <p:spPr bwMode="gray">
            <a:xfrm>
              <a:off x="5966230" y="3385663"/>
              <a:ext cx="112540" cy="5894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2" name="Freeform 274"/>
            <p:cNvSpPr>
              <a:spLocks/>
            </p:cNvSpPr>
            <p:nvPr/>
          </p:nvSpPr>
          <p:spPr bwMode="gray">
            <a:xfrm>
              <a:off x="5888141" y="3250942"/>
              <a:ext cx="84979" cy="6736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3" name="Freeform 275"/>
            <p:cNvSpPr>
              <a:spLocks/>
            </p:cNvSpPr>
            <p:nvPr/>
          </p:nvSpPr>
          <p:spPr bwMode="gray">
            <a:xfrm>
              <a:off x="5587269" y="3514069"/>
              <a:ext cx="314653" cy="229446"/>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4" name="Freeform 276"/>
            <p:cNvSpPr>
              <a:spLocks/>
            </p:cNvSpPr>
            <p:nvPr/>
          </p:nvSpPr>
          <p:spPr bwMode="gray">
            <a:xfrm>
              <a:off x="5904218" y="3175162"/>
              <a:ext cx="91869" cy="101041"/>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5" name="Freeform 277"/>
            <p:cNvSpPr>
              <a:spLocks/>
            </p:cNvSpPr>
            <p:nvPr/>
          </p:nvSpPr>
          <p:spPr bwMode="gray">
            <a:xfrm>
              <a:off x="5582676" y="3566694"/>
              <a:ext cx="80386" cy="149456"/>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6" name="Freeform 278"/>
            <p:cNvSpPr>
              <a:spLocks/>
            </p:cNvSpPr>
            <p:nvPr/>
          </p:nvSpPr>
          <p:spPr bwMode="gray">
            <a:xfrm>
              <a:off x="5966230" y="3118326"/>
              <a:ext cx="225080" cy="275757"/>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89" name="Freeform 285"/>
            <p:cNvSpPr>
              <a:spLocks/>
            </p:cNvSpPr>
            <p:nvPr/>
          </p:nvSpPr>
          <p:spPr bwMode="gray">
            <a:xfrm>
              <a:off x="5557411" y="3105696"/>
              <a:ext cx="107946" cy="145246"/>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0" name="Freeform 286"/>
            <p:cNvSpPr>
              <a:spLocks/>
            </p:cNvSpPr>
            <p:nvPr/>
          </p:nvSpPr>
          <p:spPr bwMode="gray">
            <a:xfrm>
              <a:off x="5199121" y="2562603"/>
              <a:ext cx="275608" cy="172611"/>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1" name="Freeform 287"/>
            <p:cNvSpPr>
              <a:spLocks/>
            </p:cNvSpPr>
            <p:nvPr/>
          </p:nvSpPr>
          <p:spPr bwMode="gray">
            <a:xfrm>
              <a:off x="6372752" y="3215157"/>
              <a:ext cx="457050" cy="277862"/>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2" name="Freeform 288"/>
            <p:cNvSpPr>
              <a:spLocks/>
            </p:cNvSpPr>
            <p:nvPr/>
          </p:nvSpPr>
          <p:spPr bwMode="gray">
            <a:xfrm>
              <a:off x="6485292" y="3356193"/>
              <a:ext cx="87276" cy="101041"/>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3" name="Freeform 289"/>
            <p:cNvSpPr>
              <a:spLocks/>
            </p:cNvSpPr>
            <p:nvPr/>
          </p:nvSpPr>
          <p:spPr bwMode="gray">
            <a:xfrm>
              <a:off x="6398016" y="3065701"/>
              <a:ext cx="245751" cy="189451"/>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5" name="Freeform 293"/>
            <p:cNvSpPr>
              <a:spLocks/>
            </p:cNvSpPr>
            <p:nvPr/>
          </p:nvSpPr>
          <p:spPr bwMode="gray">
            <a:xfrm>
              <a:off x="6349785" y="3680365"/>
              <a:ext cx="57418" cy="54730"/>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6" name="Freeform 294"/>
            <p:cNvSpPr>
              <a:spLocks/>
            </p:cNvSpPr>
            <p:nvPr/>
          </p:nvSpPr>
          <p:spPr bwMode="gray">
            <a:xfrm>
              <a:off x="6324521" y="3575114"/>
              <a:ext cx="160771" cy="124196"/>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7" name="Freeform 295"/>
            <p:cNvSpPr>
              <a:spLocks/>
            </p:cNvSpPr>
            <p:nvPr/>
          </p:nvSpPr>
          <p:spPr bwMode="gray">
            <a:xfrm>
              <a:off x="6221168" y="3354088"/>
              <a:ext cx="169958" cy="92621"/>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8" name="Freeform 296"/>
            <p:cNvSpPr>
              <a:spLocks/>
            </p:cNvSpPr>
            <p:nvPr/>
          </p:nvSpPr>
          <p:spPr bwMode="gray">
            <a:xfrm>
              <a:off x="6170639" y="3118326"/>
              <a:ext cx="250344" cy="216816"/>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699" name="Freeform 297"/>
            <p:cNvSpPr>
              <a:spLocks/>
            </p:cNvSpPr>
            <p:nvPr/>
          </p:nvSpPr>
          <p:spPr bwMode="gray">
            <a:xfrm>
              <a:off x="6342894" y="2985710"/>
              <a:ext cx="186035" cy="101041"/>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0" name="Freeform 298"/>
            <p:cNvSpPr>
              <a:spLocks/>
            </p:cNvSpPr>
            <p:nvPr/>
          </p:nvSpPr>
          <p:spPr bwMode="gray">
            <a:xfrm>
              <a:off x="6115518" y="3261467"/>
              <a:ext cx="174552" cy="94726"/>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1" name="Freeform 299"/>
            <p:cNvSpPr>
              <a:spLocks/>
            </p:cNvSpPr>
            <p:nvPr/>
          </p:nvSpPr>
          <p:spPr bwMode="gray">
            <a:xfrm>
              <a:off x="6379642" y="3499334"/>
              <a:ext cx="158475" cy="90516"/>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2" name="Freeform 300"/>
            <p:cNvSpPr>
              <a:spLocks/>
            </p:cNvSpPr>
            <p:nvPr/>
          </p:nvSpPr>
          <p:spPr bwMode="gray">
            <a:xfrm>
              <a:off x="6156859" y="3421448"/>
              <a:ext cx="146991" cy="115776"/>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3" name="Freeform 301"/>
            <p:cNvSpPr>
              <a:spLocks/>
            </p:cNvSpPr>
            <p:nvPr/>
          </p:nvSpPr>
          <p:spPr bwMode="gray">
            <a:xfrm>
              <a:off x="6301553" y="3547749"/>
              <a:ext cx="45935" cy="90516"/>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4" name="Freeform 302"/>
            <p:cNvSpPr>
              <a:spLocks/>
            </p:cNvSpPr>
            <p:nvPr/>
          </p:nvSpPr>
          <p:spPr bwMode="gray">
            <a:xfrm>
              <a:off x="6345191" y="3053071"/>
              <a:ext cx="144694" cy="101041"/>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5" name="Freeform 303"/>
            <p:cNvSpPr>
              <a:spLocks/>
            </p:cNvSpPr>
            <p:nvPr/>
          </p:nvSpPr>
          <p:spPr bwMode="gray">
            <a:xfrm>
              <a:off x="6280883" y="3431973"/>
              <a:ext cx="110243" cy="141036"/>
            </a:xfrm>
            <a:custGeom>
              <a:avLst/>
              <a:gdLst/>
              <a:ahLst/>
              <a:cxnLst>
                <a:cxn ang="0">
                  <a:pos x="23" y="33"/>
                </a:cxn>
                <a:cxn ang="0">
                  <a:pos x="24" y="42"/>
                </a:cxn>
                <a:cxn ang="0">
                  <a:pos x="25" y="49"/>
                </a:cxn>
                <a:cxn ang="0">
                  <a:pos x="32" y="49"/>
                </a:cxn>
                <a:cxn ang="0">
                  <a:pos x="29" y="53"/>
                </a:cxn>
                <a:cxn ang="0">
                  <a:pos x="27" y="60"/>
                </a:cxn>
                <a:cxn ang="0">
                  <a:pos x="32" y="64"/>
                </a:cxn>
                <a:cxn ang="0">
                  <a:pos x="42" y="67"/>
                </a:cxn>
                <a:cxn ang="0">
                  <a:pos x="52" y="70"/>
                </a:cxn>
                <a:cxn ang="0">
                  <a:pos x="45" y="73"/>
                </a:cxn>
                <a:cxn ang="0">
                  <a:pos x="37" y="78"/>
                </a:cxn>
                <a:cxn ang="0">
                  <a:pos x="39" y="92"/>
                </a:cxn>
                <a:cxn ang="0">
                  <a:pos x="52" y="100"/>
                </a:cxn>
                <a:cxn ang="0">
                  <a:pos x="46" y="115"/>
                </a:cxn>
                <a:cxn ang="0">
                  <a:pos x="39" y="130"/>
                </a:cxn>
                <a:cxn ang="0">
                  <a:pos x="39" y="145"/>
                </a:cxn>
                <a:cxn ang="0">
                  <a:pos x="48" y="146"/>
                </a:cxn>
                <a:cxn ang="0">
                  <a:pos x="54" y="156"/>
                </a:cxn>
                <a:cxn ang="0">
                  <a:pos x="58" y="159"/>
                </a:cxn>
                <a:cxn ang="0">
                  <a:pos x="66" y="166"/>
                </a:cxn>
                <a:cxn ang="0">
                  <a:pos x="48" y="167"/>
                </a:cxn>
                <a:cxn ang="0">
                  <a:pos x="46" y="171"/>
                </a:cxn>
                <a:cxn ang="0">
                  <a:pos x="61" y="188"/>
                </a:cxn>
                <a:cxn ang="0">
                  <a:pos x="56" y="199"/>
                </a:cxn>
                <a:cxn ang="0">
                  <a:pos x="48" y="201"/>
                </a:cxn>
                <a:cxn ang="0">
                  <a:pos x="37" y="205"/>
                </a:cxn>
                <a:cxn ang="0">
                  <a:pos x="31" y="202"/>
                </a:cxn>
                <a:cxn ang="0">
                  <a:pos x="32" y="210"/>
                </a:cxn>
                <a:cxn ang="0">
                  <a:pos x="35" y="223"/>
                </a:cxn>
                <a:cxn ang="0">
                  <a:pos x="30" y="223"/>
                </a:cxn>
                <a:cxn ang="0">
                  <a:pos x="23" y="217"/>
                </a:cxn>
                <a:cxn ang="0">
                  <a:pos x="11" y="232"/>
                </a:cxn>
                <a:cxn ang="0">
                  <a:pos x="4" y="242"/>
                </a:cxn>
                <a:cxn ang="0">
                  <a:pos x="0" y="254"/>
                </a:cxn>
                <a:cxn ang="0">
                  <a:pos x="5" y="265"/>
                </a:cxn>
                <a:cxn ang="0">
                  <a:pos x="0" y="285"/>
                </a:cxn>
                <a:cxn ang="0">
                  <a:pos x="36" y="314"/>
                </a:cxn>
                <a:cxn ang="0">
                  <a:pos x="53" y="315"/>
                </a:cxn>
                <a:cxn ang="0">
                  <a:pos x="63" y="285"/>
                </a:cxn>
                <a:cxn ang="0">
                  <a:pos x="91" y="284"/>
                </a:cxn>
                <a:cxn ang="0">
                  <a:pos x="120" y="315"/>
                </a:cxn>
                <a:cxn ang="0">
                  <a:pos x="129" y="314"/>
                </a:cxn>
                <a:cxn ang="0">
                  <a:pos x="150" y="301"/>
                </a:cxn>
                <a:cxn ang="0">
                  <a:pos x="159" y="303"/>
                </a:cxn>
                <a:cxn ang="0">
                  <a:pos x="186" y="298"/>
                </a:cxn>
                <a:cxn ang="0">
                  <a:pos x="218" y="302"/>
                </a:cxn>
                <a:cxn ang="0">
                  <a:pos x="241" y="241"/>
                </a:cxn>
                <a:cxn ang="0">
                  <a:pos x="215" y="188"/>
                </a:cxn>
                <a:cxn ang="0">
                  <a:pos x="225" y="157"/>
                </a:cxn>
                <a:cxn ang="0">
                  <a:pos x="220" y="119"/>
                </a:cxn>
                <a:cxn ang="0">
                  <a:pos x="166" y="105"/>
                </a:cxn>
                <a:cxn ang="0">
                  <a:pos x="154" y="76"/>
                </a:cxn>
                <a:cxn ang="0">
                  <a:pos x="129" y="42"/>
                </a:cxn>
                <a:cxn ang="0">
                  <a:pos x="99" y="11"/>
                </a:cxn>
                <a:cxn ang="0">
                  <a:pos x="78" y="5"/>
                </a:cxn>
                <a:cxn ang="0">
                  <a:pos x="35" y="16"/>
                </a:cxn>
              </a:cxnLst>
              <a:rect l="0" t="0" r="r" b="b"/>
              <a:pathLst>
                <a:path w="241" h="331">
                  <a:moveTo>
                    <a:pt x="14" y="22"/>
                  </a:moveTo>
                  <a:lnTo>
                    <a:pt x="23" y="29"/>
                  </a:lnTo>
                  <a:lnTo>
                    <a:pt x="23" y="33"/>
                  </a:lnTo>
                  <a:lnTo>
                    <a:pt x="21" y="35"/>
                  </a:lnTo>
                  <a:lnTo>
                    <a:pt x="24" y="38"/>
                  </a:lnTo>
                  <a:lnTo>
                    <a:pt x="24" y="42"/>
                  </a:lnTo>
                  <a:lnTo>
                    <a:pt x="21" y="45"/>
                  </a:lnTo>
                  <a:lnTo>
                    <a:pt x="21" y="48"/>
                  </a:lnTo>
                  <a:lnTo>
                    <a:pt x="25" y="49"/>
                  </a:lnTo>
                  <a:lnTo>
                    <a:pt x="27" y="46"/>
                  </a:lnTo>
                  <a:lnTo>
                    <a:pt x="29" y="46"/>
                  </a:lnTo>
                  <a:lnTo>
                    <a:pt x="32" y="49"/>
                  </a:lnTo>
                  <a:lnTo>
                    <a:pt x="32" y="51"/>
                  </a:lnTo>
                  <a:lnTo>
                    <a:pt x="30" y="53"/>
                  </a:lnTo>
                  <a:lnTo>
                    <a:pt x="29" y="53"/>
                  </a:lnTo>
                  <a:lnTo>
                    <a:pt x="27" y="55"/>
                  </a:lnTo>
                  <a:lnTo>
                    <a:pt x="29" y="56"/>
                  </a:lnTo>
                  <a:lnTo>
                    <a:pt x="27" y="60"/>
                  </a:lnTo>
                  <a:lnTo>
                    <a:pt x="27" y="61"/>
                  </a:lnTo>
                  <a:lnTo>
                    <a:pt x="29" y="64"/>
                  </a:lnTo>
                  <a:lnTo>
                    <a:pt x="32" y="64"/>
                  </a:lnTo>
                  <a:lnTo>
                    <a:pt x="34" y="65"/>
                  </a:lnTo>
                  <a:lnTo>
                    <a:pt x="37" y="67"/>
                  </a:lnTo>
                  <a:lnTo>
                    <a:pt x="42" y="67"/>
                  </a:lnTo>
                  <a:lnTo>
                    <a:pt x="46" y="70"/>
                  </a:lnTo>
                  <a:lnTo>
                    <a:pt x="50" y="69"/>
                  </a:lnTo>
                  <a:lnTo>
                    <a:pt x="52" y="70"/>
                  </a:lnTo>
                  <a:lnTo>
                    <a:pt x="52" y="72"/>
                  </a:lnTo>
                  <a:lnTo>
                    <a:pt x="48" y="75"/>
                  </a:lnTo>
                  <a:lnTo>
                    <a:pt x="45" y="73"/>
                  </a:lnTo>
                  <a:lnTo>
                    <a:pt x="41" y="72"/>
                  </a:lnTo>
                  <a:lnTo>
                    <a:pt x="39" y="73"/>
                  </a:lnTo>
                  <a:lnTo>
                    <a:pt x="37" y="78"/>
                  </a:lnTo>
                  <a:lnTo>
                    <a:pt x="35" y="81"/>
                  </a:lnTo>
                  <a:lnTo>
                    <a:pt x="37" y="91"/>
                  </a:lnTo>
                  <a:lnTo>
                    <a:pt x="39" y="92"/>
                  </a:lnTo>
                  <a:lnTo>
                    <a:pt x="37" y="97"/>
                  </a:lnTo>
                  <a:lnTo>
                    <a:pt x="50" y="97"/>
                  </a:lnTo>
                  <a:lnTo>
                    <a:pt x="52" y="100"/>
                  </a:lnTo>
                  <a:lnTo>
                    <a:pt x="51" y="104"/>
                  </a:lnTo>
                  <a:lnTo>
                    <a:pt x="51" y="108"/>
                  </a:lnTo>
                  <a:lnTo>
                    <a:pt x="46" y="115"/>
                  </a:lnTo>
                  <a:lnTo>
                    <a:pt x="41" y="126"/>
                  </a:lnTo>
                  <a:lnTo>
                    <a:pt x="39" y="128"/>
                  </a:lnTo>
                  <a:lnTo>
                    <a:pt x="39" y="130"/>
                  </a:lnTo>
                  <a:lnTo>
                    <a:pt x="40" y="132"/>
                  </a:lnTo>
                  <a:lnTo>
                    <a:pt x="36" y="137"/>
                  </a:lnTo>
                  <a:lnTo>
                    <a:pt x="39" y="145"/>
                  </a:lnTo>
                  <a:lnTo>
                    <a:pt x="42" y="145"/>
                  </a:lnTo>
                  <a:lnTo>
                    <a:pt x="45" y="147"/>
                  </a:lnTo>
                  <a:lnTo>
                    <a:pt x="48" y="146"/>
                  </a:lnTo>
                  <a:lnTo>
                    <a:pt x="50" y="148"/>
                  </a:lnTo>
                  <a:lnTo>
                    <a:pt x="51" y="152"/>
                  </a:lnTo>
                  <a:lnTo>
                    <a:pt x="54" y="156"/>
                  </a:lnTo>
                  <a:lnTo>
                    <a:pt x="58" y="156"/>
                  </a:lnTo>
                  <a:lnTo>
                    <a:pt x="58" y="157"/>
                  </a:lnTo>
                  <a:lnTo>
                    <a:pt x="58" y="159"/>
                  </a:lnTo>
                  <a:lnTo>
                    <a:pt x="63" y="162"/>
                  </a:lnTo>
                  <a:lnTo>
                    <a:pt x="66" y="163"/>
                  </a:lnTo>
                  <a:lnTo>
                    <a:pt x="66" y="166"/>
                  </a:lnTo>
                  <a:lnTo>
                    <a:pt x="62" y="171"/>
                  </a:lnTo>
                  <a:lnTo>
                    <a:pt x="53" y="171"/>
                  </a:lnTo>
                  <a:lnTo>
                    <a:pt x="48" y="167"/>
                  </a:lnTo>
                  <a:lnTo>
                    <a:pt x="46" y="167"/>
                  </a:lnTo>
                  <a:lnTo>
                    <a:pt x="45" y="169"/>
                  </a:lnTo>
                  <a:lnTo>
                    <a:pt x="46" y="171"/>
                  </a:lnTo>
                  <a:lnTo>
                    <a:pt x="52" y="178"/>
                  </a:lnTo>
                  <a:lnTo>
                    <a:pt x="58" y="186"/>
                  </a:lnTo>
                  <a:lnTo>
                    <a:pt x="61" y="188"/>
                  </a:lnTo>
                  <a:lnTo>
                    <a:pt x="59" y="195"/>
                  </a:lnTo>
                  <a:lnTo>
                    <a:pt x="58" y="198"/>
                  </a:lnTo>
                  <a:lnTo>
                    <a:pt x="56" y="199"/>
                  </a:lnTo>
                  <a:lnTo>
                    <a:pt x="53" y="198"/>
                  </a:lnTo>
                  <a:lnTo>
                    <a:pt x="51" y="198"/>
                  </a:lnTo>
                  <a:lnTo>
                    <a:pt x="48" y="201"/>
                  </a:lnTo>
                  <a:lnTo>
                    <a:pt x="43" y="204"/>
                  </a:lnTo>
                  <a:lnTo>
                    <a:pt x="40" y="204"/>
                  </a:lnTo>
                  <a:lnTo>
                    <a:pt x="37" y="205"/>
                  </a:lnTo>
                  <a:lnTo>
                    <a:pt x="35" y="205"/>
                  </a:lnTo>
                  <a:lnTo>
                    <a:pt x="34" y="202"/>
                  </a:lnTo>
                  <a:lnTo>
                    <a:pt x="31" y="202"/>
                  </a:lnTo>
                  <a:lnTo>
                    <a:pt x="27" y="206"/>
                  </a:lnTo>
                  <a:lnTo>
                    <a:pt x="29" y="209"/>
                  </a:lnTo>
                  <a:lnTo>
                    <a:pt x="32" y="210"/>
                  </a:lnTo>
                  <a:lnTo>
                    <a:pt x="34" y="215"/>
                  </a:lnTo>
                  <a:lnTo>
                    <a:pt x="35" y="218"/>
                  </a:lnTo>
                  <a:lnTo>
                    <a:pt x="35" y="223"/>
                  </a:lnTo>
                  <a:lnTo>
                    <a:pt x="34" y="226"/>
                  </a:lnTo>
                  <a:lnTo>
                    <a:pt x="31" y="226"/>
                  </a:lnTo>
                  <a:lnTo>
                    <a:pt x="30" y="223"/>
                  </a:lnTo>
                  <a:lnTo>
                    <a:pt x="29" y="218"/>
                  </a:lnTo>
                  <a:lnTo>
                    <a:pt x="26" y="217"/>
                  </a:lnTo>
                  <a:lnTo>
                    <a:pt x="23" y="217"/>
                  </a:lnTo>
                  <a:lnTo>
                    <a:pt x="14" y="225"/>
                  </a:lnTo>
                  <a:lnTo>
                    <a:pt x="13" y="229"/>
                  </a:lnTo>
                  <a:lnTo>
                    <a:pt x="11" y="232"/>
                  </a:lnTo>
                  <a:lnTo>
                    <a:pt x="11" y="239"/>
                  </a:lnTo>
                  <a:lnTo>
                    <a:pt x="9" y="242"/>
                  </a:lnTo>
                  <a:lnTo>
                    <a:pt x="4" y="242"/>
                  </a:lnTo>
                  <a:lnTo>
                    <a:pt x="2" y="244"/>
                  </a:lnTo>
                  <a:lnTo>
                    <a:pt x="2" y="253"/>
                  </a:lnTo>
                  <a:lnTo>
                    <a:pt x="0" y="254"/>
                  </a:lnTo>
                  <a:lnTo>
                    <a:pt x="0" y="258"/>
                  </a:lnTo>
                  <a:lnTo>
                    <a:pt x="3" y="263"/>
                  </a:lnTo>
                  <a:lnTo>
                    <a:pt x="5" y="265"/>
                  </a:lnTo>
                  <a:lnTo>
                    <a:pt x="5" y="270"/>
                  </a:lnTo>
                  <a:lnTo>
                    <a:pt x="0" y="277"/>
                  </a:lnTo>
                  <a:lnTo>
                    <a:pt x="0" y="285"/>
                  </a:lnTo>
                  <a:lnTo>
                    <a:pt x="16" y="297"/>
                  </a:lnTo>
                  <a:lnTo>
                    <a:pt x="27" y="308"/>
                  </a:lnTo>
                  <a:lnTo>
                    <a:pt x="36" y="314"/>
                  </a:lnTo>
                  <a:lnTo>
                    <a:pt x="42" y="326"/>
                  </a:lnTo>
                  <a:lnTo>
                    <a:pt x="48" y="331"/>
                  </a:lnTo>
                  <a:lnTo>
                    <a:pt x="53" y="315"/>
                  </a:lnTo>
                  <a:lnTo>
                    <a:pt x="51" y="304"/>
                  </a:lnTo>
                  <a:lnTo>
                    <a:pt x="56" y="290"/>
                  </a:lnTo>
                  <a:lnTo>
                    <a:pt x="63" y="285"/>
                  </a:lnTo>
                  <a:lnTo>
                    <a:pt x="69" y="275"/>
                  </a:lnTo>
                  <a:lnTo>
                    <a:pt x="77" y="282"/>
                  </a:lnTo>
                  <a:lnTo>
                    <a:pt x="91" y="284"/>
                  </a:lnTo>
                  <a:lnTo>
                    <a:pt x="97" y="295"/>
                  </a:lnTo>
                  <a:lnTo>
                    <a:pt x="107" y="299"/>
                  </a:lnTo>
                  <a:lnTo>
                    <a:pt x="120" y="315"/>
                  </a:lnTo>
                  <a:lnTo>
                    <a:pt x="121" y="317"/>
                  </a:lnTo>
                  <a:lnTo>
                    <a:pt x="126" y="317"/>
                  </a:lnTo>
                  <a:lnTo>
                    <a:pt x="129" y="314"/>
                  </a:lnTo>
                  <a:lnTo>
                    <a:pt x="129" y="306"/>
                  </a:lnTo>
                  <a:lnTo>
                    <a:pt x="147" y="299"/>
                  </a:lnTo>
                  <a:lnTo>
                    <a:pt x="150" y="301"/>
                  </a:lnTo>
                  <a:lnTo>
                    <a:pt x="156" y="308"/>
                  </a:lnTo>
                  <a:lnTo>
                    <a:pt x="159" y="308"/>
                  </a:lnTo>
                  <a:lnTo>
                    <a:pt x="159" y="303"/>
                  </a:lnTo>
                  <a:lnTo>
                    <a:pt x="166" y="298"/>
                  </a:lnTo>
                  <a:lnTo>
                    <a:pt x="182" y="302"/>
                  </a:lnTo>
                  <a:lnTo>
                    <a:pt x="186" y="298"/>
                  </a:lnTo>
                  <a:lnTo>
                    <a:pt x="201" y="301"/>
                  </a:lnTo>
                  <a:lnTo>
                    <a:pt x="212" y="299"/>
                  </a:lnTo>
                  <a:lnTo>
                    <a:pt x="218" y="302"/>
                  </a:lnTo>
                  <a:lnTo>
                    <a:pt x="218" y="277"/>
                  </a:lnTo>
                  <a:lnTo>
                    <a:pt x="230" y="253"/>
                  </a:lnTo>
                  <a:lnTo>
                    <a:pt x="241" y="241"/>
                  </a:lnTo>
                  <a:lnTo>
                    <a:pt x="226" y="225"/>
                  </a:lnTo>
                  <a:lnTo>
                    <a:pt x="218" y="210"/>
                  </a:lnTo>
                  <a:lnTo>
                    <a:pt x="215" y="188"/>
                  </a:lnTo>
                  <a:lnTo>
                    <a:pt x="218" y="167"/>
                  </a:lnTo>
                  <a:lnTo>
                    <a:pt x="235" y="159"/>
                  </a:lnTo>
                  <a:lnTo>
                    <a:pt x="225" y="157"/>
                  </a:lnTo>
                  <a:lnTo>
                    <a:pt x="218" y="141"/>
                  </a:lnTo>
                  <a:lnTo>
                    <a:pt x="228" y="130"/>
                  </a:lnTo>
                  <a:lnTo>
                    <a:pt x="220" y="119"/>
                  </a:lnTo>
                  <a:lnTo>
                    <a:pt x="209" y="128"/>
                  </a:lnTo>
                  <a:lnTo>
                    <a:pt x="181" y="118"/>
                  </a:lnTo>
                  <a:lnTo>
                    <a:pt x="166" y="105"/>
                  </a:lnTo>
                  <a:lnTo>
                    <a:pt x="165" y="91"/>
                  </a:lnTo>
                  <a:lnTo>
                    <a:pt x="163" y="81"/>
                  </a:lnTo>
                  <a:lnTo>
                    <a:pt x="154" y="76"/>
                  </a:lnTo>
                  <a:lnTo>
                    <a:pt x="143" y="73"/>
                  </a:lnTo>
                  <a:lnTo>
                    <a:pt x="134" y="60"/>
                  </a:lnTo>
                  <a:lnTo>
                    <a:pt x="129" y="42"/>
                  </a:lnTo>
                  <a:lnTo>
                    <a:pt x="124" y="29"/>
                  </a:lnTo>
                  <a:lnTo>
                    <a:pt x="113" y="17"/>
                  </a:lnTo>
                  <a:lnTo>
                    <a:pt x="99" y="11"/>
                  </a:lnTo>
                  <a:lnTo>
                    <a:pt x="94" y="7"/>
                  </a:lnTo>
                  <a:lnTo>
                    <a:pt x="90" y="0"/>
                  </a:lnTo>
                  <a:lnTo>
                    <a:pt x="78" y="5"/>
                  </a:lnTo>
                  <a:lnTo>
                    <a:pt x="66" y="5"/>
                  </a:lnTo>
                  <a:lnTo>
                    <a:pt x="50" y="16"/>
                  </a:lnTo>
                  <a:lnTo>
                    <a:pt x="35" y="16"/>
                  </a:lnTo>
                  <a:lnTo>
                    <a:pt x="29" y="21"/>
                  </a:lnTo>
                  <a:lnTo>
                    <a:pt x="14" y="2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6" name="Freeform 304"/>
            <p:cNvSpPr>
              <a:spLocks/>
            </p:cNvSpPr>
            <p:nvPr/>
          </p:nvSpPr>
          <p:spPr bwMode="gray">
            <a:xfrm>
              <a:off x="6241838" y="3318302"/>
              <a:ext cx="137804" cy="63150"/>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7" name="Freeform 305"/>
            <p:cNvSpPr>
              <a:spLocks/>
            </p:cNvSpPr>
            <p:nvPr/>
          </p:nvSpPr>
          <p:spPr bwMode="gray">
            <a:xfrm>
              <a:off x="6154562" y="3410923"/>
              <a:ext cx="78089" cy="52625"/>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8" name="Freeform 306"/>
            <p:cNvSpPr>
              <a:spLocks/>
            </p:cNvSpPr>
            <p:nvPr/>
          </p:nvSpPr>
          <p:spPr bwMode="gray">
            <a:xfrm>
              <a:off x="6333707" y="3558274"/>
              <a:ext cx="59715" cy="44205"/>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09" name="Freeform 307"/>
            <p:cNvSpPr>
              <a:spLocks/>
            </p:cNvSpPr>
            <p:nvPr/>
          </p:nvSpPr>
          <p:spPr bwMode="gray">
            <a:xfrm>
              <a:off x="6324521" y="3362508"/>
              <a:ext cx="238860" cy="153666"/>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0" name="Freeform 308"/>
            <p:cNvSpPr>
              <a:spLocks/>
            </p:cNvSpPr>
            <p:nvPr/>
          </p:nvSpPr>
          <p:spPr bwMode="gray">
            <a:xfrm>
              <a:off x="6404906" y="2916245"/>
              <a:ext cx="124024" cy="92621"/>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1" name="Freeform 309"/>
            <p:cNvSpPr>
              <a:spLocks/>
            </p:cNvSpPr>
            <p:nvPr/>
          </p:nvSpPr>
          <p:spPr bwMode="gray">
            <a:xfrm>
              <a:off x="6333707" y="2341577"/>
              <a:ext cx="273311" cy="564143"/>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2" name="Freeform 310"/>
            <p:cNvSpPr>
              <a:spLocks/>
            </p:cNvSpPr>
            <p:nvPr/>
          </p:nvSpPr>
          <p:spPr bwMode="gray">
            <a:xfrm>
              <a:off x="6019055" y="3000446"/>
              <a:ext cx="71199" cy="119986"/>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3" name="Freeform 311"/>
            <p:cNvSpPr>
              <a:spLocks/>
            </p:cNvSpPr>
            <p:nvPr/>
          </p:nvSpPr>
          <p:spPr bwMode="gray">
            <a:xfrm>
              <a:off x="5943263" y="2272111"/>
              <a:ext cx="654569" cy="715704"/>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4" name="Freeform 312"/>
            <p:cNvSpPr>
              <a:spLocks/>
            </p:cNvSpPr>
            <p:nvPr/>
          </p:nvSpPr>
          <p:spPr bwMode="gray">
            <a:xfrm>
              <a:off x="6094847" y="2406832"/>
              <a:ext cx="328433" cy="690444"/>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24" name="Gruppieren 23"/>
          <p:cNvGrpSpPr/>
          <p:nvPr/>
        </p:nvGrpSpPr>
        <p:grpSpPr>
          <a:xfrm>
            <a:off x="6085660" y="1419581"/>
            <a:ext cx="415709" cy="393637"/>
            <a:chOff x="6085660" y="1419581"/>
            <a:chExt cx="415709" cy="393637"/>
          </a:xfrm>
          <a:solidFill>
            <a:schemeClr val="accent1"/>
          </a:solidFill>
        </p:grpSpPr>
        <p:sp>
          <p:nvSpPr>
            <p:cNvPr id="716" name="Freeform 314"/>
            <p:cNvSpPr>
              <a:spLocks/>
            </p:cNvSpPr>
            <p:nvPr/>
          </p:nvSpPr>
          <p:spPr bwMode="gray">
            <a:xfrm>
              <a:off x="6085660" y="1419581"/>
              <a:ext cx="271015" cy="39363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7" name="Freeform 315"/>
            <p:cNvSpPr>
              <a:spLocks/>
            </p:cNvSpPr>
            <p:nvPr/>
          </p:nvSpPr>
          <p:spPr bwMode="gray">
            <a:xfrm>
              <a:off x="6324520" y="1592192"/>
              <a:ext cx="57418" cy="48415"/>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8" name="Freeform 316"/>
            <p:cNvSpPr>
              <a:spLocks/>
            </p:cNvSpPr>
            <p:nvPr/>
          </p:nvSpPr>
          <p:spPr bwMode="gray">
            <a:xfrm>
              <a:off x="6402609" y="1651132"/>
              <a:ext cx="2297" cy="2105"/>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19" name="Freeform 317"/>
            <p:cNvSpPr>
              <a:spLocks/>
            </p:cNvSpPr>
            <p:nvPr/>
          </p:nvSpPr>
          <p:spPr bwMode="gray">
            <a:xfrm>
              <a:off x="6402609" y="1653237"/>
              <a:ext cx="2297" cy="2105"/>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20" name="Freeform 318"/>
            <p:cNvSpPr>
              <a:spLocks/>
            </p:cNvSpPr>
            <p:nvPr/>
          </p:nvSpPr>
          <p:spPr bwMode="gray">
            <a:xfrm>
              <a:off x="6340598" y="1630082"/>
              <a:ext cx="103353" cy="113671"/>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sp>
          <p:nvSpPr>
            <p:cNvPr id="721" name="Freeform 319"/>
            <p:cNvSpPr>
              <a:spLocks/>
            </p:cNvSpPr>
            <p:nvPr/>
          </p:nvSpPr>
          <p:spPr bwMode="gray">
            <a:xfrm>
              <a:off x="6273992" y="1419581"/>
              <a:ext cx="227377" cy="109461"/>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en-US">
                <a:solidFill>
                  <a:schemeClr val="tx1"/>
                </a:solidFill>
              </a:endParaRPr>
            </a:p>
          </p:txBody>
        </p:sp>
      </p:grpSp>
      <p:grpSp>
        <p:nvGrpSpPr>
          <p:cNvPr id="8" name="Gruppieren 7"/>
          <p:cNvGrpSpPr/>
          <p:nvPr/>
        </p:nvGrpSpPr>
        <p:grpSpPr>
          <a:xfrm>
            <a:off x="2664986" y="2854377"/>
            <a:ext cx="7086503" cy="2676905"/>
            <a:chOff x="2664986" y="2854377"/>
            <a:chExt cx="7086503" cy="2676905"/>
          </a:xfrm>
          <a:solidFill>
            <a:srgbClr val="F0AC24"/>
          </a:solidFill>
        </p:grpSpPr>
        <p:sp>
          <p:nvSpPr>
            <p:cNvPr id="985" name="Freihandform 984">
              <a:hlinkClick r:id="rId3" action="ppaction://hlinksldjump"/>
            </p:cNvPr>
            <p:cNvSpPr>
              <a:spLocks noChangeAspect="1"/>
            </p:cNvSpPr>
            <p:nvPr/>
          </p:nvSpPr>
          <p:spPr bwMode="gray">
            <a:xfrm rot="10800000">
              <a:off x="2664986" y="3303332"/>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86" name="Freihandform 985">
              <a:hlinkClick r:id="rId3" action="ppaction://hlinksldjump"/>
            </p:cNvPr>
            <p:cNvSpPr>
              <a:spLocks noChangeAspect="1"/>
            </p:cNvSpPr>
            <p:nvPr/>
          </p:nvSpPr>
          <p:spPr bwMode="gray">
            <a:xfrm rot="10800000">
              <a:off x="3160722" y="3512373"/>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87" name="Freihandform 986">
              <a:hlinkClick r:id="rId3" action="ppaction://hlinksldjump"/>
            </p:cNvPr>
            <p:cNvSpPr>
              <a:spLocks noChangeAspect="1"/>
            </p:cNvSpPr>
            <p:nvPr/>
          </p:nvSpPr>
          <p:spPr bwMode="gray">
            <a:xfrm rot="10800000">
              <a:off x="3368370" y="3208599"/>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88" name="Freihandform 987">
              <a:hlinkClick r:id="rId3" action="ppaction://hlinksldjump"/>
            </p:cNvPr>
            <p:cNvSpPr>
              <a:spLocks noChangeAspect="1"/>
            </p:cNvSpPr>
            <p:nvPr/>
          </p:nvSpPr>
          <p:spPr bwMode="gray">
            <a:xfrm rot="10800000">
              <a:off x="3517983" y="3399548"/>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89" name="Freihandform 988">
              <a:hlinkClick r:id="rId3" action="ppaction://hlinksldjump"/>
            </p:cNvPr>
            <p:cNvSpPr>
              <a:spLocks noChangeAspect="1"/>
            </p:cNvSpPr>
            <p:nvPr/>
          </p:nvSpPr>
          <p:spPr bwMode="gray">
            <a:xfrm rot="10800000">
              <a:off x="3737005" y="3410345"/>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0" name="Freihandform 989">
              <a:hlinkClick r:id="rId3" action="ppaction://hlinksldjump"/>
            </p:cNvPr>
            <p:cNvSpPr>
              <a:spLocks noChangeAspect="1"/>
            </p:cNvSpPr>
            <p:nvPr/>
          </p:nvSpPr>
          <p:spPr bwMode="gray">
            <a:xfrm rot="10800000">
              <a:off x="4531655" y="4603534"/>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1" name="Freihandform 990">
              <a:hlinkClick r:id="rId3" action="ppaction://hlinksldjump"/>
            </p:cNvPr>
            <p:cNvSpPr>
              <a:spLocks noChangeAspect="1"/>
            </p:cNvSpPr>
            <p:nvPr/>
          </p:nvSpPr>
          <p:spPr bwMode="gray">
            <a:xfrm rot="10800000">
              <a:off x="5502901" y="2854377"/>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2" name="Freihandform 991">
              <a:hlinkClick r:id="rId3" action="ppaction://hlinksldjump"/>
            </p:cNvPr>
            <p:cNvSpPr>
              <a:spLocks noChangeAspect="1"/>
            </p:cNvSpPr>
            <p:nvPr/>
          </p:nvSpPr>
          <p:spPr bwMode="gray">
            <a:xfrm rot="10800000">
              <a:off x="5845297" y="3062263"/>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3" name="Freihandform 992">
              <a:hlinkClick r:id="rId3" action="ppaction://hlinksldjump"/>
            </p:cNvPr>
            <p:cNvSpPr>
              <a:spLocks noChangeAspect="1"/>
            </p:cNvSpPr>
            <p:nvPr/>
          </p:nvSpPr>
          <p:spPr bwMode="gray">
            <a:xfrm rot="10800000">
              <a:off x="7550791" y="3520939"/>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4" name="Freihandform 993">
              <a:hlinkClick r:id="rId3" action="ppaction://hlinksldjump"/>
            </p:cNvPr>
            <p:cNvSpPr>
              <a:spLocks noChangeAspect="1"/>
            </p:cNvSpPr>
            <p:nvPr/>
          </p:nvSpPr>
          <p:spPr bwMode="gray">
            <a:xfrm rot="10800000">
              <a:off x="7389024" y="3667864"/>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5" name="Freihandform 994">
              <a:hlinkClick r:id="rId3" action="ppaction://hlinksldjump"/>
            </p:cNvPr>
            <p:cNvSpPr>
              <a:spLocks noChangeAspect="1"/>
            </p:cNvSpPr>
            <p:nvPr/>
          </p:nvSpPr>
          <p:spPr bwMode="gray">
            <a:xfrm rot="10800000">
              <a:off x="7617532" y="3953970"/>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6" name="Freihandform 995">
              <a:hlinkClick r:id="rId3" action="ppaction://hlinksldjump"/>
            </p:cNvPr>
            <p:cNvSpPr>
              <a:spLocks noChangeAspect="1"/>
            </p:cNvSpPr>
            <p:nvPr/>
          </p:nvSpPr>
          <p:spPr bwMode="gray">
            <a:xfrm rot="10800000">
              <a:off x="8475076" y="3797307"/>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7" name="Freihandform 996">
              <a:hlinkClick r:id="rId3" action="ppaction://hlinksldjump"/>
            </p:cNvPr>
            <p:cNvSpPr>
              <a:spLocks noChangeAspect="1"/>
            </p:cNvSpPr>
            <p:nvPr/>
          </p:nvSpPr>
          <p:spPr bwMode="gray">
            <a:xfrm rot="10800000">
              <a:off x="8438948" y="3302625"/>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8" name="Freihandform 997">
              <a:hlinkClick r:id="rId3" action="ppaction://hlinksldjump"/>
            </p:cNvPr>
            <p:cNvSpPr>
              <a:spLocks noChangeAspect="1"/>
            </p:cNvSpPr>
            <p:nvPr/>
          </p:nvSpPr>
          <p:spPr bwMode="gray">
            <a:xfrm rot="10800000">
              <a:off x="8613499" y="3449709"/>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999" name="Freihandform 998">
              <a:hlinkClick r:id="rId3" action="ppaction://hlinksldjump"/>
            </p:cNvPr>
            <p:cNvSpPr>
              <a:spLocks noChangeAspect="1"/>
            </p:cNvSpPr>
            <p:nvPr/>
          </p:nvSpPr>
          <p:spPr bwMode="gray">
            <a:xfrm rot="10800000">
              <a:off x="9226495" y="3399266"/>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1000" name="Freihandform 999">
              <a:hlinkClick r:id="rId3" action="ppaction://hlinksldjump"/>
            </p:cNvPr>
            <p:cNvSpPr>
              <a:spLocks noChangeAspect="1"/>
            </p:cNvSpPr>
            <p:nvPr/>
          </p:nvSpPr>
          <p:spPr bwMode="gray">
            <a:xfrm rot="10800000">
              <a:off x="9049137" y="3488403"/>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1001" name="Freihandform 1000">
              <a:hlinkClick r:id="rId3" action="ppaction://hlinksldjump"/>
            </p:cNvPr>
            <p:cNvSpPr>
              <a:spLocks noChangeAspect="1"/>
            </p:cNvSpPr>
            <p:nvPr/>
          </p:nvSpPr>
          <p:spPr bwMode="gray">
            <a:xfrm rot="10800000">
              <a:off x="9319454" y="5197801"/>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sp>
          <p:nvSpPr>
            <p:cNvPr id="1002" name="Freihandform 1001">
              <a:hlinkClick r:id="rId3" action="ppaction://hlinksldjump"/>
            </p:cNvPr>
            <p:cNvSpPr>
              <a:spLocks noChangeAspect="1"/>
            </p:cNvSpPr>
            <p:nvPr/>
          </p:nvSpPr>
          <p:spPr bwMode="gray">
            <a:xfrm rot="10800000">
              <a:off x="9503832" y="5054217"/>
              <a:ext cx="247657" cy="333481"/>
            </a:xfrm>
            <a:custGeom>
              <a:avLst/>
              <a:gdLst>
                <a:gd name="connsiteX0" fmla="*/ 1008000 w 2016000"/>
                <a:gd name="connsiteY0" fmla="*/ 2533648 h 2986086"/>
                <a:gd name="connsiteX1" fmla="*/ 1494935 w 2016000"/>
                <a:gd name="connsiteY1" fmla="*/ 2024060 h 2986086"/>
                <a:gd name="connsiteX2" fmla="*/ 1008000 w 2016000"/>
                <a:gd name="connsiteY2" fmla="*/ 1514472 h 2986086"/>
                <a:gd name="connsiteX3" fmla="*/ 521065 w 2016000"/>
                <a:gd name="connsiteY3" fmla="*/ 2024060 h 2986086"/>
                <a:gd name="connsiteX4" fmla="*/ 1008000 w 2016000"/>
                <a:gd name="connsiteY4" fmla="*/ 2533648 h 2986086"/>
                <a:gd name="connsiteX5" fmla="*/ 1008000 w 2016000"/>
                <a:gd name="connsiteY5" fmla="*/ 2986086 h 2986086"/>
                <a:gd name="connsiteX6" fmla="*/ 0 w 2016000"/>
                <a:gd name="connsiteY6" fmla="*/ 1904998 h 2986086"/>
                <a:gd name="connsiteX7" fmla="*/ 230178 w 2016000"/>
                <a:gd name="connsiteY7" fmla="*/ 1217326 h 2986086"/>
                <a:gd name="connsiteX8" fmla="*/ 230464 w 2016000"/>
                <a:gd name="connsiteY8" fmla="*/ 1216990 h 2986086"/>
                <a:gd name="connsiteX9" fmla="*/ 1012820 w 2016000"/>
                <a:gd name="connsiteY9" fmla="*/ 0 h 2986086"/>
                <a:gd name="connsiteX10" fmla="*/ 1867014 w 2016000"/>
                <a:gd name="connsiteY10" fmla="*/ 1328737 h 2986086"/>
                <a:gd name="connsiteX11" fmla="*/ 1859815 w 2016000"/>
                <a:gd name="connsiteY11" fmla="*/ 1328737 h 2986086"/>
                <a:gd name="connsiteX12" fmla="*/ 1894340 w 2016000"/>
                <a:gd name="connsiteY12" fmla="*/ 1389688 h 2986086"/>
                <a:gd name="connsiteX13" fmla="*/ 2016000 w 2016000"/>
                <a:gd name="connsiteY13" fmla="*/ 1904998 h 2986086"/>
                <a:gd name="connsiteX14" fmla="*/ 1008000 w 2016000"/>
                <a:gd name="connsiteY14" fmla="*/ 2986086 h 29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16000" h="2986086">
                  <a:moveTo>
                    <a:pt x="1008000" y="2533648"/>
                  </a:moveTo>
                  <a:cubicBezTo>
                    <a:pt x="1276927" y="2533648"/>
                    <a:pt x="1494935" y="2305498"/>
                    <a:pt x="1494935" y="2024060"/>
                  </a:cubicBezTo>
                  <a:cubicBezTo>
                    <a:pt x="1494935" y="1742622"/>
                    <a:pt x="1276927" y="1514472"/>
                    <a:pt x="1008000" y="1514472"/>
                  </a:cubicBezTo>
                  <a:cubicBezTo>
                    <a:pt x="739073" y="1514472"/>
                    <a:pt x="521065" y="1742622"/>
                    <a:pt x="521065" y="2024060"/>
                  </a:cubicBezTo>
                  <a:cubicBezTo>
                    <a:pt x="521065" y="2305498"/>
                    <a:pt x="739073" y="2533648"/>
                    <a:pt x="1008000" y="2533648"/>
                  </a:cubicBezTo>
                  <a:close/>
                  <a:moveTo>
                    <a:pt x="1008000" y="2986086"/>
                  </a:moveTo>
                  <a:cubicBezTo>
                    <a:pt x="451297" y="2986086"/>
                    <a:pt x="0" y="2502066"/>
                    <a:pt x="0" y="1904998"/>
                  </a:cubicBezTo>
                  <a:cubicBezTo>
                    <a:pt x="0" y="1643781"/>
                    <a:pt x="86381" y="1404202"/>
                    <a:pt x="230178" y="1217326"/>
                  </a:cubicBezTo>
                  <a:lnTo>
                    <a:pt x="230464" y="1216990"/>
                  </a:lnTo>
                  <a:lnTo>
                    <a:pt x="1012820" y="0"/>
                  </a:lnTo>
                  <a:lnTo>
                    <a:pt x="1867014" y="1328737"/>
                  </a:lnTo>
                  <a:lnTo>
                    <a:pt x="1859815" y="1328737"/>
                  </a:lnTo>
                  <a:lnTo>
                    <a:pt x="1894340" y="1389688"/>
                  </a:lnTo>
                  <a:cubicBezTo>
                    <a:pt x="1971928" y="1542870"/>
                    <a:pt x="2016000" y="1718414"/>
                    <a:pt x="2016000" y="1904998"/>
                  </a:cubicBezTo>
                  <a:cubicBezTo>
                    <a:pt x="2016000" y="2502066"/>
                    <a:pt x="1564703" y="2986086"/>
                    <a:pt x="1008000" y="2986086"/>
                  </a:cubicBezTo>
                  <a:close/>
                </a:path>
              </a:pathLst>
            </a:cu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noProof="1">
                <a:solidFill>
                  <a:schemeClr val="bg1"/>
                </a:solidFill>
              </a:endParaRPr>
            </a:p>
          </p:txBody>
        </p:sp>
      </p:grpSp>
    </p:spTree>
    <p:extLst>
      <p:ext uri="{BB962C8B-B14F-4D97-AF65-F5344CB8AC3E}">
        <p14:creationId xmlns:p14="http://schemas.microsoft.com/office/powerpoint/2010/main" val="113790722"/>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IaaS vs. PaaS vs. SaaS</a:t>
            </a:r>
          </a:p>
        </p:txBody>
      </p:sp>
      <p:sp>
        <p:nvSpPr>
          <p:cNvPr id="4" name="Textplatzhalter 3"/>
          <p:cNvSpPr>
            <a:spLocks noGrp="1"/>
          </p:cNvSpPr>
          <p:nvPr>
            <p:ph type="body" sz="quarter" idx="12"/>
          </p:nvPr>
        </p:nvSpPr>
        <p:spPr/>
        <p:txBody>
          <a:bodyPr/>
          <a:lstStyle/>
          <a:p>
            <a:r>
              <a:rPr lang="en-US" dirty="0"/>
              <a:t>Source: Microsoft</a:t>
            </a:r>
          </a:p>
        </p:txBody>
      </p:sp>
      <p:sp>
        <p:nvSpPr>
          <p:cNvPr id="9" name="Bildplatzhalter 8"/>
          <p:cNvSpPr>
            <a:spLocks noGrp="1"/>
          </p:cNvSpPr>
          <p:nvPr>
            <p:ph type="pic" sz="quarter" idx="13"/>
          </p:nvPr>
        </p:nvSpPr>
        <p:spPr/>
      </p:sp>
      <p:sp>
        <p:nvSpPr>
          <p:cNvPr id="3" name="Inhaltsplatzhalter 2"/>
          <p:cNvSpPr>
            <a:spLocks noGrp="1"/>
          </p:cNvSpPr>
          <p:nvPr>
            <p:ph idx="4294967295"/>
          </p:nvPr>
        </p:nvSpPr>
        <p:spPr>
          <a:xfrm>
            <a:off x="0" y="1266825"/>
            <a:ext cx="11315700" cy="4518025"/>
          </a:xfrm>
        </p:spPr>
        <p:txBody>
          <a:bodyPr/>
          <a:lstStyle/>
          <a:p>
            <a:pPr marL="0" indent="0">
              <a:buNone/>
            </a:pPr>
            <a:r>
              <a:rPr lang="en-US" dirty="0"/>
              <a:t>  </a:t>
            </a:r>
          </a:p>
        </p:txBody>
      </p:sp>
      <p:sp>
        <p:nvSpPr>
          <p:cNvPr id="25" name="Left Brace 12"/>
          <p:cNvSpPr/>
          <p:nvPr/>
        </p:nvSpPr>
        <p:spPr>
          <a:xfrm flipH="1">
            <a:off x="5637600" y="4065920"/>
            <a:ext cx="145906" cy="1661385"/>
          </a:xfrm>
          <a:prstGeom prst="leftBrace">
            <a:avLst>
              <a:gd name="adj1" fmla="val 36645"/>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solidFill>
                <a:srgbClr val="FFFFFF"/>
              </a:solidFill>
              <a:ea typeface="Segoe UI" pitchFamily="34" charset="0"/>
              <a:cs typeface="Segoe UI" pitchFamily="34" charset="0"/>
            </a:endParaRPr>
          </a:p>
        </p:txBody>
      </p:sp>
      <p:sp>
        <p:nvSpPr>
          <p:cNvPr id="26" name="TextBox 56"/>
          <p:cNvSpPr txBox="1"/>
          <p:nvPr/>
        </p:nvSpPr>
        <p:spPr>
          <a:xfrm rot="10800000" flipH="1">
            <a:off x="5706399" y="4103953"/>
            <a:ext cx="430887" cy="1548907"/>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Provider</a:t>
            </a:r>
          </a:p>
        </p:txBody>
      </p:sp>
      <p:sp>
        <p:nvSpPr>
          <p:cNvPr id="27" name="TextBox 54"/>
          <p:cNvSpPr txBox="1"/>
          <p:nvPr/>
        </p:nvSpPr>
        <p:spPr>
          <a:xfrm rot="10800000" flipH="1">
            <a:off x="8582256" y="2845804"/>
            <a:ext cx="430887" cy="2827353"/>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Provider</a:t>
            </a:r>
          </a:p>
        </p:txBody>
      </p:sp>
      <p:sp>
        <p:nvSpPr>
          <p:cNvPr id="28" name="Left Brace 12"/>
          <p:cNvSpPr/>
          <p:nvPr/>
        </p:nvSpPr>
        <p:spPr>
          <a:xfrm flipH="1">
            <a:off x="8409434" y="2773359"/>
            <a:ext cx="217640" cy="2913100"/>
          </a:xfrm>
          <a:prstGeom prst="leftBrace">
            <a:avLst>
              <a:gd name="adj1" fmla="val 36645"/>
              <a:gd name="adj2" fmla="val 48988"/>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solidFill>
                <a:srgbClr val="FFFFFF"/>
              </a:solidFill>
              <a:ea typeface="Segoe UI" pitchFamily="34" charset="0"/>
              <a:cs typeface="Segoe UI" pitchFamily="34" charset="0"/>
            </a:endParaRPr>
          </a:p>
        </p:txBody>
      </p:sp>
      <p:sp>
        <p:nvSpPr>
          <p:cNvPr id="29" name="TextBox 64"/>
          <p:cNvSpPr txBox="1"/>
          <p:nvPr/>
        </p:nvSpPr>
        <p:spPr>
          <a:xfrm rot="10800000" flipH="1">
            <a:off x="11344669" y="1858376"/>
            <a:ext cx="430887" cy="342061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Provider</a:t>
            </a:r>
          </a:p>
        </p:txBody>
      </p:sp>
      <p:sp>
        <p:nvSpPr>
          <p:cNvPr id="30" name="Rounded Rectangle 3"/>
          <p:cNvSpPr/>
          <p:nvPr/>
        </p:nvSpPr>
        <p:spPr>
          <a:xfrm>
            <a:off x="3612134" y="1276475"/>
            <a:ext cx="2160000" cy="4760961"/>
          </a:xfrm>
          <a:prstGeom prst="roundRect">
            <a:avLst>
              <a:gd name="adj" fmla="val 0"/>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2038" spc="-86" dirty="0">
                <a:ln w="3175">
                  <a:noFill/>
                </a:ln>
                <a:solidFill>
                  <a:schemeClr val="tx1"/>
                </a:solidFill>
                <a:cs typeface="Segoe UI Semibold" panose="020B0702040204020203" pitchFamily="34" charset="0"/>
              </a:rPr>
              <a:t>   </a:t>
            </a:r>
            <a:r>
              <a:rPr lang="en-US" sz="2200" spc="-86" dirty="0">
                <a:ln w="3175">
                  <a:noFill/>
                </a:ln>
                <a:solidFill>
                  <a:schemeClr val="tx1"/>
                </a:solidFill>
                <a:cs typeface="Segoe UI Semibold" panose="020B0702040204020203" pitchFamily="34" charset="0"/>
              </a:rPr>
              <a:t>IaaS</a:t>
            </a:r>
          </a:p>
          <a:p>
            <a:pPr algn="ctr" defTabSz="932040" fontAlgn="auto">
              <a:spcBef>
                <a:spcPts val="0"/>
              </a:spcBef>
              <a:spcAft>
                <a:spcPts val="0"/>
              </a:spcAft>
              <a:defRPr/>
            </a:pPr>
            <a:r>
              <a:rPr lang="en-US" sz="1200" spc="-86">
                <a:ln w="3175">
                  <a:noFill/>
                </a:ln>
                <a:solidFill>
                  <a:schemeClr val="tx1"/>
                </a:solidFill>
                <a:cs typeface="Segoe UI" panose="020B0502040204020203" pitchFamily="34" charset="0"/>
              </a:rPr>
              <a:t>     </a:t>
            </a:r>
            <a:r>
              <a:rPr lang="en-US" sz="1400" spc="-86">
                <a:ln w="3175">
                  <a:noFill/>
                </a:ln>
                <a:solidFill>
                  <a:schemeClr val="tx1"/>
                </a:solidFill>
                <a:cs typeface="Segoe UI" panose="020B0502040204020203" pitchFamily="34" charset="0"/>
              </a:rPr>
              <a:t>Infrastructure as a Service</a:t>
            </a:r>
            <a:endParaRPr lang="en-US" sz="1224" spc="-86" dirty="0">
              <a:ln w="3175">
                <a:noFill/>
              </a:ln>
              <a:solidFill>
                <a:schemeClr val="tx1"/>
              </a:solidFill>
              <a:cs typeface="Segoe UI" panose="020B0502040204020203" pitchFamily="34" charset="0"/>
            </a:endParaRPr>
          </a:p>
        </p:txBody>
      </p:sp>
      <p:sp>
        <p:nvSpPr>
          <p:cNvPr id="31" name="TextBox 58"/>
          <p:cNvSpPr txBox="1"/>
          <p:nvPr/>
        </p:nvSpPr>
        <p:spPr>
          <a:xfrm>
            <a:off x="3251287" y="1996342"/>
            <a:ext cx="430887" cy="1961390"/>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Self-managed</a:t>
            </a:r>
          </a:p>
        </p:txBody>
      </p:sp>
      <p:sp>
        <p:nvSpPr>
          <p:cNvPr id="32" name="Rounded Rectangle 4"/>
          <p:cNvSpPr/>
          <p:nvPr/>
        </p:nvSpPr>
        <p:spPr>
          <a:xfrm>
            <a:off x="6430323" y="1276475"/>
            <a:ext cx="2160000" cy="4760961"/>
          </a:xfrm>
          <a:prstGeom prst="roundRect">
            <a:avLst>
              <a:gd name="adj" fmla="val 0"/>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2200" spc="-86" dirty="0">
                <a:ln w="3175">
                  <a:noFill/>
                </a:ln>
                <a:solidFill>
                  <a:schemeClr val="tx1"/>
                </a:solidFill>
                <a:cs typeface="Segoe UI Semibold" panose="020B0702040204020203" pitchFamily="34" charset="0"/>
              </a:rPr>
              <a:t>PaaS</a:t>
            </a:r>
          </a:p>
          <a:p>
            <a:pPr algn="ctr" defTabSz="932040" fontAlgn="auto">
              <a:spcBef>
                <a:spcPts val="0"/>
              </a:spcBef>
              <a:spcAft>
                <a:spcPts val="0"/>
              </a:spcAft>
              <a:defRPr/>
            </a:pPr>
            <a:r>
              <a:rPr lang="en-US" sz="1400" spc="-86" dirty="0">
                <a:ln w="3175">
                  <a:noFill/>
                </a:ln>
                <a:solidFill>
                  <a:schemeClr val="tx1"/>
                </a:solidFill>
                <a:cs typeface="Segoe UI" panose="020B0502040204020203" pitchFamily="34" charset="0"/>
              </a:rPr>
              <a:t>Platform as a Service</a:t>
            </a:r>
            <a:endParaRPr lang="en-US" sz="1200" spc="-86" dirty="0">
              <a:ln w="3175">
                <a:noFill/>
              </a:ln>
              <a:solidFill>
                <a:schemeClr val="tx1"/>
              </a:solidFill>
              <a:cs typeface="Segoe UI" panose="020B0502040204020203" pitchFamily="34" charset="0"/>
            </a:endParaRPr>
          </a:p>
        </p:txBody>
      </p:sp>
      <p:sp>
        <p:nvSpPr>
          <p:cNvPr id="33" name="TextBox 60"/>
          <p:cNvSpPr txBox="1"/>
          <p:nvPr/>
        </p:nvSpPr>
        <p:spPr>
          <a:xfrm>
            <a:off x="6101423" y="1720166"/>
            <a:ext cx="430887" cy="1394601"/>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Self-managed</a:t>
            </a:r>
          </a:p>
        </p:txBody>
      </p:sp>
      <p:sp>
        <p:nvSpPr>
          <p:cNvPr id="34" name="Rounded Rectangle 2"/>
          <p:cNvSpPr/>
          <p:nvPr/>
        </p:nvSpPr>
        <p:spPr>
          <a:xfrm>
            <a:off x="866465" y="1276475"/>
            <a:ext cx="2160000" cy="4865573"/>
          </a:xfrm>
          <a:prstGeom prst="roundRect">
            <a:avLst>
              <a:gd name="adj" fmla="val 0"/>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2038" spc="-86" dirty="0">
                <a:ln w="3175">
                  <a:noFill/>
                </a:ln>
                <a:solidFill>
                  <a:schemeClr val="tx1"/>
                </a:solidFill>
                <a:cs typeface="Segoe UI Semibold" panose="020B0702040204020203" pitchFamily="34" charset="0"/>
              </a:rPr>
              <a:t>  </a:t>
            </a:r>
            <a:r>
              <a:rPr lang="en-US" sz="2200" spc="-86" dirty="0">
                <a:ln w="3175">
                  <a:noFill/>
                </a:ln>
                <a:solidFill>
                  <a:schemeClr val="tx1"/>
                </a:solidFill>
                <a:cs typeface="Segoe UI Semibold" panose="020B0702040204020203" pitchFamily="34" charset="0"/>
              </a:rPr>
              <a:t>Self-managed</a:t>
            </a:r>
          </a:p>
        </p:txBody>
      </p:sp>
      <p:sp>
        <p:nvSpPr>
          <p:cNvPr id="35" name="TextBox 52"/>
          <p:cNvSpPr txBox="1"/>
          <p:nvPr/>
        </p:nvSpPr>
        <p:spPr>
          <a:xfrm>
            <a:off x="480911" y="2003322"/>
            <a:ext cx="430887" cy="3622897"/>
          </a:xfrm>
          <a:prstGeom prst="rect">
            <a:avLst/>
          </a:prstGeom>
          <a:noFill/>
          <a:ln>
            <a:noFill/>
          </a:ln>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Self-managed</a:t>
            </a:r>
          </a:p>
        </p:txBody>
      </p:sp>
      <p:sp>
        <p:nvSpPr>
          <p:cNvPr id="36" name="Right Bracket 42"/>
          <p:cNvSpPr/>
          <p:nvPr/>
        </p:nvSpPr>
        <p:spPr>
          <a:xfrm rot="5400000">
            <a:off x="3146767" y="4501174"/>
            <a:ext cx="188609" cy="2695779"/>
          </a:xfrm>
          <a:prstGeom prst="rightBracket">
            <a:avLst>
              <a:gd name="adj" fmla="val 75315"/>
            </a:avLst>
          </a:prstGeom>
          <a:ln w="19050">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2503" eaLnBrk="1" fontAlgn="auto" hangingPunct="1">
              <a:spcBef>
                <a:spcPts val="0"/>
              </a:spcBef>
              <a:spcAft>
                <a:spcPts val="0"/>
              </a:spcAft>
              <a:defRPr/>
            </a:pPr>
            <a:endParaRPr lang="en-US" sz="2446" dirty="0"/>
          </a:p>
        </p:txBody>
      </p:sp>
      <p:sp>
        <p:nvSpPr>
          <p:cNvPr id="37" name="TextBox 43"/>
          <p:cNvSpPr txBox="1"/>
          <p:nvPr/>
        </p:nvSpPr>
        <p:spPr>
          <a:xfrm>
            <a:off x="1781718" y="5984675"/>
            <a:ext cx="2807243" cy="338554"/>
          </a:xfrm>
          <a:prstGeom prst="rect">
            <a:avLst/>
          </a:prstGeom>
          <a:noFill/>
          <a:ln>
            <a:noFill/>
          </a:ln>
        </p:spPr>
        <p:txBody>
          <a:bodyPr wrap="square" lIns="0" rIns="0" rtlCol="0">
            <a:spAutoFit/>
          </a:bodyPr>
          <a:lstStyle/>
          <a:p>
            <a:pPr algn="ctr" defTabSz="1242503" eaLnBrk="1" fontAlgn="auto" hangingPunct="1">
              <a:spcBef>
                <a:spcPts val="0"/>
              </a:spcBef>
              <a:spcAft>
                <a:spcPts val="0"/>
              </a:spcAft>
              <a:defRPr/>
            </a:pPr>
            <a:r>
              <a:rPr lang="en-US" sz="1600" dirty="0"/>
              <a:t>Virtualization and automation</a:t>
            </a:r>
          </a:p>
        </p:txBody>
      </p:sp>
      <p:sp>
        <p:nvSpPr>
          <p:cNvPr id="38" name="Right Bracket 46"/>
          <p:cNvSpPr/>
          <p:nvPr/>
        </p:nvSpPr>
        <p:spPr>
          <a:xfrm rot="5400000">
            <a:off x="7374295" y="3226475"/>
            <a:ext cx="200247" cy="5284893"/>
          </a:xfrm>
          <a:custGeom>
            <a:avLst/>
            <a:gdLst>
              <a:gd name="connsiteX0" fmla="*/ 0 w 143097"/>
              <a:gd name="connsiteY0" fmla="*/ 0 h 5232505"/>
              <a:gd name="connsiteX1" fmla="*/ 143097 w 143097"/>
              <a:gd name="connsiteY1" fmla="*/ 131794 h 5232505"/>
              <a:gd name="connsiteX2" fmla="*/ 143097 w 143097"/>
              <a:gd name="connsiteY2" fmla="*/ 5100711 h 5232505"/>
              <a:gd name="connsiteX3" fmla="*/ 0 w 143097"/>
              <a:gd name="connsiteY3" fmla="*/ 5232505 h 5232505"/>
              <a:gd name="connsiteX4" fmla="*/ 0 w 143097"/>
              <a:gd name="connsiteY4" fmla="*/ 0 h 5232505"/>
              <a:gd name="connsiteX0" fmla="*/ 0 w 143097"/>
              <a:gd name="connsiteY0" fmla="*/ 0 h 5232505"/>
              <a:gd name="connsiteX1" fmla="*/ 143097 w 143097"/>
              <a:gd name="connsiteY1" fmla="*/ 131794 h 5232505"/>
              <a:gd name="connsiteX2" fmla="*/ 143097 w 143097"/>
              <a:gd name="connsiteY2" fmla="*/ 5100711 h 5232505"/>
              <a:gd name="connsiteX3" fmla="*/ 0 w 143097"/>
              <a:gd name="connsiteY3" fmla="*/ 5232505 h 5232505"/>
              <a:gd name="connsiteX0" fmla="*/ 57150 w 200247"/>
              <a:gd name="connsiteY0" fmla="*/ 0 h 5284893"/>
              <a:gd name="connsiteX1" fmla="*/ 200247 w 200247"/>
              <a:gd name="connsiteY1" fmla="*/ 131794 h 5284893"/>
              <a:gd name="connsiteX2" fmla="*/ 200247 w 200247"/>
              <a:gd name="connsiteY2" fmla="*/ 5100711 h 5284893"/>
              <a:gd name="connsiteX3" fmla="*/ 57150 w 200247"/>
              <a:gd name="connsiteY3" fmla="*/ 5232505 h 5284893"/>
              <a:gd name="connsiteX4" fmla="*/ 57150 w 200247"/>
              <a:gd name="connsiteY4" fmla="*/ 0 h 5284893"/>
              <a:gd name="connsiteX0" fmla="*/ 57150 w 200247"/>
              <a:gd name="connsiteY0" fmla="*/ 0 h 5284893"/>
              <a:gd name="connsiteX1" fmla="*/ 200247 w 200247"/>
              <a:gd name="connsiteY1" fmla="*/ 131794 h 5284893"/>
              <a:gd name="connsiteX2" fmla="*/ 200247 w 200247"/>
              <a:gd name="connsiteY2" fmla="*/ 5100711 h 5284893"/>
              <a:gd name="connsiteX3" fmla="*/ 0 w 200247"/>
              <a:gd name="connsiteY3" fmla="*/ 5284893 h 5284893"/>
            </a:gdLst>
            <a:ahLst/>
            <a:cxnLst>
              <a:cxn ang="0">
                <a:pos x="connsiteX0" y="connsiteY0"/>
              </a:cxn>
              <a:cxn ang="0">
                <a:pos x="connsiteX1" y="connsiteY1"/>
              </a:cxn>
              <a:cxn ang="0">
                <a:pos x="connsiteX2" y="connsiteY2"/>
              </a:cxn>
              <a:cxn ang="0">
                <a:pos x="connsiteX3" y="connsiteY3"/>
              </a:cxn>
            </a:cxnLst>
            <a:rect l="l" t="t" r="r" b="b"/>
            <a:pathLst>
              <a:path w="200247" h="5284893" stroke="0" extrusionOk="0">
                <a:moveTo>
                  <a:pt x="57150" y="0"/>
                </a:moveTo>
                <a:cubicBezTo>
                  <a:pt x="136180" y="0"/>
                  <a:pt x="200247" y="59006"/>
                  <a:pt x="200247" y="131794"/>
                </a:cubicBezTo>
                <a:lnTo>
                  <a:pt x="200247" y="5100711"/>
                </a:lnTo>
                <a:cubicBezTo>
                  <a:pt x="200247" y="5173499"/>
                  <a:pt x="136180" y="5232505"/>
                  <a:pt x="57150" y="5232505"/>
                </a:cubicBezTo>
                <a:lnTo>
                  <a:pt x="57150" y="0"/>
                </a:lnTo>
                <a:close/>
              </a:path>
              <a:path w="200247" h="5284893" fill="none">
                <a:moveTo>
                  <a:pt x="57150" y="0"/>
                </a:moveTo>
                <a:cubicBezTo>
                  <a:pt x="136180" y="0"/>
                  <a:pt x="200247" y="59006"/>
                  <a:pt x="200247" y="131794"/>
                </a:cubicBezTo>
                <a:lnTo>
                  <a:pt x="200247" y="5100711"/>
                </a:lnTo>
                <a:cubicBezTo>
                  <a:pt x="200247" y="5173499"/>
                  <a:pt x="79030" y="5284893"/>
                  <a:pt x="0" y="5284893"/>
                </a:cubicBezTo>
              </a:path>
            </a:pathLst>
          </a:custGeom>
          <a:ln w="19050">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2503" eaLnBrk="1" fontAlgn="auto" hangingPunct="1">
              <a:spcBef>
                <a:spcPts val="0"/>
              </a:spcBef>
              <a:spcAft>
                <a:spcPts val="0"/>
              </a:spcAft>
              <a:defRPr/>
            </a:pPr>
            <a:endParaRPr lang="en-US" sz="2446" dirty="0"/>
          </a:p>
        </p:txBody>
      </p:sp>
      <p:sp>
        <p:nvSpPr>
          <p:cNvPr id="39" name="Rounded Rectangle 19"/>
          <p:cNvSpPr/>
          <p:nvPr/>
        </p:nvSpPr>
        <p:spPr>
          <a:xfrm>
            <a:off x="9171461" y="1276475"/>
            <a:ext cx="2160000" cy="4762590"/>
          </a:xfrm>
          <a:prstGeom prst="roundRect">
            <a:avLst>
              <a:gd name="adj" fmla="val 0"/>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2200" spc="-86" dirty="0">
                <a:ln w="3175">
                  <a:noFill/>
                </a:ln>
                <a:solidFill>
                  <a:schemeClr val="tx1"/>
                </a:solidFill>
                <a:cs typeface="Segoe UI Semibold" panose="020B0702040204020203" pitchFamily="34" charset="0"/>
              </a:rPr>
              <a:t>SaaS</a:t>
            </a:r>
          </a:p>
          <a:p>
            <a:pPr algn="ctr" defTabSz="932040" fontAlgn="auto">
              <a:spcBef>
                <a:spcPts val="0"/>
              </a:spcBef>
              <a:spcAft>
                <a:spcPts val="0"/>
              </a:spcAft>
              <a:defRPr/>
            </a:pPr>
            <a:r>
              <a:rPr lang="en-US" sz="1400" spc="-86" dirty="0">
                <a:ln w="3175">
                  <a:noFill/>
                </a:ln>
                <a:solidFill>
                  <a:schemeClr val="tx1"/>
                </a:solidFill>
                <a:cs typeface="Segoe UI" panose="020B0502040204020203" pitchFamily="34" charset="0"/>
              </a:rPr>
              <a:t>Software as a Service</a:t>
            </a:r>
          </a:p>
        </p:txBody>
      </p:sp>
      <p:sp>
        <p:nvSpPr>
          <p:cNvPr id="41" name="TextBox 60"/>
          <p:cNvSpPr txBox="1"/>
          <p:nvPr/>
        </p:nvSpPr>
        <p:spPr>
          <a:xfrm>
            <a:off x="8889341" y="1720166"/>
            <a:ext cx="430887" cy="1398547"/>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r>
              <a:rPr lang="en-US" sz="1600" dirty="0">
                <a:ea typeface="Segoe UI" pitchFamily="34" charset="0"/>
                <a:cs typeface="Segoe UI" pitchFamily="34" charset="0"/>
              </a:rPr>
              <a:t>Self-managed</a:t>
            </a:r>
            <a:endParaRPr lang="en-US" sz="1427" dirty="0">
              <a:ea typeface="Segoe UI" pitchFamily="34" charset="0"/>
              <a:cs typeface="Segoe UI" pitchFamily="34" charset="0"/>
            </a:endParaRPr>
          </a:p>
        </p:txBody>
      </p:sp>
      <p:grpSp>
        <p:nvGrpSpPr>
          <p:cNvPr id="8" name="Gruppieren 7"/>
          <p:cNvGrpSpPr/>
          <p:nvPr/>
        </p:nvGrpSpPr>
        <p:grpSpPr>
          <a:xfrm>
            <a:off x="3897443" y="1838115"/>
            <a:ext cx="1692000" cy="3918608"/>
            <a:chOff x="3910143" y="1825415"/>
            <a:chExt cx="1692000" cy="3918608"/>
          </a:xfrm>
        </p:grpSpPr>
        <p:sp>
          <p:nvSpPr>
            <p:cNvPr id="52" name="Rounded Rectangle 42"/>
            <p:cNvSpPr/>
            <p:nvPr/>
          </p:nvSpPr>
          <p:spPr>
            <a:xfrm>
              <a:off x="3910143" y="4907697"/>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Storage</a:t>
              </a:r>
            </a:p>
          </p:txBody>
        </p:sp>
        <p:sp>
          <p:nvSpPr>
            <p:cNvPr id="53" name="Rounded Rectangle 43"/>
            <p:cNvSpPr/>
            <p:nvPr/>
          </p:nvSpPr>
          <p:spPr>
            <a:xfrm>
              <a:off x="3910143" y="4467371"/>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Server</a:t>
              </a:r>
            </a:p>
          </p:txBody>
        </p:sp>
        <p:sp>
          <p:nvSpPr>
            <p:cNvPr id="54" name="Rounded Rectangle 44"/>
            <p:cNvSpPr/>
            <p:nvPr/>
          </p:nvSpPr>
          <p:spPr>
            <a:xfrm>
              <a:off x="3910143" y="5348023"/>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Network</a:t>
              </a:r>
            </a:p>
          </p:txBody>
        </p:sp>
        <p:sp>
          <p:nvSpPr>
            <p:cNvPr id="55" name="Rounded Rectangle 45"/>
            <p:cNvSpPr/>
            <p:nvPr/>
          </p:nvSpPr>
          <p:spPr>
            <a:xfrm>
              <a:off x="3910143" y="3586719"/>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Operating system</a:t>
              </a:r>
            </a:p>
          </p:txBody>
        </p:sp>
        <p:sp>
          <p:nvSpPr>
            <p:cNvPr id="56" name="Rounded Rectangle 46"/>
            <p:cNvSpPr/>
            <p:nvPr/>
          </p:nvSpPr>
          <p:spPr>
            <a:xfrm>
              <a:off x="3910143" y="3146393"/>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Middleware</a:t>
              </a:r>
            </a:p>
          </p:txBody>
        </p:sp>
        <p:sp>
          <p:nvSpPr>
            <p:cNvPr id="57" name="Rounded Rectangle 47"/>
            <p:cNvSpPr/>
            <p:nvPr/>
          </p:nvSpPr>
          <p:spPr>
            <a:xfrm>
              <a:off x="3910143" y="4027045"/>
              <a:ext cx="1692000" cy="396000"/>
            </a:xfrm>
            <a:prstGeom prst="rect">
              <a:avLst/>
            </a:prstGeom>
            <a:solidFill>
              <a:schemeClr val="accent1"/>
            </a:solidFill>
            <a:ln w="9525" cap="flat" cmpd="sng" algn="ctr">
              <a:solidFill>
                <a:srgbClr val="FFFFFF"/>
              </a:solidFill>
              <a:prstDash val="solid"/>
            </a:ln>
            <a:effectLst/>
          </p:spPr>
          <p:txBody>
            <a:bodyPr lIns="0" rIns="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Virtualization</a:t>
              </a:r>
            </a:p>
          </p:txBody>
        </p:sp>
        <p:sp>
          <p:nvSpPr>
            <p:cNvPr id="58" name="Rounded Rectangle 48"/>
            <p:cNvSpPr/>
            <p:nvPr/>
          </p:nvSpPr>
          <p:spPr>
            <a:xfrm>
              <a:off x="3910143" y="2265742"/>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Applications</a:t>
              </a:r>
            </a:p>
          </p:txBody>
        </p:sp>
        <p:sp>
          <p:nvSpPr>
            <p:cNvPr id="59" name="Rounded Rectangle 49"/>
            <p:cNvSpPr/>
            <p:nvPr/>
          </p:nvSpPr>
          <p:spPr>
            <a:xfrm>
              <a:off x="3910143" y="1825415"/>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Data, processes</a:t>
              </a:r>
            </a:p>
          </p:txBody>
        </p:sp>
        <p:sp>
          <p:nvSpPr>
            <p:cNvPr id="60" name="Rounded Rectangle 50"/>
            <p:cNvSpPr/>
            <p:nvPr/>
          </p:nvSpPr>
          <p:spPr>
            <a:xfrm>
              <a:off x="3910143" y="2706067"/>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Runtime</a:t>
              </a:r>
            </a:p>
          </p:txBody>
        </p:sp>
      </p:grpSp>
      <p:grpSp>
        <p:nvGrpSpPr>
          <p:cNvPr id="7" name="Gruppieren 6"/>
          <p:cNvGrpSpPr/>
          <p:nvPr/>
        </p:nvGrpSpPr>
        <p:grpSpPr>
          <a:xfrm>
            <a:off x="6654613" y="1839817"/>
            <a:ext cx="1692000" cy="3929059"/>
            <a:chOff x="6667313" y="1827117"/>
            <a:chExt cx="1692000" cy="3929059"/>
          </a:xfrm>
        </p:grpSpPr>
        <p:sp>
          <p:nvSpPr>
            <p:cNvPr id="62" name="Rounded Rectangle 33"/>
            <p:cNvSpPr/>
            <p:nvPr/>
          </p:nvSpPr>
          <p:spPr>
            <a:xfrm>
              <a:off x="6667313" y="4919850"/>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rgbClr val="FFFFFF"/>
                  </a:solidFill>
                  <a:ea typeface="Segoe UI" pitchFamily="34" charset="0"/>
                  <a:cs typeface="Segoe UI" pitchFamily="34" charset="0"/>
                </a:rPr>
                <a:t>Storage</a:t>
              </a:r>
            </a:p>
          </p:txBody>
        </p:sp>
        <p:sp>
          <p:nvSpPr>
            <p:cNvPr id="63" name="Rounded Rectangle 34"/>
            <p:cNvSpPr/>
            <p:nvPr/>
          </p:nvSpPr>
          <p:spPr>
            <a:xfrm>
              <a:off x="6667313" y="4479524"/>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rgbClr val="FFFFFF"/>
                  </a:solidFill>
                  <a:ea typeface="Segoe UI" pitchFamily="34" charset="0"/>
                  <a:cs typeface="Segoe UI" pitchFamily="34" charset="0"/>
                </a:rPr>
                <a:t>Server</a:t>
              </a:r>
            </a:p>
          </p:txBody>
        </p:sp>
        <p:sp>
          <p:nvSpPr>
            <p:cNvPr id="64" name="Rounded Rectangle 35"/>
            <p:cNvSpPr/>
            <p:nvPr/>
          </p:nvSpPr>
          <p:spPr>
            <a:xfrm>
              <a:off x="6667313" y="5360176"/>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rgbClr val="FFFFFF"/>
                  </a:solidFill>
                  <a:ea typeface="Segoe UI" pitchFamily="34" charset="0"/>
                  <a:cs typeface="Segoe UI" pitchFamily="34" charset="0"/>
                </a:rPr>
                <a:t>Network</a:t>
              </a:r>
            </a:p>
          </p:txBody>
        </p:sp>
        <p:sp>
          <p:nvSpPr>
            <p:cNvPr id="65" name="Rounded Rectangle 36"/>
            <p:cNvSpPr/>
            <p:nvPr/>
          </p:nvSpPr>
          <p:spPr>
            <a:xfrm>
              <a:off x="6667313" y="3598872"/>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Operating system</a:t>
              </a:r>
            </a:p>
          </p:txBody>
        </p:sp>
        <p:sp>
          <p:nvSpPr>
            <p:cNvPr id="66" name="Rounded Rectangle 37"/>
            <p:cNvSpPr/>
            <p:nvPr/>
          </p:nvSpPr>
          <p:spPr>
            <a:xfrm>
              <a:off x="6667313" y="3158546"/>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Middleware</a:t>
              </a:r>
            </a:p>
          </p:txBody>
        </p:sp>
        <p:sp>
          <p:nvSpPr>
            <p:cNvPr id="67" name="Rounded Rectangle 38"/>
            <p:cNvSpPr/>
            <p:nvPr/>
          </p:nvSpPr>
          <p:spPr>
            <a:xfrm>
              <a:off x="6667313" y="4039198"/>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rgbClr val="FFFFFF"/>
                  </a:solidFill>
                  <a:ea typeface="Segoe UI" pitchFamily="34" charset="0"/>
                  <a:cs typeface="Segoe UI" pitchFamily="34" charset="0"/>
                </a:rPr>
                <a:t>Virtualization</a:t>
              </a:r>
            </a:p>
          </p:txBody>
        </p:sp>
        <p:sp>
          <p:nvSpPr>
            <p:cNvPr id="68" name="Rounded Rectangle 39"/>
            <p:cNvSpPr/>
            <p:nvPr/>
          </p:nvSpPr>
          <p:spPr>
            <a:xfrm>
              <a:off x="6667313" y="1827117"/>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Data, processes</a:t>
              </a:r>
            </a:p>
          </p:txBody>
        </p:sp>
        <p:sp>
          <p:nvSpPr>
            <p:cNvPr id="69" name="Rounded Rectangle 40"/>
            <p:cNvSpPr/>
            <p:nvPr/>
          </p:nvSpPr>
          <p:spPr>
            <a:xfrm>
              <a:off x="6667313" y="2718220"/>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Runtime</a:t>
              </a:r>
            </a:p>
          </p:txBody>
        </p:sp>
        <p:sp>
          <p:nvSpPr>
            <p:cNvPr id="70" name="Rounded Rectangle 41"/>
            <p:cNvSpPr/>
            <p:nvPr/>
          </p:nvSpPr>
          <p:spPr>
            <a:xfrm>
              <a:off x="6667313" y="2277895"/>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Applications</a:t>
              </a:r>
            </a:p>
          </p:txBody>
        </p:sp>
      </p:grpSp>
      <p:grpSp>
        <p:nvGrpSpPr>
          <p:cNvPr id="6" name="Gruppieren 5"/>
          <p:cNvGrpSpPr/>
          <p:nvPr/>
        </p:nvGrpSpPr>
        <p:grpSpPr>
          <a:xfrm>
            <a:off x="9431601" y="1834204"/>
            <a:ext cx="1692000" cy="3918608"/>
            <a:chOff x="9444301" y="1821504"/>
            <a:chExt cx="1692000" cy="3918608"/>
          </a:xfrm>
        </p:grpSpPr>
        <p:sp>
          <p:nvSpPr>
            <p:cNvPr id="72" name="Rounded Rectangle 24"/>
            <p:cNvSpPr/>
            <p:nvPr/>
          </p:nvSpPr>
          <p:spPr>
            <a:xfrm>
              <a:off x="9444301" y="4903786"/>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Storage</a:t>
              </a:r>
            </a:p>
          </p:txBody>
        </p:sp>
        <p:sp>
          <p:nvSpPr>
            <p:cNvPr id="73" name="Rounded Rectangle 25"/>
            <p:cNvSpPr/>
            <p:nvPr/>
          </p:nvSpPr>
          <p:spPr>
            <a:xfrm>
              <a:off x="9444301" y="4463460"/>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Server</a:t>
              </a:r>
            </a:p>
          </p:txBody>
        </p:sp>
        <p:sp>
          <p:nvSpPr>
            <p:cNvPr id="74" name="Rounded Rectangle 26"/>
            <p:cNvSpPr/>
            <p:nvPr/>
          </p:nvSpPr>
          <p:spPr>
            <a:xfrm>
              <a:off x="9444301" y="5344112"/>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Network</a:t>
              </a:r>
            </a:p>
          </p:txBody>
        </p:sp>
        <p:sp>
          <p:nvSpPr>
            <p:cNvPr id="75" name="Rounded Rectangle 27"/>
            <p:cNvSpPr/>
            <p:nvPr/>
          </p:nvSpPr>
          <p:spPr>
            <a:xfrm>
              <a:off x="9444301" y="3582808"/>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Operating system</a:t>
              </a:r>
            </a:p>
          </p:txBody>
        </p:sp>
        <p:sp>
          <p:nvSpPr>
            <p:cNvPr id="76" name="Rounded Rectangle 28"/>
            <p:cNvSpPr/>
            <p:nvPr/>
          </p:nvSpPr>
          <p:spPr>
            <a:xfrm>
              <a:off x="9444301" y="3142482"/>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Middleware</a:t>
              </a:r>
            </a:p>
          </p:txBody>
        </p:sp>
        <p:sp>
          <p:nvSpPr>
            <p:cNvPr id="77" name="Rounded Rectangle 29"/>
            <p:cNvSpPr/>
            <p:nvPr/>
          </p:nvSpPr>
          <p:spPr>
            <a:xfrm>
              <a:off x="9444301" y="4023134"/>
              <a:ext cx="1692000" cy="396000"/>
            </a:xfrm>
            <a:prstGeom prst="rect">
              <a:avLst/>
            </a:prstGeom>
            <a:solidFill>
              <a:schemeClr val="accent1"/>
            </a:solidFill>
            <a:ln w="9525" cap="flat" cmpd="sng" algn="ctr">
              <a:solidFill>
                <a:srgbClr val="FFFFFF"/>
              </a:solidFill>
              <a:prstDash val="solid"/>
            </a:ln>
            <a:effectLst/>
          </p:spPr>
          <p:txBody>
            <a:bodyPr lIns="0" rIns="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Virtualization</a:t>
              </a:r>
            </a:p>
          </p:txBody>
        </p:sp>
        <p:sp>
          <p:nvSpPr>
            <p:cNvPr id="78" name="Rounded Rectangle 30"/>
            <p:cNvSpPr/>
            <p:nvPr/>
          </p:nvSpPr>
          <p:spPr>
            <a:xfrm>
              <a:off x="9444301" y="1821504"/>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fontAlgn="auto">
                <a:spcBef>
                  <a:spcPts val="0"/>
                </a:spcBef>
                <a:spcAft>
                  <a:spcPts val="0"/>
                </a:spcAft>
                <a:defRPr/>
              </a:pPr>
              <a:r>
                <a:rPr lang="en-US" sz="1400" dirty="0">
                  <a:solidFill>
                    <a:srgbClr val="FFFFFF"/>
                  </a:solidFill>
                  <a:ea typeface="Segoe UI" pitchFamily="34" charset="0"/>
                  <a:cs typeface="Segoe UI" pitchFamily="34" charset="0"/>
                </a:rPr>
                <a:t>Data, processes</a:t>
              </a:r>
            </a:p>
          </p:txBody>
        </p:sp>
        <p:sp>
          <p:nvSpPr>
            <p:cNvPr id="79" name="Rounded Rectangle 31"/>
            <p:cNvSpPr/>
            <p:nvPr/>
          </p:nvSpPr>
          <p:spPr>
            <a:xfrm>
              <a:off x="9444301" y="2702156"/>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Runtime</a:t>
              </a:r>
            </a:p>
          </p:txBody>
        </p:sp>
        <p:sp>
          <p:nvSpPr>
            <p:cNvPr id="80" name="Rounded Rectangle 32"/>
            <p:cNvSpPr/>
            <p:nvPr/>
          </p:nvSpPr>
          <p:spPr>
            <a:xfrm>
              <a:off x="9444301" y="2261831"/>
              <a:ext cx="1692000" cy="396000"/>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pPr>
              <a:r>
                <a:rPr lang="en-US" sz="1400" dirty="0">
                  <a:solidFill>
                    <a:srgbClr val="FFFFFF"/>
                  </a:solidFill>
                  <a:ea typeface="Segoe UI" pitchFamily="34" charset="0"/>
                  <a:cs typeface="Segoe UI" pitchFamily="34" charset="0"/>
                </a:rPr>
                <a:t>Applications</a:t>
              </a:r>
            </a:p>
          </p:txBody>
        </p:sp>
      </p:grpSp>
      <p:sp>
        <p:nvSpPr>
          <p:cNvPr id="81" name="Left Brace 12"/>
          <p:cNvSpPr/>
          <p:nvPr/>
        </p:nvSpPr>
        <p:spPr>
          <a:xfrm>
            <a:off x="944138" y="1859342"/>
            <a:ext cx="163477" cy="3889545"/>
          </a:xfrm>
          <a:prstGeom prst="leftBrace">
            <a:avLst>
              <a:gd name="adj1" fmla="val 36645"/>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ea typeface="Segoe UI" pitchFamily="34" charset="0"/>
              <a:cs typeface="Segoe UI" pitchFamily="34" charset="0"/>
            </a:endParaRPr>
          </a:p>
        </p:txBody>
      </p:sp>
      <p:sp>
        <p:nvSpPr>
          <p:cNvPr id="109" name="Left Brace 12"/>
          <p:cNvSpPr/>
          <p:nvPr/>
        </p:nvSpPr>
        <p:spPr>
          <a:xfrm>
            <a:off x="3684346" y="1882746"/>
            <a:ext cx="158705" cy="2148577"/>
          </a:xfrm>
          <a:prstGeom prst="leftBrace">
            <a:avLst>
              <a:gd name="adj1" fmla="val 36645"/>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solidFill>
                <a:srgbClr val="FFFFFF"/>
              </a:solidFill>
              <a:ea typeface="Segoe UI" pitchFamily="34" charset="0"/>
              <a:cs typeface="Segoe UI" pitchFamily="34" charset="0"/>
            </a:endParaRPr>
          </a:p>
        </p:txBody>
      </p:sp>
      <p:sp>
        <p:nvSpPr>
          <p:cNvPr id="110" name="Left Brace 12"/>
          <p:cNvSpPr/>
          <p:nvPr/>
        </p:nvSpPr>
        <p:spPr>
          <a:xfrm>
            <a:off x="6485886" y="1879330"/>
            <a:ext cx="124546" cy="807265"/>
          </a:xfrm>
          <a:prstGeom prst="leftBrace">
            <a:avLst>
              <a:gd name="adj1" fmla="val 36645"/>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solidFill>
                <a:srgbClr val="FFFFFF"/>
              </a:solidFill>
              <a:ea typeface="Segoe UI" pitchFamily="34" charset="0"/>
              <a:cs typeface="Segoe UI" pitchFamily="34" charset="0"/>
            </a:endParaRPr>
          </a:p>
        </p:txBody>
      </p:sp>
      <p:sp>
        <p:nvSpPr>
          <p:cNvPr id="111" name="Left Brace 12"/>
          <p:cNvSpPr/>
          <p:nvPr/>
        </p:nvSpPr>
        <p:spPr>
          <a:xfrm>
            <a:off x="9280708" y="1891709"/>
            <a:ext cx="106712" cy="366937"/>
          </a:xfrm>
          <a:prstGeom prst="leftBrace">
            <a:avLst>
              <a:gd name="adj1" fmla="val 36645"/>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solidFill>
                <a:srgbClr val="FFFFFF"/>
              </a:solidFill>
              <a:ea typeface="Segoe UI" pitchFamily="34" charset="0"/>
              <a:cs typeface="Segoe UI" pitchFamily="34" charset="0"/>
            </a:endParaRPr>
          </a:p>
        </p:txBody>
      </p:sp>
      <p:sp>
        <p:nvSpPr>
          <p:cNvPr id="112" name="Left Brace 12"/>
          <p:cNvSpPr/>
          <p:nvPr/>
        </p:nvSpPr>
        <p:spPr>
          <a:xfrm flipH="1">
            <a:off x="11209478" y="2270809"/>
            <a:ext cx="178434" cy="3449220"/>
          </a:xfrm>
          <a:prstGeom prst="leftBrace">
            <a:avLst>
              <a:gd name="adj1" fmla="val 36645"/>
              <a:gd name="adj2" fmla="val 50000"/>
            </a:avLst>
          </a:prstGeom>
          <a:no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40" fontAlgn="auto">
              <a:spcBef>
                <a:spcPts val="0"/>
              </a:spcBef>
              <a:spcAft>
                <a:spcPts val="0"/>
              </a:spcAft>
              <a:defRPr/>
            </a:pPr>
            <a:endParaRPr lang="en-US" sz="1834" dirty="0">
              <a:solidFill>
                <a:srgbClr val="FFFFFF"/>
              </a:solidFill>
              <a:ea typeface="Segoe UI" pitchFamily="34" charset="0"/>
              <a:cs typeface="Segoe UI" pitchFamily="34" charset="0"/>
            </a:endParaRPr>
          </a:p>
        </p:txBody>
      </p:sp>
      <p:sp>
        <p:nvSpPr>
          <p:cNvPr id="113" name="Right Bracket 44"/>
          <p:cNvSpPr/>
          <p:nvPr/>
        </p:nvSpPr>
        <p:spPr>
          <a:xfrm rot="5400000">
            <a:off x="6078740" y="4509052"/>
            <a:ext cx="209826" cy="2701242"/>
          </a:xfrm>
          <a:custGeom>
            <a:avLst/>
            <a:gdLst>
              <a:gd name="connsiteX0" fmla="*/ 0 w 209826"/>
              <a:gd name="connsiteY0" fmla="*/ 0 h 2508203"/>
              <a:gd name="connsiteX1" fmla="*/ 209826 w 209826"/>
              <a:gd name="connsiteY1" fmla="*/ 190029 h 2508203"/>
              <a:gd name="connsiteX2" fmla="*/ 209826 w 209826"/>
              <a:gd name="connsiteY2" fmla="*/ 2318174 h 2508203"/>
              <a:gd name="connsiteX3" fmla="*/ 0 w 209826"/>
              <a:gd name="connsiteY3" fmla="*/ 2508203 h 2508203"/>
              <a:gd name="connsiteX4" fmla="*/ 0 w 209826"/>
              <a:gd name="connsiteY4" fmla="*/ 0 h 2508203"/>
              <a:gd name="connsiteX0" fmla="*/ 0 w 209826"/>
              <a:gd name="connsiteY0" fmla="*/ 0 h 2508203"/>
              <a:gd name="connsiteX1" fmla="*/ 209826 w 209826"/>
              <a:gd name="connsiteY1" fmla="*/ 190029 h 2508203"/>
              <a:gd name="connsiteX2" fmla="*/ 209826 w 209826"/>
              <a:gd name="connsiteY2" fmla="*/ 2318174 h 2508203"/>
              <a:gd name="connsiteX3" fmla="*/ 0 w 209826"/>
              <a:gd name="connsiteY3" fmla="*/ 2508203 h 2508203"/>
              <a:gd name="connsiteX0" fmla="*/ 0 w 209826"/>
              <a:gd name="connsiteY0" fmla="*/ 0 h 2522491"/>
              <a:gd name="connsiteX1" fmla="*/ 209826 w 209826"/>
              <a:gd name="connsiteY1" fmla="*/ 190029 h 2522491"/>
              <a:gd name="connsiteX2" fmla="*/ 209826 w 209826"/>
              <a:gd name="connsiteY2" fmla="*/ 2318174 h 2522491"/>
              <a:gd name="connsiteX3" fmla="*/ 0 w 209826"/>
              <a:gd name="connsiteY3" fmla="*/ 2508203 h 2522491"/>
              <a:gd name="connsiteX4" fmla="*/ 0 w 209826"/>
              <a:gd name="connsiteY4" fmla="*/ 0 h 2522491"/>
              <a:gd name="connsiteX0" fmla="*/ 0 w 209826"/>
              <a:gd name="connsiteY0" fmla="*/ 0 h 2522491"/>
              <a:gd name="connsiteX1" fmla="*/ 209826 w 209826"/>
              <a:gd name="connsiteY1" fmla="*/ 190029 h 2522491"/>
              <a:gd name="connsiteX2" fmla="*/ 209826 w 209826"/>
              <a:gd name="connsiteY2" fmla="*/ 2318174 h 2522491"/>
              <a:gd name="connsiteX3" fmla="*/ 14291 w 209826"/>
              <a:gd name="connsiteY3" fmla="*/ 2522491 h 2522491"/>
            </a:gdLst>
            <a:ahLst/>
            <a:cxnLst>
              <a:cxn ang="0">
                <a:pos x="connsiteX0" y="connsiteY0"/>
              </a:cxn>
              <a:cxn ang="0">
                <a:pos x="connsiteX1" y="connsiteY1"/>
              </a:cxn>
              <a:cxn ang="0">
                <a:pos x="connsiteX2" y="connsiteY2"/>
              </a:cxn>
              <a:cxn ang="0">
                <a:pos x="connsiteX3" y="connsiteY3"/>
              </a:cxn>
            </a:cxnLst>
            <a:rect l="l" t="t" r="r" b="b"/>
            <a:pathLst>
              <a:path w="209826" h="2522491" stroke="0" extrusionOk="0">
                <a:moveTo>
                  <a:pt x="0" y="0"/>
                </a:moveTo>
                <a:cubicBezTo>
                  <a:pt x="115884" y="0"/>
                  <a:pt x="209826" y="85079"/>
                  <a:pt x="209826" y="190029"/>
                </a:cubicBezTo>
                <a:lnTo>
                  <a:pt x="209826" y="2318174"/>
                </a:lnTo>
                <a:cubicBezTo>
                  <a:pt x="209826" y="2423124"/>
                  <a:pt x="115884" y="2508203"/>
                  <a:pt x="0" y="2508203"/>
                </a:cubicBezTo>
                <a:lnTo>
                  <a:pt x="0" y="0"/>
                </a:lnTo>
                <a:close/>
              </a:path>
              <a:path w="209826" h="2522491" fill="none">
                <a:moveTo>
                  <a:pt x="0" y="0"/>
                </a:moveTo>
                <a:cubicBezTo>
                  <a:pt x="115884" y="0"/>
                  <a:pt x="209826" y="85079"/>
                  <a:pt x="209826" y="190029"/>
                </a:cubicBezTo>
                <a:lnTo>
                  <a:pt x="209826" y="2318174"/>
                </a:lnTo>
                <a:cubicBezTo>
                  <a:pt x="209826" y="2423124"/>
                  <a:pt x="130175" y="2522491"/>
                  <a:pt x="14291" y="2522491"/>
                </a:cubicBezTo>
              </a:path>
            </a:pathLst>
          </a:custGeom>
          <a:ln w="19050">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2503" eaLnBrk="1" fontAlgn="auto" hangingPunct="1">
              <a:spcBef>
                <a:spcPts val="0"/>
              </a:spcBef>
              <a:spcAft>
                <a:spcPts val="0"/>
              </a:spcAft>
              <a:defRPr/>
            </a:pPr>
            <a:endParaRPr lang="en-US" sz="2446" dirty="0"/>
          </a:p>
        </p:txBody>
      </p:sp>
      <p:sp>
        <p:nvSpPr>
          <p:cNvPr id="123" name="Rounded Rectangle 51"/>
          <p:cNvSpPr/>
          <p:nvPr/>
        </p:nvSpPr>
        <p:spPr>
          <a:xfrm>
            <a:off x="1218649" y="4912561"/>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Storage</a:t>
            </a:r>
          </a:p>
        </p:txBody>
      </p:sp>
      <p:sp>
        <p:nvSpPr>
          <p:cNvPr id="124" name="Rounded Rectangle 52"/>
          <p:cNvSpPr/>
          <p:nvPr/>
        </p:nvSpPr>
        <p:spPr>
          <a:xfrm>
            <a:off x="1218649" y="4472235"/>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Server</a:t>
            </a:r>
          </a:p>
        </p:txBody>
      </p:sp>
      <p:sp>
        <p:nvSpPr>
          <p:cNvPr id="125" name="Rounded Rectangle 54"/>
          <p:cNvSpPr/>
          <p:nvPr/>
        </p:nvSpPr>
        <p:spPr>
          <a:xfrm>
            <a:off x="1218649" y="3591583"/>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Operating system</a:t>
            </a:r>
          </a:p>
        </p:txBody>
      </p:sp>
      <p:sp>
        <p:nvSpPr>
          <p:cNvPr id="126" name="Rounded Rectangle 55"/>
          <p:cNvSpPr/>
          <p:nvPr/>
        </p:nvSpPr>
        <p:spPr>
          <a:xfrm>
            <a:off x="1218649" y="3151257"/>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Middleware</a:t>
            </a:r>
          </a:p>
        </p:txBody>
      </p:sp>
      <p:sp>
        <p:nvSpPr>
          <p:cNvPr id="127" name="Rounded Rectangle 56"/>
          <p:cNvSpPr/>
          <p:nvPr/>
        </p:nvSpPr>
        <p:spPr>
          <a:xfrm>
            <a:off x="1218649" y="4031909"/>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Virtualization</a:t>
            </a:r>
          </a:p>
        </p:txBody>
      </p:sp>
      <p:sp>
        <p:nvSpPr>
          <p:cNvPr id="128" name="Rounded Rectangle 57"/>
          <p:cNvSpPr/>
          <p:nvPr/>
        </p:nvSpPr>
        <p:spPr>
          <a:xfrm>
            <a:off x="1218649" y="2270606"/>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Applications</a:t>
            </a:r>
          </a:p>
        </p:txBody>
      </p:sp>
      <p:sp>
        <p:nvSpPr>
          <p:cNvPr id="129" name="Rounded Rectangle 58"/>
          <p:cNvSpPr/>
          <p:nvPr/>
        </p:nvSpPr>
        <p:spPr>
          <a:xfrm>
            <a:off x="1218649" y="1841408"/>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040" fontAlgn="auto">
              <a:spcBef>
                <a:spcPts val="0"/>
              </a:spcBef>
              <a:spcAft>
                <a:spcPts val="0"/>
              </a:spcAft>
              <a:defRPr/>
            </a:pPr>
            <a:r>
              <a:rPr lang="en-US" sz="1400" dirty="0">
                <a:solidFill>
                  <a:schemeClr val="bg1"/>
                </a:solidFill>
                <a:ea typeface="Segoe UI" pitchFamily="34" charset="0"/>
                <a:cs typeface="Segoe UI" pitchFamily="34" charset="0"/>
              </a:rPr>
              <a:t>Data, processes</a:t>
            </a:r>
          </a:p>
        </p:txBody>
      </p:sp>
      <p:sp>
        <p:nvSpPr>
          <p:cNvPr id="130" name="Rounded Rectangle 59"/>
          <p:cNvSpPr/>
          <p:nvPr/>
        </p:nvSpPr>
        <p:spPr>
          <a:xfrm>
            <a:off x="1218649" y="2710931"/>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Runtime</a:t>
            </a:r>
          </a:p>
        </p:txBody>
      </p:sp>
      <p:sp>
        <p:nvSpPr>
          <p:cNvPr id="131" name="Rounded Rectangle 53"/>
          <p:cNvSpPr/>
          <p:nvPr/>
        </p:nvSpPr>
        <p:spPr>
          <a:xfrm>
            <a:off x="1218649" y="5352887"/>
            <a:ext cx="1692000" cy="396000"/>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eaLnBrk="1" fontAlgn="auto" hangingPunct="1">
              <a:spcBef>
                <a:spcPts val="0"/>
              </a:spcBef>
              <a:spcAft>
                <a:spcPts val="0"/>
              </a:spcAft>
              <a:defRPr/>
            </a:pPr>
            <a:r>
              <a:rPr lang="en-US" sz="1400" dirty="0">
                <a:solidFill>
                  <a:schemeClr val="bg1"/>
                </a:solidFill>
                <a:ea typeface="Segoe UI" pitchFamily="34" charset="0"/>
                <a:cs typeface="Segoe UI" pitchFamily="34" charset="0"/>
              </a:rPr>
              <a:t>Network</a:t>
            </a:r>
          </a:p>
        </p:txBody>
      </p:sp>
      <p:grpSp>
        <p:nvGrpSpPr>
          <p:cNvPr id="159" name="Gruppieren 158"/>
          <p:cNvGrpSpPr/>
          <p:nvPr/>
        </p:nvGrpSpPr>
        <p:grpSpPr>
          <a:xfrm>
            <a:off x="5125921" y="6504072"/>
            <a:ext cx="5265980" cy="217949"/>
            <a:chOff x="585135" y="6589426"/>
            <a:chExt cx="5265980" cy="217949"/>
          </a:xfrm>
        </p:grpSpPr>
        <p:sp>
          <p:nvSpPr>
            <p:cNvPr id="160" name="Rectangle 61"/>
            <p:cNvSpPr/>
            <p:nvPr/>
          </p:nvSpPr>
          <p:spPr>
            <a:xfrm>
              <a:off x="585135" y="6589426"/>
              <a:ext cx="259035" cy="217947"/>
            </a:xfrm>
            <a:prstGeom prst="rect">
              <a:avLst/>
            </a:prstGeom>
            <a:solidFill>
              <a:schemeClr val="accent5"/>
            </a:solidFill>
            <a:ln w="9525" cap="flat" cmpd="sng" algn="ctr">
              <a:solidFill>
                <a:srgbClr val="FFFFFF"/>
              </a:solidFill>
              <a:prstDash val="solid"/>
            </a:ln>
            <a:effectLst/>
          </p:spPr>
          <p:txBody>
            <a:bodyPr rtlCol="0" anchor="ctr" anchorCtr="0"/>
            <a:lstStyle/>
            <a:p>
              <a:pPr algn="ctr" defTabSz="932040"/>
              <a:endParaRPr lang="en-US" sz="1400" dirty="0">
                <a:solidFill>
                  <a:schemeClr val="bg1"/>
                </a:solidFill>
                <a:ea typeface="Segoe UI" pitchFamily="34" charset="0"/>
                <a:cs typeface="Segoe UI" pitchFamily="34" charset="0"/>
              </a:endParaRPr>
            </a:p>
          </p:txBody>
        </p:sp>
        <p:sp>
          <p:nvSpPr>
            <p:cNvPr id="161" name="TextBox 62"/>
            <p:cNvSpPr txBox="1"/>
            <p:nvPr/>
          </p:nvSpPr>
          <p:spPr>
            <a:xfrm>
              <a:off x="844171" y="6589427"/>
              <a:ext cx="1467916" cy="217948"/>
            </a:xfrm>
            <a:prstGeom prst="rect">
              <a:avLst/>
            </a:prstGeom>
            <a:noFill/>
            <a:ln>
              <a:noFill/>
            </a:ln>
          </p:spPr>
          <p:txBody>
            <a:bodyPr wrap="square" rtlCol="0" anchor="ctr">
              <a:noAutofit/>
            </a:bodyPr>
            <a:lstStyle/>
            <a:p>
              <a:pPr defTabSz="1243001" eaLnBrk="1" fontAlgn="auto" hangingPunct="1">
                <a:spcBef>
                  <a:spcPts val="0"/>
                </a:spcBef>
                <a:spcAft>
                  <a:spcPts val="0"/>
                </a:spcAft>
              </a:pPr>
              <a:r>
                <a:rPr lang="en-US" sz="1400" dirty="0"/>
                <a:t>Self-managed</a:t>
              </a:r>
            </a:p>
          </p:txBody>
        </p:sp>
        <p:sp>
          <p:nvSpPr>
            <p:cNvPr id="162" name="Rectangle 63"/>
            <p:cNvSpPr/>
            <p:nvPr/>
          </p:nvSpPr>
          <p:spPr>
            <a:xfrm>
              <a:off x="2768825" y="6589426"/>
              <a:ext cx="259035" cy="217947"/>
            </a:xfrm>
            <a:prstGeom prst="rect">
              <a:avLst/>
            </a:prstGeom>
            <a:solidFill>
              <a:schemeClr val="accent1"/>
            </a:solidFill>
            <a:ln w="9525" cap="flat" cmpd="sng" algn="ctr">
              <a:solidFill>
                <a:srgbClr val="FFFFFF"/>
              </a:solidFill>
              <a:prstDash val="solid"/>
            </a:ln>
            <a:effectLst/>
          </p:spPr>
          <p:txBody>
            <a:bodyPr rtlCol="0" anchor="ctr" anchorCtr="0"/>
            <a:lstStyle/>
            <a:p>
              <a:pPr algn="ctr" defTabSz="932040"/>
              <a:endParaRPr lang="en-US" sz="1400" dirty="0">
                <a:solidFill>
                  <a:schemeClr val="bg1"/>
                </a:solidFill>
                <a:ea typeface="Segoe UI" pitchFamily="34" charset="0"/>
                <a:cs typeface="Segoe UI" pitchFamily="34" charset="0"/>
              </a:endParaRPr>
            </a:p>
          </p:txBody>
        </p:sp>
        <p:sp>
          <p:nvSpPr>
            <p:cNvPr id="163" name="TextBox 64"/>
            <p:cNvSpPr txBox="1"/>
            <p:nvPr/>
          </p:nvSpPr>
          <p:spPr>
            <a:xfrm>
              <a:off x="3027860" y="6589426"/>
              <a:ext cx="2823255" cy="217948"/>
            </a:xfrm>
            <a:prstGeom prst="rect">
              <a:avLst/>
            </a:prstGeom>
            <a:noFill/>
            <a:ln>
              <a:noFill/>
            </a:ln>
          </p:spPr>
          <p:txBody>
            <a:bodyPr wrap="square" rtlCol="0" anchor="ctr">
              <a:noAutofit/>
            </a:bodyPr>
            <a:lstStyle/>
            <a:p>
              <a:pPr defTabSz="1243001" eaLnBrk="1" fontAlgn="auto" hangingPunct="1">
                <a:spcBef>
                  <a:spcPts val="0"/>
                </a:spcBef>
                <a:spcAft>
                  <a:spcPts val="0"/>
                </a:spcAft>
              </a:pPr>
              <a:r>
                <a:rPr lang="en-US" sz="1400" dirty="0"/>
                <a:t>Managed by service provider</a:t>
              </a:r>
            </a:p>
          </p:txBody>
        </p:sp>
      </p:grpSp>
      <p:sp>
        <p:nvSpPr>
          <p:cNvPr id="82" name="TextBox 43"/>
          <p:cNvSpPr txBox="1"/>
          <p:nvPr/>
        </p:nvSpPr>
        <p:spPr>
          <a:xfrm>
            <a:off x="4831972" y="5984675"/>
            <a:ext cx="5213728" cy="338554"/>
          </a:xfrm>
          <a:prstGeom prst="rect">
            <a:avLst/>
          </a:prstGeom>
          <a:noFill/>
          <a:ln>
            <a:noFill/>
          </a:ln>
        </p:spPr>
        <p:txBody>
          <a:bodyPr wrap="square" lIns="0" rIns="0" rtlCol="0">
            <a:spAutoFit/>
          </a:bodyPr>
          <a:lstStyle/>
          <a:p>
            <a:pPr algn="ctr" defTabSz="1242503" eaLnBrk="1" fontAlgn="auto" hangingPunct="1">
              <a:spcBef>
                <a:spcPts val="0"/>
              </a:spcBef>
              <a:spcAft>
                <a:spcPts val="0"/>
              </a:spcAft>
              <a:defRPr/>
            </a:pPr>
            <a:r>
              <a:rPr lang="en-US" sz="1600" dirty="0"/>
              <a:t>Abstraction</a:t>
            </a:r>
          </a:p>
        </p:txBody>
      </p:sp>
      <p:pic>
        <p:nvPicPr>
          <p:cNvPr id="10" name="Grafik 9"/>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6115" y="1296979"/>
            <a:ext cx="360000" cy="360000"/>
          </a:xfrm>
          <a:prstGeom prst="rect">
            <a:avLst/>
          </a:prstGeom>
        </p:spPr>
      </p:pic>
      <p:pic>
        <p:nvPicPr>
          <p:cNvPr id="11" name="Grafik 1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66465" y="1296979"/>
            <a:ext cx="360000" cy="360000"/>
          </a:xfrm>
          <a:prstGeom prst="rect">
            <a:avLst/>
          </a:prstGeom>
        </p:spPr>
      </p:pic>
      <p:pic>
        <p:nvPicPr>
          <p:cNvPr id="5" name="Grafik 4"/>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16580" t="21550" r="16274" b="25012"/>
          <a:stretch/>
        </p:blipFill>
        <p:spPr>
          <a:xfrm>
            <a:off x="9010532" y="1300306"/>
            <a:ext cx="452343" cy="360000"/>
          </a:xfrm>
          <a:prstGeom prst="rect">
            <a:avLst/>
          </a:prstGeom>
        </p:spPr>
      </p:pic>
    </p:spTree>
    <p:extLst>
      <p:ext uri="{BB962C8B-B14F-4D97-AF65-F5344CB8AC3E}">
        <p14:creationId xmlns:p14="http://schemas.microsoft.com/office/powerpoint/2010/main" val="1901390182"/>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Different Cloud Services</a:t>
            </a:r>
            <a:endParaRPr lang="de-DE" dirty="0"/>
          </a:p>
        </p:txBody>
      </p:sp>
      <p:sp>
        <p:nvSpPr>
          <p:cNvPr id="7" name="Textplatzhalter 6"/>
          <p:cNvSpPr>
            <a:spLocks noGrp="1"/>
          </p:cNvSpPr>
          <p:nvPr>
            <p:ph type="body" sz="quarter" idx="12"/>
          </p:nvPr>
        </p:nvSpPr>
        <p:spPr/>
        <p:txBody>
          <a:bodyPr/>
          <a:lstStyle/>
          <a:p>
            <a:r>
              <a:rPr lang="de-DE" dirty="0"/>
              <a:t>Source: Microsoft</a:t>
            </a:r>
          </a:p>
        </p:txBody>
      </p:sp>
      <p:sp>
        <p:nvSpPr>
          <p:cNvPr id="6" name="Bildplatzhalter 5"/>
          <p:cNvSpPr>
            <a:spLocks noGrp="1"/>
          </p:cNvSpPr>
          <p:nvPr>
            <p:ph type="pic" sz="quarter" idx="13"/>
          </p:nvPr>
        </p:nvSpPr>
        <p:spPr/>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1273" y="4942969"/>
            <a:ext cx="1543384" cy="1543384"/>
          </a:xfrm>
          <a:prstGeom prst="rect">
            <a:avLst/>
          </a:prstGeom>
        </p:spPr>
      </p:pic>
      <p:grpSp>
        <p:nvGrpSpPr>
          <p:cNvPr id="14" name="Gruppieren 13"/>
          <p:cNvGrpSpPr/>
          <p:nvPr/>
        </p:nvGrpSpPr>
        <p:grpSpPr>
          <a:xfrm>
            <a:off x="1374178" y="1407307"/>
            <a:ext cx="9443644" cy="4907092"/>
            <a:chOff x="1629692" y="1398254"/>
            <a:chExt cx="9443644" cy="4907092"/>
          </a:xfrm>
        </p:grpSpPr>
        <p:sp>
          <p:nvSpPr>
            <p:cNvPr id="18" name="Träne 17"/>
            <p:cNvSpPr/>
            <p:nvPr/>
          </p:nvSpPr>
          <p:spPr>
            <a:xfrm rot="2700000">
              <a:off x="2182965" y="3425346"/>
              <a:ext cx="2880000" cy="2880000"/>
            </a:xfrm>
            <a:prstGeom prst="teardrop">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72000" bIns="36000" numCol="1" spcCol="0" rtlCol="0" fromWordArt="0" anchor="ctr" anchorCtr="0" forceAA="0" compatLnSpc="1">
              <a:prstTxWarp prst="textNoShape">
                <a:avLst/>
              </a:prstTxWarp>
              <a:noAutofit/>
            </a:bodyPr>
            <a:lstStyle/>
            <a:p>
              <a:endParaRPr lang="de-DE" sz="1600" dirty="0">
                <a:solidFill>
                  <a:schemeClr val="bg1"/>
                </a:solidFill>
              </a:endParaRPr>
            </a:p>
          </p:txBody>
        </p:sp>
        <p:sp>
          <p:nvSpPr>
            <p:cNvPr id="20" name="Träne 19"/>
            <p:cNvSpPr/>
            <p:nvPr/>
          </p:nvSpPr>
          <p:spPr>
            <a:xfrm rot="13500000">
              <a:off x="7383643" y="3425346"/>
              <a:ext cx="2880000" cy="2880000"/>
            </a:xfrm>
            <a:prstGeom prst="teardrop">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72000" bIns="36000" rtlCol="0" anchor="ctr" anchorCtr="0"/>
            <a:lstStyle/>
            <a:p>
              <a:endParaRPr lang="de-DE" dirty="0">
                <a:solidFill>
                  <a:schemeClr val="bg1"/>
                </a:solidFill>
              </a:endParaRPr>
            </a:p>
          </p:txBody>
        </p:sp>
        <p:sp>
          <p:nvSpPr>
            <p:cNvPr id="2" name="Träne 1"/>
            <p:cNvSpPr/>
            <p:nvPr/>
          </p:nvSpPr>
          <p:spPr>
            <a:xfrm rot="8063539">
              <a:off x="4783304" y="1398254"/>
              <a:ext cx="2880000" cy="2880000"/>
            </a:xfrm>
            <a:prstGeom prst="teardrop">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spcAft>
                  <a:spcPts val="600"/>
                </a:spcAft>
                <a:buFont typeface="Arial" panose="020B0604020202020204" pitchFamily="34" charset="0"/>
                <a:buChar char="•"/>
              </a:pPr>
              <a:endParaRPr lang="de-DE" dirty="0">
                <a:solidFill>
                  <a:schemeClr val="bg2"/>
                </a:solidFill>
              </a:endParaRPr>
            </a:p>
          </p:txBody>
        </p:sp>
        <p:grpSp>
          <p:nvGrpSpPr>
            <p:cNvPr id="13" name="Gruppieren 12"/>
            <p:cNvGrpSpPr/>
            <p:nvPr/>
          </p:nvGrpSpPr>
          <p:grpSpPr>
            <a:xfrm>
              <a:off x="1629692" y="1933013"/>
              <a:ext cx="9443644" cy="4185372"/>
              <a:chOff x="1629692" y="1933013"/>
              <a:chExt cx="9443644" cy="4185372"/>
            </a:xfrm>
          </p:grpSpPr>
          <p:sp>
            <p:nvSpPr>
              <p:cNvPr id="36" name="Textfeld 35"/>
              <p:cNvSpPr txBox="1"/>
              <p:nvPr/>
            </p:nvSpPr>
            <p:spPr>
              <a:xfrm>
                <a:off x="4745410" y="1933013"/>
                <a:ext cx="2955789" cy="1569660"/>
              </a:xfrm>
              <a:prstGeom prst="rect">
                <a:avLst/>
              </a:prstGeom>
              <a:noFill/>
            </p:spPr>
            <p:txBody>
              <a:bodyPr wrap="square" rtlCol="0">
                <a:spAutoFit/>
              </a:bodyPr>
              <a:lstStyle/>
              <a:p>
                <a:pPr algn="ctr"/>
                <a:r>
                  <a:rPr lang="en-US" sz="2400" b="1" dirty="0">
                    <a:solidFill>
                      <a:schemeClr val="bg2"/>
                    </a:solidFill>
                  </a:rPr>
                  <a:t>“</a:t>
                </a:r>
                <a:r>
                  <a:rPr lang="en-US" sz="2400" b="1" dirty="0" err="1">
                    <a:solidFill>
                      <a:schemeClr val="bg2"/>
                    </a:solidFill>
                  </a:rPr>
                  <a:t>IaaS</a:t>
                </a:r>
                <a:r>
                  <a:rPr lang="en-US" sz="2400" b="1" dirty="0">
                    <a:solidFill>
                      <a:schemeClr val="bg2"/>
                    </a:solidFill>
                  </a:rPr>
                  <a:t>”</a:t>
                </a:r>
                <a:br>
                  <a:rPr lang="en-US" sz="2400" dirty="0">
                    <a:solidFill>
                      <a:schemeClr val="bg2"/>
                    </a:solidFill>
                  </a:rPr>
                </a:br>
                <a:r>
                  <a:rPr lang="en-US" sz="2400" dirty="0">
                    <a:solidFill>
                      <a:schemeClr val="bg2"/>
                    </a:solidFill>
                  </a:rPr>
                  <a:t>Infrastructure as a Service</a:t>
                </a:r>
              </a:p>
              <a:p>
                <a:pPr algn="ctr"/>
                <a:r>
                  <a:rPr lang="en-US" sz="2400" dirty="0">
                    <a:solidFill>
                      <a:schemeClr val="bg2"/>
                    </a:solidFill>
                  </a:rPr>
                  <a:t>HOST</a:t>
                </a:r>
              </a:p>
            </p:txBody>
          </p:sp>
          <p:sp>
            <p:nvSpPr>
              <p:cNvPr id="26" name="Textfeld 25"/>
              <p:cNvSpPr txBox="1"/>
              <p:nvPr/>
            </p:nvSpPr>
            <p:spPr>
              <a:xfrm>
                <a:off x="1629692" y="4050870"/>
                <a:ext cx="3972591" cy="1200329"/>
              </a:xfrm>
              <a:prstGeom prst="rect">
                <a:avLst/>
              </a:prstGeom>
              <a:noFill/>
            </p:spPr>
            <p:txBody>
              <a:bodyPr wrap="square" rtlCol="0">
                <a:spAutoFit/>
              </a:bodyPr>
              <a:lstStyle/>
              <a:p>
                <a:pPr algn="ctr"/>
                <a:r>
                  <a:rPr lang="en-US" sz="2400" b="1" dirty="0">
                    <a:solidFill>
                      <a:schemeClr val="accent6"/>
                    </a:solidFill>
                  </a:rPr>
                  <a:t>“SaaS”</a:t>
                </a:r>
              </a:p>
              <a:p>
                <a:pPr algn="ctr"/>
                <a:r>
                  <a:rPr lang="en-US" sz="2400" dirty="0">
                    <a:solidFill>
                      <a:schemeClr val="accent6"/>
                    </a:solidFill>
                  </a:rPr>
                  <a:t>   Software as a Service</a:t>
                </a:r>
              </a:p>
              <a:p>
                <a:pPr algn="ctr"/>
                <a:r>
                  <a:rPr lang="en-US" sz="2400" dirty="0">
                    <a:solidFill>
                      <a:schemeClr val="accent6"/>
                    </a:solidFill>
                  </a:rPr>
                  <a:t>CONSUME</a:t>
                </a:r>
              </a:p>
            </p:txBody>
          </p:sp>
          <p:sp>
            <p:nvSpPr>
              <p:cNvPr id="43" name="Textfeld 42"/>
              <p:cNvSpPr txBox="1"/>
              <p:nvPr/>
            </p:nvSpPr>
            <p:spPr>
              <a:xfrm>
                <a:off x="7124084" y="4050870"/>
                <a:ext cx="3949252" cy="1200329"/>
              </a:xfrm>
              <a:prstGeom prst="rect">
                <a:avLst/>
              </a:prstGeom>
              <a:noFill/>
            </p:spPr>
            <p:txBody>
              <a:bodyPr wrap="square" rtlCol="0">
                <a:spAutoFit/>
              </a:bodyPr>
              <a:lstStyle/>
              <a:p>
                <a:r>
                  <a:rPr lang="de-DE" sz="2400" b="1" dirty="0">
                    <a:solidFill>
                      <a:schemeClr val="bg1"/>
                    </a:solidFill>
                  </a:rPr>
                  <a:t>             </a:t>
                </a:r>
                <a:r>
                  <a:rPr lang="en-US" sz="2400" b="1" dirty="0">
                    <a:solidFill>
                      <a:schemeClr val="bg1"/>
                    </a:solidFill>
                  </a:rPr>
                  <a:t>“</a:t>
                </a:r>
                <a:r>
                  <a:rPr lang="en-US" sz="2400" b="1" dirty="0" err="1">
                    <a:solidFill>
                      <a:schemeClr val="bg1"/>
                    </a:solidFill>
                  </a:rPr>
                  <a:t>PaaS</a:t>
                </a:r>
                <a:r>
                  <a:rPr lang="en-US" sz="2400" b="1" dirty="0">
                    <a:solidFill>
                      <a:schemeClr val="bg1"/>
                    </a:solidFill>
                  </a:rPr>
                  <a:t>”</a:t>
                </a:r>
                <a:br>
                  <a:rPr lang="en-US" sz="2400" dirty="0">
                    <a:solidFill>
                      <a:schemeClr val="bg1"/>
                    </a:solidFill>
                  </a:rPr>
                </a:br>
                <a:r>
                  <a:rPr lang="en-US" sz="2400" dirty="0">
                    <a:solidFill>
                      <a:schemeClr val="bg1"/>
                    </a:solidFill>
                  </a:rPr>
                  <a:t>Platform as a Service</a:t>
                </a:r>
              </a:p>
              <a:p>
                <a:r>
                  <a:rPr lang="en-US" sz="2400" dirty="0">
                    <a:solidFill>
                      <a:schemeClr val="bg1"/>
                    </a:solidFill>
                  </a:rPr>
                  <a:t>              BUILD</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304" y="3716338"/>
                <a:ext cx="720000" cy="720000"/>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3643" y="5398385"/>
                <a:ext cx="720000" cy="720000"/>
              </a:xfrm>
              <a:prstGeom prst="rect">
                <a:avLst/>
              </a:prstGeom>
            </p:spPr>
          </p:pic>
          <p:pic>
            <p:nvPicPr>
              <p:cNvPr id="10" name="Grafik 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593304" y="4708718"/>
                <a:ext cx="1260001" cy="1260001"/>
              </a:xfrm>
              <a:prstGeom prst="rect">
                <a:avLst/>
              </a:prstGeom>
            </p:spPr>
          </p:pic>
        </p:grpSp>
      </p:grpSp>
      <p:pic>
        <p:nvPicPr>
          <p:cNvPr id="15" name="Grafik 14"/>
          <p:cNvPicPr>
            <a:picLocks noChangeAspect="1"/>
          </p:cNvPicPr>
          <p:nvPr/>
        </p:nvPicPr>
        <p:blipFill rotWithShape="1">
          <a:blip r:embed="rId6" cstate="print">
            <a:extLst>
              <a:ext uri="{28A0092B-C50C-407E-A947-70E740481C1C}">
                <a14:useLocalDpi xmlns:a14="http://schemas.microsoft.com/office/drawing/2010/main" val="0"/>
              </a:ext>
            </a:extLst>
          </a:blip>
          <a:srcRect l="18062" t="21739" r="18107" b="23029"/>
          <a:stretch/>
        </p:blipFill>
        <p:spPr>
          <a:xfrm>
            <a:off x="2951403" y="5407438"/>
            <a:ext cx="832095" cy="720000"/>
          </a:xfrm>
          <a:prstGeom prst="rect">
            <a:avLst/>
          </a:prstGeom>
        </p:spPr>
      </p:pic>
    </p:spTree>
    <p:extLst>
      <p:ext uri="{BB962C8B-B14F-4D97-AF65-F5344CB8AC3E}">
        <p14:creationId xmlns:p14="http://schemas.microsoft.com/office/powerpoint/2010/main" val="3455141398"/>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Software as a Service</a:t>
            </a:r>
          </a:p>
        </p:txBody>
      </p:sp>
      <p:sp>
        <p:nvSpPr>
          <p:cNvPr id="4" name="Textplatzhalter 3"/>
          <p:cNvSpPr>
            <a:spLocks noGrp="1"/>
          </p:cNvSpPr>
          <p:nvPr>
            <p:ph type="body" sz="quarter" idx="12"/>
          </p:nvPr>
        </p:nvSpPr>
        <p:spPr/>
        <p:txBody>
          <a:bodyPr>
            <a:normAutofit/>
          </a:bodyPr>
          <a:lstStyle/>
          <a:p>
            <a:r>
              <a:rPr lang="en-US" dirty="0"/>
              <a:t>Source: “Cloud Computing &amp; Pricing,” Otto-von-Guericke-</a:t>
            </a:r>
            <a:r>
              <a:rPr lang="en-US" dirty="0" err="1"/>
              <a:t>Universität</a:t>
            </a:r>
            <a:r>
              <a:rPr lang="en-US" dirty="0"/>
              <a:t> Magdeburg, Robert </a:t>
            </a:r>
            <a:r>
              <a:rPr lang="en-US" dirty="0" err="1"/>
              <a:t>Neuman</a:t>
            </a:r>
            <a:r>
              <a:rPr lang="en-US" dirty="0"/>
              <a:t>​</a:t>
            </a:r>
          </a:p>
        </p:txBody>
      </p:sp>
      <p:sp>
        <p:nvSpPr>
          <p:cNvPr id="6" name="Bildplatzhalter 5"/>
          <p:cNvSpPr>
            <a:spLocks noGrp="1"/>
          </p:cNvSpPr>
          <p:nvPr>
            <p:ph type="pic" sz="quarter" idx="13"/>
          </p:nvPr>
        </p:nvSpPr>
        <p:spPr/>
      </p:sp>
      <p:sp>
        <p:nvSpPr>
          <p:cNvPr id="9" name="Rechteck 8"/>
          <p:cNvSpPr/>
          <p:nvPr/>
        </p:nvSpPr>
        <p:spPr>
          <a:xfrm>
            <a:off x="1376853" y="4378499"/>
            <a:ext cx="9438294" cy="1440000"/>
          </a:xfrm>
          <a:prstGeom prst="rect">
            <a:avLst/>
          </a:prstGeom>
          <a:solidFill>
            <a:schemeClr val="bg2"/>
          </a:solidFill>
          <a:ln>
            <a:noFill/>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r>
              <a:rPr lang="en-US" sz="2000" b="1" dirty="0">
                <a:solidFill>
                  <a:schemeClr val="tx1"/>
                </a:solidFill>
              </a:rPr>
              <a:t>Examples:</a:t>
            </a:r>
          </a:p>
        </p:txBody>
      </p:sp>
      <p:sp>
        <p:nvSpPr>
          <p:cNvPr id="10" name="Freihandform 9"/>
          <p:cNvSpPr/>
          <p:nvPr/>
        </p:nvSpPr>
        <p:spPr>
          <a:xfrm>
            <a:off x="2786066" y="2398502"/>
            <a:ext cx="3544173" cy="3374302"/>
          </a:xfrm>
          <a:custGeom>
            <a:avLst/>
            <a:gdLst>
              <a:gd name="connsiteX0" fmla="*/ 0 w 3544173"/>
              <a:gd name="connsiteY0" fmla="*/ 0 h 3374302"/>
              <a:gd name="connsiteX1" fmla="*/ 3544173 w 3544173"/>
              <a:gd name="connsiteY1" fmla="*/ 0 h 3374302"/>
              <a:gd name="connsiteX2" fmla="*/ 3544173 w 3544173"/>
              <a:gd name="connsiteY2" fmla="*/ 3374302 h 3374302"/>
              <a:gd name="connsiteX3" fmla="*/ 0 w 3544173"/>
              <a:gd name="connsiteY3" fmla="*/ 3374302 h 3374302"/>
              <a:gd name="connsiteX4" fmla="*/ 0 w 3544173"/>
              <a:gd name="connsiteY4" fmla="*/ 0 h 337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73" h="3374302">
                <a:moveTo>
                  <a:pt x="0" y="0"/>
                </a:moveTo>
                <a:lnTo>
                  <a:pt x="3544173" y="0"/>
                </a:lnTo>
                <a:lnTo>
                  <a:pt x="3544173" y="3374302"/>
                </a:lnTo>
                <a:lnTo>
                  <a:pt x="0" y="33743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endParaRPr lang="en-US" sz="1800" kern="1200" dirty="0"/>
          </a:p>
        </p:txBody>
      </p:sp>
      <p:sp>
        <p:nvSpPr>
          <p:cNvPr id="11" name="Freihandform 10"/>
          <p:cNvSpPr/>
          <p:nvPr/>
        </p:nvSpPr>
        <p:spPr>
          <a:xfrm>
            <a:off x="6439177" y="2443481"/>
            <a:ext cx="3544173" cy="3374302"/>
          </a:xfrm>
          <a:custGeom>
            <a:avLst/>
            <a:gdLst>
              <a:gd name="connsiteX0" fmla="*/ 0 w 3544173"/>
              <a:gd name="connsiteY0" fmla="*/ 0 h 3374302"/>
              <a:gd name="connsiteX1" fmla="*/ 3544173 w 3544173"/>
              <a:gd name="connsiteY1" fmla="*/ 0 h 3374302"/>
              <a:gd name="connsiteX2" fmla="*/ 3544173 w 3544173"/>
              <a:gd name="connsiteY2" fmla="*/ 3374302 h 3374302"/>
              <a:gd name="connsiteX3" fmla="*/ 0 w 3544173"/>
              <a:gd name="connsiteY3" fmla="*/ 3374302 h 3374302"/>
              <a:gd name="connsiteX4" fmla="*/ 0 w 3544173"/>
              <a:gd name="connsiteY4" fmla="*/ 0 h 337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73" h="3374302">
                <a:moveTo>
                  <a:pt x="0" y="0"/>
                </a:moveTo>
                <a:lnTo>
                  <a:pt x="3544173" y="0"/>
                </a:lnTo>
                <a:lnTo>
                  <a:pt x="3544173" y="3374302"/>
                </a:lnTo>
                <a:lnTo>
                  <a:pt x="0" y="33743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3825" tIns="123825" rIns="123825" bIns="123825" numCol="1" spcCol="1270" anchor="t" anchorCtr="0">
            <a:noAutofit/>
          </a:bodyPr>
          <a:lstStyle/>
          <a:p>
            <a:pPr marL="0" lvl="0" indent="0" algn="l" defTabSz="2889250">
              <a:lnSpc>
                <a:spcPct val="90000"/>
              </a:lnSpc>
              <a:spcBef>
                <a:spcPct val="0"/>
              </a:spcBef>
              <a:spcAft>
                <a:spcPct val="35000"/>
              </a:spcAft>
              <a:buNone/>
            </a:pPr>
            <a:r>
              <a:rPr lang="en-US" sz="6500" kern="1200" dirty="0"/>
              <a:t> </a:t>
            </a:r>
          </a:p>
        </p:txBody>
      </p:sp>
      <p:sp>
        <p:nvSpPr>
          <p:cNvPr id="21" name="Textfeld 20"/>
          <p:cNvSpPr txBox="1"/>
          <p:nvPr/>
        </p:nvSpPr>
        <p:spPr>
          <a:xfrm>
            <a:off x="1394049" y="5143003"/>
            <a:ext cx="2097127" cy="400110"/>
          </a:xfrm>
          <a:prstGeom prst="rect">
            <a:avLst/>
          </a:prstGeom>
          <a:noFill/>
        </p:spPr>
        <p:txBody>
          <a:bodyPr wrap="square" rtlCol="0">
            <a:spAutoFit/>
          </a:bodyPr>
          <a:lstStyle/>
          <a:p>
            <a:pPr algn="ctr"/>
            <a:r>
              <a:rPr lang="en-US" sz="2000" b="1" dirty="0"/>
              <a:t>Office 365</a:t>
            </a:r>
          </a:p>
        </p:txBody>
      </p:sp>
      <p:sp>
        <p:nvSpPr>
          <p:cNvPr id="22" name="Textfeld 21"/>
          <p:cNvSpPr txBox="1"/>
          <p:nvPr/>
        </p:nvSpPr>
        <p:spPr>
          <a:xfrm>
            <a:off x="3883492" y="5143003"/>
            <a:ext cx="2097127" cy="400110"/>
          </a:xfrm>
          <a:prstGeom prst="rect">
            <a:avLst/>
          </a:prstGeom>
          <a:noFill/>
        </p:spPr>
        <p:txBody>
          <a:bodyPr wrap="square" rtlCol="0">
            <a:spAutoFit/>
          </a:bodyPr>
          <a:lstStyle/>
          <a:p>
            <a:pPr algn="ctr"/>
            <a:r>
              <a:rPr lang="en-US" sz="2000" b="1" dirty="0"/>
              <a:t>Salesforce.com</a:t>
            </a:r>
          </a:p>
        </p:txBody>
      </p:sp>
      <p:sp>
        <p:nvSpPr>
          <p:cNvPr id="23" name="Textfeld 22"/>
          <p:cNvSpPr txBox="1"/>
          <p:nvPr/>
        </p:nvSpPr>
        <p:spPr>
          <a:xfrm>
            <a:off x="6372935" y="5143003"/>
            <a:ext cx="2097127" cy="400110"/>
          </a:xfrm>
          <a:prstGeom prst="rect">
            <a:avLst/>
          </a:prstGeom>
          <a:noFill/>
        </p:spPr>
        <p:txBody>
          <a:bodyPr wrap="square" rtlCol="0">
            <a:spAutoFit/>
          </a:bodyPr>
          <a:lstStyle/>
          <a:p>
            <a:pPr algn="ctr"/>
            <a:r>
              <a:rPr lang="en-US" sz="2000" b="1" dirty="0"/>
              <a:t>Dropbox</a:t>
            </a:r>
          </a:p>
        </p:txBody>
      </p:sp>
      <p:sp>
        <p:nvSpPr>
          <p:cNvPr id="24" name="Textfeld 23"/>
          <p:cNvSpPr txBox="1"/>
          <p:nvPr/>
        </p:nvSpPr>
        <p:spPr>
          <a:xfrm>
            <a:off x="8862379" y="5143003"/>
            <a:ext cx="1936800" cy="400110"/>
          </a:xfrm>
          <a:prstGeom prst="rect">
            <a:avLst/>
          </a:prstGeom>
          <a:noFill/>
        </p:spPr>
        <p:txBody>
          <a:bodyPr wrap="square" rtlCol="0">
            <a:spAutoFit/>
          </a:bodyPr>
          <a:lstStyle/>
          <a:p>
            <a:pPr algn="ctr"/>
            <a:r>
              <a:rPr lang="en-US" sz="2000" b="1" dirty="0"/>
              <a:t>Google Docs</a:t>
            </a:r>
          </a:p>
        </p:txBody>
      </p:sp>
      <p:grpSp>
        <p:nvGrpSpPr>
          <p:cNvPr id="3" name="Gruppieren 2"/>
          <p:cNvGrpSpPr/>
          <p:nvPr/>
        </p:nvGrpSpPr>
        <p:grpSpPr>
          <a:xfrm>
            <a:off x="6119179" y="1473718"/>
            <a:ext cx="4680000" cy="2772596"/>
            <a:chOff x="6455358" y="2014068"/>
            <a:chExt cx="4680000" cy="2772596"/>
          </a:xfrm>
        </p:grpSpPr>
        <p:sp>
          <p:nvSpPr>
            <p:cNvPr id="31" name="Rechteck 30"/>
            <p:cNvSpPr/>
            <p:nvPr/>
          </p:nvSpPr>
          <p:spPr>
            <a:xfrm>
              <a:off x="6455358" y="2014068"/>
              <a:ext cx="4680000" cy="675387"/>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b="1" dirty="0"/>
                <a:t>Disadvantages</a:t>
              </a:r>
              <a:endParaRPr lang="en-US" sz="2000" dirty="0">
                <a:solidFill>
                  <a:schemeClr val="bg1"/>
                </a:solidFill>
              </a:endParaRPr>
            </a:p>
          </p:txBody>
        </p:sp>
        <p:sp>
          <p:nvSpPr>
            <p:cNvPr id="32" name="Rechteck 31"/>
            <p:cNvSpPr/>
            <p:nvPr/>
          </p:nvSpPr>
          <p:spPr>
            <a:xfrm>
              <a:off x="6455358" y="2689453"/>
              <a:ext cx="4680000" cy="2097211"/>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Dependency on service provider</a:t>
              </a:r>
            </a:p>
            <a:p>
              <a:pPr marL="108000" indent="-144000">
                <a:spcBef>
                  <a:spcPts val="600"/>
                </a:spcBef>
                <a:spcAft>
                  <a:spcPts val="600"/>
                </a:spcAft>
                <a:buFont typeface="Arial" panose="020B0604020202020204" pitchFamily="34" charset="0"/>
                <a:buChar char="•"/>
              </a:pPr>
              <a:r>
                <a:rPr lang="en-US" dirty="0">
                  <a:solidFill>
                    <a:schemeClr val="tx1"/>
                  </a:solidFill>
                </a:rPr>
                <a:t>Slow data transfer rates</a:t>
              </a:r>
            </a:p>
            <a:p>
              <a:pPr marL="108000" indent="-144000">
                <a:spcBef>
                  <a:spcPts val="600"/>
                </a:spcBef>
                <a:spcAft>
                  <a:spcPts val="600"/>
                </a:spcAft>
                <a:buFont typeface="Arial" panose="020B0604020202020204" pitchFamily="34" charset="0"/>
                <a:buChar char="•"/>
              </a:pPr>
              <a:r>
                <a:rPr lang="en-US" dirty="0">
                  <a:solidFill>
                    <a:schemeClr val="tx1"/>
                  </a:solidFill>
                </a:rPr>
                <a:t>Reduced adaptability</a:t>
              </a:r>
            </a:p>
            <a:p>
              <a:pPr marL="108000" indent="-144000">
                <a:spcBef>
                  <a:spcPts val="600"/>
                </a:spcBef>
                <a:spcAft>
                  <a:spcPts val="600"/>
                </a:spcAft>
                <a:buFont typeface="Arial" panose="020B0604020202020204" pitchFamily="34" charset="0"/>
                <a:buChar char="•"/>
              </a:pPr>
              <a:r>
                <a:rPr lang="en-US" dirty="0">
                  <a:solidFill>
                    <a:schemeClr val="tx1"/>
                  </a:solidFill>
                </a:rPr>
                <a:t>Data and transaction risk</a:t>
              </a:r>
            </a:p>
          </p:txBody>
        </p:sp>
        <p:sp>
          <p:nvSpPr>
            <p:cNvPr id="33" name="Rectangle 82"/>
            <p:cNvSpPr/>
            <p:nvPr/>
          </p:nvSpPr>
          <p:spPr bwMode="auto">
            <a:xfrm>
              <a:off x="10598560" y="2306892"/>
              <a:ext cx="283843" cy="89738"/>
            </a:xfrm>
            <a:prstGeom prst="rect">
              <a:avLst/>
            </a:prstGeom>
            <a:solidFill>
              <a:schemeClr val="lt1"/>
            </a:solidFill>
            <a:ln w="6350" cap="flat" cmpd="sng" algn="ctr">
              <a:noFill/>
              <a:prstDash val="solid"/>
              <a:miter lim="800000"/>
              <a:headEnd type="none" w="med" len="med"/>
              <a:tailEnd type="none" w="med" len="med"/>
            </a:ln>
            <a:extLst>
              <a:ext uri="{91240B29-F687-4F45-9708-019B960494DF}">
                <a14:hiddenLine xmlns:a14="http://schemas.microsoft.com/office/drawing/2010/main" w="6350" cap="flat" cmpd="sng" algn="ctr">
                  <a:solidFill>
                    <a:schemeClr val="lt1"/>
                  </a:solidFill>
                  <a:prstDash val="solid"/>
                  <a:miter lim="800000"/>
                  <a:headEnd type="none" w="med" len="med"/>
                  <a:tailEnd type="none" w="med" len="med"/>
                </a14:hiddenLine>
              </a:ext>
            </a:extLst>
          </p:spPr>
          <p:txBody>
            <a:bodyPr wrap="square" lIns="72000" tIns="72000" rIns="72000" bIns="72000" rtlCol="0" anchor="t"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grpSp>
      <p:grpSp>
        <p:nvGrpSpPr>
          <p:cNvPr id="5" name="Gruppieren 4"/>
          <p:cNvGrpSpPr/>
          <p:nvPr/>
        </p:nvGrpSpPr>
        <p:grpSpPr>
          <a:xfrm>
            <a:off x="1376853" y="1473718"/>
            <a:ext cx="4680000" cy="2772597"/>
            <a:chOff x="-3315418" y="774001"/>
            <a:chExt cx="4680000" cy="2772597"/>
          </a:xfrm>
        </p:grpSpPr>
        <p:sp>
          <p:nvSpPr>
            <p:cNvPr id="29" name="Rechteck 28"/>
            <p:cNvSpPr/>
            <p:nvPr/>
          </p:nvSpPr>
          <p:spPr>
            <a:xfrm>
              <a:off x="-3315418" y="774001"/>
              <a:ext cx="4680000" cy="675388"/>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b="1" dirty="0"/>
                <a:t>Advantages</a:t>
              </a:r>
              <a:endParaRPr lang="en-US" sz="2000" dirty="0">
                <a:solidFill>
                  <a:schemeClr val="bg1"/>
                </a:solidFill>
              </a:endParaRPr>
            </a:p>
          </p:txBody>
        </p:sp>
        <p:sp>
          <p:nvSpPr>
            <p:cNvPr id="30" name="Rechteck 29"/>
            <p:cNvSpPr/>
            <p:nvPr/>
          </p:nvSpPr>
          <p:spPr>
            <a:xfrm>
              <a:off x="-3315418" y="1449388"/>
              <a:ext cx="4680000" cy="2097210"/>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No up-front investment</a:t>
              </a:r>
            </a:p>
            <a:p>
              <a:pPr marL="108000" indent="-144000">
                <a:spcBef>
                  <a:spcPts val="600"/>
                </a:spcBef>
                <a:spcAft>
                  <a:spcPts val="600"/>
                </a:spcAft>
                <a:buFont typeface="Arial" panose="020B0604020202020204" pitchFamily="34" charset="0"/>
                <a:buChar char="•"/>
              </a:pPr>
              <a:r>
                <a:rPr lang="en-US" dirty="0">
                  <a:solidFill>
                    <a:schemeClr val="tx1"/>
                  </a:solidFill>
                </a:rPr>
                <a:t>Transparent IT cost</a:t>
              </a:r>
            </a:p>
            <a:p>
              <a:pPr marL="108000" indent="-144000">
                <a:spcBef>
                  <a:spcPts val="600"/>
                </a:spcBef>
                <a:spcAft>
                  <a:spcPts val="600"/>
                </a:spcAft>
                <a:buFont typeface="Arial" panose="020B0604020202020204" pitchFamily="34" charset="0"/>
                <a:buChar char="•"/>
              </a:pPr>
              <a:r>
                <a:rPr lang="en-US" dirty="0">
                  <a:solidFill>
                    <a:schemeClr val="tx1"/>
                  </a:solidFill>
                </a:rPr>
                <a:t>Fast implementation</a:t>
              </a:r>
            </a:p>
            <a:p>
              <a:pPr marL="108000" indent="-144000">
                <a:spcBef>
                  <a:spcPts val="600"/>
                </a:spcBef>
                <a:spcAft>
                  <a:spcPts val="600"/>
                </a:spcAft>
                <a:buFont typeface="Arial" panose="020B0604020202020204" pitchFamily="34" charset="0"/>
                <a:buChar char="•"/>
              </a:pPr>
              <a:r>
                <a:rPr lang="en-US" dirty="0">
                  <a:solidFill>
                    <a:schemeClr val="tx1"/>
                  </a:solidFill>
                </a:rPr>
                <a:t>Process complexity reduction</a:t>
              </a:r>
            </a:p>
            <a:p>
              <a:pPr marL="108000" indent="-144000">
                <a:spcBef>
                  <a:spcPts val="600"/>
                </a:spcBef>
                <a:spcAft>
                  <a:spcPts val="600"/>
                </a:spcAft>
                <a:buFont typeface="Arial" panose="020B0604020202020204" pitchFamily="34" charset="0"/>
                <a:buChar char="•"/>
              </a:pPr>
              <a:r>
                <a:rPr lang="en-US" dirty="0">
                  <a:solidFill>
                    <a:schemeClr val="tx1"/>
                  </a:solidFill>
                </a:rPr>
                <a:t>Process mobility</a:t>
              </a:r>
            </a:p>
          </p:txBody>
        </p:sp>
        <p:sp>
          <p:nvSpPr>
            <p:cNvPr id="46" name="Freeform 92"/>
            <p:cNvSpPr/>
            <p:nvPr/>
          </p:nvSpPr>
          <p:spPr bwMode="auto">
            <a:xfrm>
              <a:off x="897916" y="945051"/>
              <a:ext cx="283844" cy="333314"/>
            </a:xfrm>
            <a:custGeom>
              <a:avLst/>
              <a:gdLst/>
              <a:ahLst/>
              <a:cxnLst/>
              <a:rect l="0" t="0" r="0" b="0"/>
              <a:pathLst>
                <a:path w="330201" h="330201">
                  <a:moveTo>
                    <a:pt x="0" y="120650"/>
                  </a:moveTo>
                  <a:lnTo>
                    <a:pt x="120650" y="120650"/>
                  </a:lnTo>
                  <a:lnTo>
                    <a:pt x="120650" y="0"/>
                  </a:lnTo>
                  <a:lnTo>
                    <a:pt x="209550" y="0"/>
                  </a:lnTo>
                  <a:lnTo>
                    <a:pt x="209550" y="120650"/>
                  </a:lnTo>
                  <a:lnTo>
                    <a:pt x="330200" y="120650"/>
                  </a:lnTo>
                  <a:lnTo>
                    <a:pt x="330200" y="209550"/>
                  </a:lnTo>
                  <a:lnTo>
                    <a:pt x="209550" y="209550"/>
                  </a:lnTo>
                  <a:lnTo>
                    <a:pt x="209550" y="330200"/>
                  </a:lnTo>
                  <a:lnTo>
                    <a:pt x="120650" y="330200"/>
                  </a:lnTo>
                  <a:lnTo>
                    <a:pt x="120650" y="209550"/>
                  </a:lnTo>
                  <a:lnTo>
                    <a:pt x="0" y="209550"/>
                  </a:lnTo>
                  <a:close/>
                </a:path>
              </a:pathLst>
            </a:custGeom>
            <a:solidFill>
              <a:schemeClr val="lt1"/>
            </a:solidFill>
            <a:ln w="6350" cap="flat" cmpd="sng" algn="ctr">
              <a:noFill/>
              <a:prstDash val="solid"/>
              <a:miter lim="800000"/>
              <a:headEnd type="none" w="med" len="med"/>
              <a:tailEnd type="none" w="med" len="med"/>
            </a:ln>
            <a:extLst>
              <a:ext uri="{91240B29-F687-4F45-9708-019B960494DF}">
                <a14:hiddenLine xmlns:a14="http://schemas.microsoft.com/office/drawing/2010/main" w="6350" cap="flat" cmpd="sng" algn="ctr">
                  <a:solidFill>
                    <a:schemeClr val="lt1"/>
                  </a:solidFill>
                  <a:prstDash val="solid"/>
                  <a:miter lim="800000"/>
                  <a:headEnd type="none" w="med" len="med"/>
                  <a:tailEnd type="none" w="med" len="med"/>
                </a14:hiddenLine>
              </a:ext>
            </a:extLst>
          </p:spPr>
          <p:txBody>
            <a:bodyPr wrap="square" lIns="72000" tIns="72000" rIns="72000" bIns="72000" rtlCol="0" anchor="t" anchorCtr="0">
              <a:noAutofit/>
            </a:bodyPr>
            <a:lstStyle/>
            <a:p>
              <a:pPr fontAlgn="base">
                <a:spcBef>
                  <a:spcPct val="40000"/>
                </a:spcBef>
                <a:spcAft>
                  <a:spcPct val="0"/>
                </a:spcAft>
                <a:buClr>
                  <a:srgbClr val="215283"/>
                </a:buClr>
                <a:buSzPct val="85000"/>
                <a:buFont typeface="Wingdings" pitchFamily="2" charset="2"/>
                <a:buNone/>
              </a:pPr>
              <a:endParaRPr lang="en-US" sz="1200" dirty="0">
                <a:solidFill>
                  <a:schemeClr val="dk1"/>
                </a:solidFill>
              </a:endParaRPr>
            </a:p>
          </p:txBody>
        </p:sp>
      </p:grpSp>
    </p:spTree>
    <p:extLst>
      <p:ext uri="{BB962C8B-B14F-4D97-AF65-F5344CB8AC3E}">
        <p14:creationId xmlns:p14="http://schemas.microsoft.com/office/powerpoint/2010/main" val="1715202933"/>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wrap="square">
            <a:normAutofit/>
          </a:bodyPr>
          <a:lstStyle/>
          <a:p>
            <a:r>
              <a:rPr lang="en-US" dirty="0"/>
              <a:t>Cloud Platform Providers Offer a Set of Services and Easy Access</a:t>
            </a:r>
          </a:p>
        </p:txBody>
      </p:sp>
      <p:sp>
        <p:nvSpPr>
          <p:cNvPr id="4" name="Textplatzhalter 3"/>
          <p:cNvSpPr>
            <a:spLocks noGrp="1"/>
          </p:cNvSpPr>
          <p:nvPr>
            <p:ph type="body" sz="quarter" idx="12"/>
          </p:nvPr>
        </p:nvSpPr>
        <p:spPr/>
        <p:txBody>
          <a:bodyPr/>
          <a:lstStyle/>
          <a:p>
            <a:r>
              <a:rPr lang="en-US" dirty="0"/>
              <a:t>Source: Microsoft</a:t>
            </a:r>
          </a:p>
        </p:txBody>
      </p:sp>
      <p:sp>
        <p:nvSpPr>
          <p:cNvPr id="5" name="Bildplatzhalter 4"/>
          <p:cNvSpPr>
            <a:spLocks noGrp="1"/>
          </p:cNvSpPr>
          <p:nvPr>
            <p:ph type="pic" sz="quarter" idx="13"/>
          </p:nvPr>
        </p:nvSpPr>
        <p:spPr/>
      </p:sp>
      <p:pic>
        <p:nvPicPr>
          <p:cNvPr id="14" name="Bild 13"/>
          <p:cNvPicPr>
            <a:picLocks noChangeAspect="1"/>
          </p:cNvPicPr>
          <p:nvPr/>
        </p:nvPicPr>
        <p:blipFill>
          <a:blip r:embed="rId2">
            <a:duotone>
              <a:schemeClr val="accent1">
                <a:shade val="45000"/>
                <a:satMod val="135000"/>
              </a:schemeClr>
              <a:prstClr val="white"/>
            </a:duotone>
          </a:blip>
          <a:stretch>
            <a:fillRect/>
          </a:stretch>
        </p:blipFill>
        <p:spPr>
          <a:xfrm rot="5400000">
            <a:off x="5860389" y="3164647"/>
            <a:ext cx="471223" cy="235758"/>
          </a:xfrm>
          <a:prstGeom prst="rect">
            <a:avLst/>
          </a:prstGeom>
          <a:solidFill>
            <a:schemeClr val="bg1"/>
          </a:solidFill>
          <a:ln>
            <a:noFill/>
          </a:ln>
        </p:spPr>
      </p:pic>
      <p:sp>
        <p:nvSpPr>
          <p:cNvPr id="23" name="Rechteck 22"/>
          <p:cNvSpPr/>
          <p:nvPr/>
        </p:nvSpPr>
        <p:spPr>
          <a:xfrm>
            <a:off x="1719489" y="3489147"/>
            <a:ext cx="8752272" cy="2761522"/>
          </a:xfrm>
          <a:prstGeom prst="rect">
            <a:avLst/>
          </a:prstGeom>
          <a:solidFill>
            <a:schemeClr val="bg1">
              <a:lumMod val="85000"/>
            </a:schemeClr>
          </a:solidFill>
          <a:ln w="12700">
            <a:noFill/>
          </a:ln>
          <a:effectLst>
            <a:outerShdw dist="25400" sx="200000" sy="200000" algn="tl"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endParaRPr lang="en-US" dirty="0">
              <a:solidFill>
                <a:schemeClr val="tx2"/>
              </a:solidFill>
            </a:endParaRPr>
          </a:p>
          <a:p>
            <a:pPr algn="ctr"/>
            <a:endParaRPr lang="en-US" dirty="0">
              <a:solidFill>
                <a:schemeClr val="tx2"/>
              </a:solidFill>
            </a:endParaRPr>
          </a:p>
        </p:txBody>
      </p:sp>
      <p:pic>
        <p:nvPicPr>
          <p:cNvPr id="11" name="Bild 10"/>
          <p:cNvPicPr>
            <a:picLocks noChangeAspect="1"/>
          </p:cNvPicPr>
          <p:nvPr/>
        </p:nvPicPr>
        <p:blipFill>
          <a:blip r:embed="rId2">
            <a:duotone>
              <a:schemeClr val="accent1">
                <a:shade val="45000"/>
                <a:satMod val="135000"/>
              </a:schemeClr>
              <a:prstClr val="white"/>
            </a:duotone>
          </a:blip>
          <a:stretch>
            <a:fillRect/>
          </a:stretch>
        </p:blipFill>
        <p:spPr>
          <a:xfrm rot="5400000">
            <a:off x="5860389" y="2056434"/>
            <a:ext cx="471223" cy="235758"/>
          </a:xfrm>
          <a:prstGeom prst="rect">
            <a:avLst/>
          </a:prstGeom>
          <a:solidFill>
            <a:schemeClr val="bg1"/>
          </a:solidFill>
        </p:spPr>
      </p:pic>
      <p:sp>
        <p:nvSpPr>
          <p:cNvPr id="9" name="Sechseck 8"/>
          <p:cNvSpPr/>
          <p:nvPr/>
        </p:nvSpPr>
        <p:spPr>
          <a:xfrm>
            <a:off x="5241890" y="2397046"/>
            <a:ext cx="1708220" cy="689980"/>
          </a:xfrm>
          <a:prstGeom prst="hexagon">
            <a:avLst/>
          </a:prstGeom>
          <a:solidFill>
            <a:schemeClr val="bg1">
              <a:lumMod val="85000"/>
            </a:schemeClr>
          </a:solidFill>
          <a:ln w="12700">
            <a:noFill/>
          </a:ln>
          <a:effectLst>
            <a:outerShdw sx="200000" sy="200000" algn="ctr"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a typeface="Arial" charset="0"/>
                <a:cs typeface="Segoe UI" panose="020B0502040204020203" pitchFamily="34" charset="0"/>
              </a:rPr>
              <a:t>Management APIs (</a:t>
            </a:r>
            <a:r>
              <a:rPr lang="en-US" sz="1400" dirty="0" err="1">
                <a:solidFill>
                  <a:schemeClr val="tx1"/>
                </a:solidFill>
                <a:ea typeface="Arial" charset="0"/>
                <a:cs typeface="Segoe UI" panose="020B0502040204020203" pitchFamily="34" charset="0"/>
              </a:rPr>
              <a:t>RESTful</a:t>
            </a:r>
            <a:r>
              <a:rPr lang="en-US" sz="1400" dirty="0">
                <a:solidFill>
                  <a:schemeClr val="tx1"/>
                </a:solidFill>
                <a:ea typeface="Arial" charset="0"/>
                <a:cs typeface="Segoe UI" panose="020B0502040204020203" pitchFamily="34" charset="0"/>
              </a:rPr>
              <a:t>)</a:t>
            </a:r>
          </a:p>
        </p:txBody>
      </p:sp>
      <p:sp>
        <p:nvSpPr>
          <p:cNvPr id="42" name="Rechteck 41"/>
          <p:cNvSpPr/>
          <p:nvPr/>
        </p:nvSpPr>
        <p:spPr>
          <a:xfrm>
            <a:off x="1719489" y="1332878"/>
            <a:ext cx="8753022" cy="617509"/>
          </a:xfrm>
          <a:prstGeom prst="rect">
            <a:avLst/>
          </a:prstGeom>
          <a:solidFill>
            <a:schemeClr val="bg1">
              <a:lumMod val="85000"/>
            </a:schemeClr>
          </a:solidFill>
          <a:ln w="12700">
            <a:noFill/>
          </a:ln>
          <a:effectLst>
            <a:outerShdw sx="200000" sy="200000" algn="ctr" rotWithShape="0">
              <a:schemeClr val="bg1">
                <a:alpha val="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14">
              <a:defRPr/>
            </a:pPr>
            <a:r>
              <a:rPr lang="en-US" dirty="0">
                <a:solidFill>
                  <a:schemeClr val="tx1"/>
                </a:solidFill>
                <a:cs typeface="Segoe UI Semibold" panose="020B0702040204020203" pitchFamily="34" charset="0"/>
              </a:rPr>
              <a:t> </a:t>
            </a:r>
            <a:r>
              <a:rPr lang="en-US" sz="2400" dirty="0">
                <a:solidFill>
                  <a:schemeClr val="tx1"/>
                </a:solidFill>
                <a:cs typeface="Segoe UI Semibold" panose="020B0702040204020203" pitchFamily="34" charset="0"/>
              </a:rPr>
              <a:t>Different programming languages and a broad set of tools</a:t>
            </a:r>
            <a:endParaRPr lang="en-US" sz="2400" dirty="0">
              <a:solidFill>
                <a:schemeClr val="tx1"/>
              </a:solidFill>
            </a:endParaRPr>
          </a:p>
        </p:txBody>
      </p:sp>
      <p:sp>
        <p:nvSpPr>
          <p:cNvPr id="30" name="Rectangle 22"/>
          <p:cNvSpPr/>
          <p:nvPr/>
        </p:nvSpPr>
        <p:spPr>
          <a:xfrm>
            <a:off x="1960673" y="5265305"/>
            <a:ext cx="8269905" cy="500024"/>
          </a:xfrm>
          <a:prstGeom prst="rect">
            <a:avLst/>
          </a:prstGeom>
          <a:solidFill>
            <a:schemeClr val="bg1">
              <a:alpha val="67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tIns="71973" bIns="71973" rtlCol="0" anchor="ctr"/>
          <a:lstStyle/>
          <a:p>
            <a:pPr algn="ctr" defTabSz="1218514">
              <a:defRPr/>
            </a:pPr>
            <a:r>
              <a:rPr lang="en-US" sz="2400" dirty="0">
                <a:solidFill>
                  <a:schemeClr val="tx1"/>
                </a:solidFill>
                <a:cs typeface="Segoe UI Semibold" panose="020B0702040204020203" pitchFamily="34" charset="0"/>
              </a:rPr>
              <a:t>Cloud infrastructure</a:t>
            </a:r>
          </a:p>
        </p:txBody>
      </p:sp>
      <p:sp>
        <p:nvSpPr>
          <p:cNvPr id="33" name="TextBox 27"/>
          <p:cNvSpPr txBox="1"/>
          <p:nvPr/>
        </p:nvSpPr>
        <p:spPr>
          <a:xfrm>
            <a:off x="1961797" y="3620584"/>
            <a:ext cx="3540091" cy="1358370"/>
          </a:xfrm>
          <a:prstGeom prst="rect">
            <a:avLst/>
          </a:prstGeom>
          <a:solidFill>
            <a:schemeClr val="bg1">
              <a:alpha val="67000"/>
            </a:schemeClr>
          </a:solidFill>
          <a:ln w="9525">
            <a:noFill/>
          </a:ln>
        </p:spPr>
        <p:txBody>
          <a:bodyPr wrap="square" lIns="72000" tIns="35986" rIns="72000" bIns="36000" rtlCol="0" anchor="ctr">
            <a:normAutofit fontScale="92500" lnSpcReduction="20000"/>
          </a:bodyPr>
          <a:lstStyle/>
          <a:p>
            <a:pPr defTabSz="1218514">
              <a:defRPr/>
            </a:pPr>
            <a:r>
              <a:rPr lang="en-US" sz="2200" dirty="0">
                <a:cs typeface="Segoe UI Semibold" panose="020B0702040204020203" pitchFamily="34" charset="0"/>
              </a:rPr>
              <a:t>Infrastructure as a Service (IaaS)</a:t>
            </a:r>
          </a:p>
          <a:p>
            <a:pPr defTabSz="1218514">
              <a:defRPr/>
            </a:pPr>
            <a:endParaRPr lang="en-US" sz="1200" dirty="0"/>
          </a:p>
          <a:p>
            <a:pPr defTabSz="1218514">
              <a:defRPr/>
            </a:pPr>
            <a:r>
              <a:rPr lang="en-US" sz="1700" dirty="0"/>
              <a:t>Windows VMs, Linux VMs, storage,</a:t>
            </a:r>
          </a:p>
          <a:p>
            <a:pPr defTabSz="1218514">
              <a:defRPr/>
            </a:pPr>
            <a:r>
              <a:rPr lang="en-US" sz="1700" dirty="0"/>
              <a:t>networking, automation, backup</a:t>
            </a:r>
          </a:p>
          <a:p>
            <a:pPr defTabSz="1218514">
              <a:defRPr/>
            </a:pPr>
            <a:r>
              <a:rPr lang="en-US" sz="1700" dirty="0"/>
              <a:t>site recovery, etc.</a:t>
            </a:r>
          </a:p>
        </p:txBody>
      </p:sp>
      <p:sp>
        <p:nvSpPr>
          <p:cNvPr id="34" name="TextBox 37"/>
          <p:cNvSpPr txBox="1"/>
          <p:nvPr/>
        </p:nvSpPr>
        <p:spPr>
          <a:xfrm>
            <a:off x="6644741" y="3620582"/>
            <a:ext cx="3559518" cy="1358372"/>
          </a:xfrm>
          <a:prstGeom prst="rect">
            <a:avLst/>
          </a:prstGeom>
          <a:solidFill>
            <a:schemeClr val="bg1">
              <a:alpha val="67000"/>
            </a:schemeClr>
          </a:solidFill>
          <a:ln w="9525">
            <a:noFill/>
          </a:ln>
        </p:spPr>
        <p:txBody>
          <a:bodyPr wrap="square" lIns="72000" tIns="35986" rIns="72000" bIns="36000" rtlCol="0" anchor="ctr">
            <a:noAutofit/>
          </a:bodyPr>
          <a:lstStyle/>
          <a:p>
            <a:pPr defTabSz="1218514">
              <a:defRPr/>
            </a:pPr>
            <a:r>
              <a:rPr lang="en-US" sz="2000" dirty="0">
                <a:cs typeface="Segoe UI Semibold" panose="020B0702040204020203" pitchFamily="34" charset="0"/>
              </a:rPr>
              <a:t>Platform as a Service (PaaS)</a:t>
            </a:r>
          </a:p>
          <a:p>
            <a:pPr defTabSz="1218514">
              <a:defRPr/>
            </a:pPr>
            <a:endParaRPr lang="en-US" sz="1200" dirty="0"/>
          </a:p>
          <a:p>
            <a:pPr defTabSz="1218514">
              <a:defRPr/>
            </a:pPr>
            <a:r>
              <a:rPr lang="en-US" sz="1600" dirty="0"/>
              <a:t>App service, media,</a:t>
            </a:r>
            <a:br>
              <a:rPr lang="en-US" sz="1600" dirty="0"/>
            </a:br>
            <a:r>
              <a:rPr lang="en-US" sz="1600" dirty="0"/>
              <a:t>database, Big Data, analytics, identity,</a:t>
            </a:r>
            <a:br>
              <a:rPr lang="en-US" sz="1600" dirty="0"/>
            </a:br>
            <a:r>
              <a:rPr lang="en-US" sz="1600" dirty="0"/>
              <a:t>API services, search, etc.</a:t>
            </a:r>
            <a:r>
              <a:rPr lang="en-US" sz="1600" dirty="0">
                <a:solidFill>
                  <a:srgbClr val="FFFFFF"/>
                </a:solidFill>
              </a:rPr>
              <a:t>.</a:t>
            </a:r>
            <a:endParaRPr lang="en-US" sz="1400" dirty="0">
              <a:solidFill>
                <a:srgbClr val="FFFFFF"/>
              </a:solidFill>
            </a:endParaRPr>
          </a:p>
        </p:txBody>
      </p:sp>
      <p:sp>
        <p:nvSpPr>
          <p:cNvPr id="47" name="Rechteck 46"/>
          <p:cNvSpPr/>
          <p:nvPr/>
        </p:nvSpPr>
        <p:spPr>
          <a:xfrm>
            <a:off x="5065824" y="5791019"/>
            <a:ext cx="2052870" cy="461665"/>
          </a:xfrm>
          <a:prstGeom prst="rect">
            <a:avLst/>
          </a:prstGeom>
        </p:spPr>
        <p:txBody>
          <a:bodyPr wrap="none">
            <a:spAutoFit/>
          </a:bodyPr>
          <a:lstStyle/>
          <a:p>
            <a:r>
              <a:rPr lang="en-US" sz="2400" dirty="0"/>
              <a:t>Cloud platform</a:t>
            </a:r>
          </a:p>
        </p:txBody>
      </p:sp>
      <p:pic>
        <p:nvPicPr>
          <p:cNvPr id="50" name="Bild 49"/>
          <p:cNvPicPr>
            <a:picLocks noChangeAspect="1"/>
          </p:cNvPicPr>
          <p:nvPr/>
        </p:nvPicPr>
        <p:blipFill>
          <a:blip r:embed="rId3">
            <a:clrChange>
              <a:clrFrom>
                <a:srgbClr val="D8D8D8"/>
              </a:clrFrom>
              <a:clrTo>
                <a:srgbClr val="D8D8D8">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sharpenSoften amount="7000"/>
                    </a14:imgEffect>
                    <a14:imgEffect>
                      <a14:colorTemperature colorTemp="6707"/>
                    </a14:imgEffect>
                    <a14:imgEffect>
                      <a14:saturation sat="9000"/>
                    </a14:imgEffect>
                    <a14:imgEffect>
                      <a14:brightnessContrast bright="-20000" contrast="20000"/>
                    </a14:imgEffect>
                  </a14:imgLayer>
                </a14:imgProps>
              </a:ext>
            </a:extLst>
          </a:blip>
          <a:stretch>
            <a:fillRect/>
          </a:stretch>
        </p:blipFill>
        <p:spPr>
          <a:xfrm>
            <a:off x="7347346" y="5862483"/>
            <a:ext cx="398382" cy="287959"/>
          </a:xfrm>
          <a:prstGeom prst="rect">
            <a:avLst/>
          </a:prstGeom>
          <a:noFill/>
        </p:spPr>
      </p:pic>
      <p:pic>
        <p:nvPicPr>
          <p:cNvPr id="51" name="Bild 50"/>
          <p:cNvPicPr>
            <a:picLocks noChangeAspect="1"/>
          </p:cNvPicPr>
          <p:nvPr/>
        </p:nvPicPr>
        <p:blipFill>
          <a:blip r:embed="rId5">
            <a:clrChange>
              <a:clrFrom>
                <a:srgbClr val="D8D8D8"/>
              </a:clrFrom>
              <a:clrTo>
                <a:srgbClr val="D8D8D8">
                  <a:alpha val="0"/>
                </a:srgbClr>
              </a:clrTo>
            </a:clrChange>
            <a:duotone>
              <a:schemeClr val="accent1">
                <a:shade val="45000"/>
                <a:satMod val="135000"/>
              </a:schemeClr>
              <a:prstClr val="white"/>
            </a:duotone>
            <a:extLst>
              <a:ext uri="{BEBA8EAE-BF5A-486C-A8C5-ECC9F3942E4B}">
                <a14:imgProps xmlns:a14="http://schemas.microsoft.com/office/drawing/2010/main">
                  <a14:imgLayer r:embed="rId6">
                    <a14:imgEffect>
                      <a14:sharpenSoften amount="7000"/>
                    </a14:imgEffect>
                    <a14:imgEffect>
                      <a14:colorTemperature colorTemp="6707"/>
                    </a14:imgEffect>
                    <a14:imgEffect>
                      <a14:saturation sat="9000"/>
                    </a14:imgEffect>
                    <a14:imgEffect>
                      <a14:brightnessContrast bright="-20000" contrast="20000"/>
                    </a14:imgEffect>
                  </a14:imgLayer>
                </a14:imgProps>
              </a:ext>
            </a:extLst>
          </a:blip>
          <a:stretch>
            <a:fillRect/>
          </a:stretch>
        </p:blipFill>
        <p:spPr>
          <a:xfrm flipH="1">
            <a:off x="4253318" y="5287605"/>
            <a:ext cx="387317" cy="455424"/>
          </a:xfrm>
          <a:prstGeom prst="rect">
            <a:avLst/>
          </a:prstGeom>
          <a:noFill/>
        </p:spPr>
      </p:pic>
      <p:pic>
        <p:nvPicPr>
          <p:cNvPr id="3" name="Bild 2"/>
          <p:cNvPicPr>
            <a:picLocks noChangeAspect="1"/>
          </p:cNvPicPr>
          <p:nvPr/>
        </p:nvPicPr>
        <p:blipFill rotWithShape="1">
          <a:blip r:embed="rId7">
            <a:clrChange>
              <a:clrFrom>
                <a:srgbClr val="BFBFBF"/>
              </a:clrFrom>
              <a:clrTo>
                <a:srgbClr val="BFBFBF">
                  <a:alpha val="0"/>
                </a:srgbClr>
              </a:clrTo>
            </a:clrChange>
            <a:alphaModFix amt="91000"/>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6707"/>
                    </a14:imgEffect>
                    <a14:imgEffect>
                      <a14:saturation sat="7000"/>
                    </a14:imgEffect>
                    <a14:imgEffect>
                      <a14:brightnessContrast bright="-30000" contrast="20000"/>
                    </a14:imgEffect>
                  </a14:imgLayer>
                </a14:imgProps>
              </a:ext>
            </a:extLst>
          </a:blip>
          <a:srcRect t="-607" b="-607"/>
          <a:stretch/>
        </p:blipFill>
        <p:spPr>
          <a:xfrm>
            <a:off x="1752996" y="1457628"/>
            <a:ext cx="415354" cy="368008"/>
          </a:xfrm>
          <a:prstGeom prst="rect">
            <a:avLst/>
          </a:prstGeom>
          <a:noFill/>
        </p:spPr>
      </p:pic>
      <p:cxnSp>
        <p:nvCxnSpPr>
          <p:cNvPr id="12" name="Gerade Verbindung mit Pfeil 11"/>
          <p:cNvCxnSpPr/>
          <p:nvPr/>
        </p:nvCxnSpPr>
        <p:spPr>
          <a:xfrm>
            <a:off x="5500395" y="4368265"/>
            <a:ext cx="1142350" cy="0"/>
          </a:xfrm>
          <a:prstGeom prst="straightConnector1">
            <a:avLst/>
          </a:prstGeom>
          <a:ln w="317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feld 34"/>
          <p:cNvSpPr txBox="1"/>
          <p:nvPr/>
        </p:nvSpPr>
        <p:spPr>
          <a:xfrm>
            <a:off x="5541536" y="4395746"/>
            <a:ext cx="1108178" cy="400110"/>
          </a:xfrm>
          <a:prstGeom prst="rect">
            <a:avLst/>
          </a:prstGeom>
          <a:noFill/>
        </p:spPr>
        <p:txBody>
          <a:bodyPr wrap="square" rtlCol="0">
            <a:spAutoFit/>
          </a:bodyPr>
          <a:lstStyle/>
          <a:p>
            <a:pPr algn="ctr"/>
            <a:r>
              <a:rPr lang="en-US" sz="2000" dirty="0"/>
              <a:t>Service</a:t>
            </a:r>
          </a:p>
        </p:txBody>
      </p:sp>
    </p:spTree>
    <p:extLst>
      <p:ext uri="{BB962C8B-B14F-4D97-AF65-F5344CB8AC3E}">
        <p14:creationId xmlns:p14="http://schemas.microsoft.com/office/powerpoint/2010/main" val="2462544050"/>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7"/>
          </p:nvPr>
        </p:nvSpPr>
        <p:spPr/>
        <p:txBody>
          <a:bodyPr>
            <a:noAutofit/>
          </a:bodyPr>
          <a:lstStyle/>
          <a:p>
            <a:r>
              <a:rPr lang="en-US" dirty="0"/>
              <a:t>Advantages/Disadvantages</a:t>
            </a:r>
          </a:p>
          <a:p>
            <a:r>
              <a:rPr lang="en-US" dirty="0"/>
              <a:t>Examples:</a:t>
            </a:r>
          </a:p>
          <a:p>
            <a:pPr lvl="1"/>
            <a:r>
              <a:rPr lang="en-US" dirty="0"/>
              <a:t>Virtual Machines</a:t>
            </a:r>
          </a:p>
          <a:p>
            <a:pPr lvl="1"/>
            <a:r>
              <a:rPr lang="en-US" dirty="0"/>
              <a:t>Containers</a:t>
            </a:r>
          </a:p>
          <a:p>
            <a:pPr lvl="1"/>
            <a:r>
              <a:rPr lang="en-US" dirty="0"/>
              <a:t>Networking</a:t>
            </a:r>
          </a:p>
          <a:p>
            <a:pPr lvl="1"/>
            <a:r>
              <a:rPr lang="en-US" dirty="0"/>
              <a:t>Cross-Premises Connectivity</a:t>
            </a:r>
          </a:p>
          <a:p>
            <a:r>
              <a:rPr lang="en-US" dirty="0"/>
              <a:t>Setup and Configuration</a:t>
            </a:r>
          </a:p>
          <a:p>
            <a:r>
              <a:rPr lang="en-US" dirty="0"/>
              <a:t>High Availability</a:t>
            </a:r>
          </a:p>
          <a:p>
            <a:endParaRPr lang="en-US" dirty="0"/>
          </a:p>
          <a:p>
            <a:endParaRPr lang="en-US" dirty="0"/>
          </a:p>
          <a:p>
            <a:endParaRPr lang="en-US" dirty="0"/>
          </a:p>
        </p:txBody>
      </p:sp>
      <p:sp>
        <p:nvSpPr>
          <p:cNvPr id="2" name="Titel 1"/>
          <p:cNvSpPr>
            <a:spLocks noGrp="1"/>
          </p:cNvSpPr>
          <p:nvPr>
            <p:ph type="title"/>
          </p:nvPr>
        </p:nvSpPr>
        <p:spPr/>
        <p:txBody>
          <a:bodyPr/>
          <a:lstStyle/>
          <a:p>
            <a:r>
              <a:rPr lang="de-DE" dirty="0">
                <a:ea typeface="Arial" charset="0"/>
                <a:cs typeface="Segoe UI" panose="020B0502040204020203" pitchFamily="34" charset="0"/>
              </a:rPr>
              <a:t>4.1 Infrastructure </a:t>
            </a:r>
            <a:r>
              <a:rPr lang="de-DE" dirty="0" err="1">
                <a:ea typeface="Arial" charset="0"/>
                <a:cs typeface="Segoe UI" panose="020B0502040204020203" pitchFamily="34" charset="0"/>
              </a:rPr>
              <a:t>as</a:t>
            </a:r>
            <a:r>
              <a:rPr lang="de-DE" dirty="0">
                <a:ea typeface="Arial" charset="0"/>
                <a:cs typeface="Segoe UI" panose="020B0502040204020203" pitchFamily="34" charset="0"/>
              </a:rPr>
              <a:t> a Service</a:t>
            </a:r>
            <a:endParaRPr lang="en-US" dirty="0"/>
          </a:p>
        </p:txBody>
      </p:sp>
      <p:sp>
        <p:nvSpPr>
          <p:cNvPr id="4" name="Textplatzhalter 3"/>
          <p:cNvSpPr>
            <a:spLocks noGrp="1"/>
          </p:cNvSpPr>
          <p:nvPr>
            <p:ph type="body" sz="quarter" idx="12"/>
          </p:nvPr>
        </p:nvSpPr>
        <p:spPr/>
        <p:txBody>
          <a:bodyPr/>
          <a:lstStyle/>
          <a:p>
            <a:pPr marL="0" indent="0">
              <a:buNone/>
            </a:pPr>
            <a:endParaRPr lang="de-DE" dirty="0"/>
          </a:p>
        </p:txBody>
      </p:sp>
    </p:spTree>
    <p:extLst>
      <p:ext uri="{BB962C8B-B14F-4D97-AF65-F5344CB8AC3E}">
        <p14:creationId xmlns:p14="http://schemas.microsoft.com/office/powerpoint/2010/main" val="3280530286"/>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Infrastructure as a Service</a:t>
            </a:r>
          </a:p>
        </p:txBody>
      </p:sp>
      <p:sp>
        <p:nvSpPr>
          <p:cNvPr id="4" name="Textplatzhalter 3"/>
          <p:cNvSpPr>
            <a:spLocks noGrp="1"/>
          </p:cNvSpPr>
          <p:nvPr>
            <p:ph type="body" sz="quarter" idx="12"/>
          </p:nvPr>
        </p:nvSpPr>
        <p:spPr/>
        <p:txBody>
          <a:bodyPr>
            <a:normAutofit/>
          </a:bodyPr>
          <a:lstStyle/>
          <a:p>
            <a:r>
              <a:rPr lang="en-US" dirty="0"/>
              <a:t>Source: “Cloud Computing &amp; Pricing,” Otto-von-Guericke-</a:t>
            </a:r>
            <a:r>
              <a:rPr lang="en-US" dirty="0" err="1"/>
              <a:t>Universität</a:t>
            </a:r>
            <a:r>
              <a:rPr lang="en-US" dirty="0"/>
              <a:t> Magdeburg, Robert </a:t>
            </a:r>
            <a:r>
              <a:rPr lang="en-US" dirty="0" err="1"/>
              <a:t>Neuman</a:t>
            </a:r>
            <a:r>
              <a:rPr lang="en-US" dirty="0"/>
              <a:t>, p.39​</a:t>
            </a:r>
          </a:p>
        </p:txBody>
      </p:sp>
      <p:sp>
        <p:nvSpPr>
          <p:cNvPr id="3" name="Bildplatzhalter 2"/>
          <p:cNvSpPr>
            <a:spLocks noGrp="1"/>
          </p:cNvSpPr>
          <p:nvPr>
            <p:ph type="pic" sz="quarter" idx="13"/>
          </p:nvPr>
        </p:nvSpPr>
        <p:spPr/>
      </p:sp>
      <p:sp>
        <p:nvSpPr>
          <p:cNvPr id="10" name="Freihandform 9"/>
          <p:cNvSpPr/>
          <p:nvPr/>
        </p:nvSpPr>
        <p:spPr>
          <a:xfrm>
            <a:off x="2794050" y="2398502"/>
            <a:ext cx="3544173" cy="3374302"/>
          </a:xfrm>
          <a:custGeom>
            <a:avLst/>
            <a:gdLst>
              <a:gd name="connsiteX0" fmla="*/ 0 w 3544173"/>
              <a:gd name="connsiteY0" fmla="*/ 0 h 3374302"/>
              <a:gd name="connsiteX1" fmla="*/ 3544173 w 3544173"/>
              <a:gd name="connsiteY1" fmla="*/ 0 h 3374302"/>
              <a:gd name="connsiteX2" fmla="*/ 3544173 w 3544173"/>
              <a:gd name="connsiteY2" fmla="*/ 3374302 h 3374302"/>
              <a:gd name="connsiteX3" fmla="*/ 0 w 3544173"/>
              <a:gd name="connsiteY3" fmla="*/ 3374302 h 3374302"/>
              <a:gd name="connsiteX4" fmla="*/ 0 w 3544173"/>
              <a:gd name="connsiteY4" fmla="*/ 0 h 337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73" h="3374302">
                <a:moveTo>
                  <a:pt x="0" y="0"/>
                </a:moveTo>
                <a:lnTo>
                  <a:pt x="3544173" y="0"/>
                </a:lnTo>
                <a:lnTo>
                  <a:pt x="3544173" y="3374302"/>
                </a:lnTo>
                <a:lnTo>
                  <a:pt x="0" y="33743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endParaRPr lang="en-US" sz="1800" kern="1200" dirty="0"/>
          </a:p>
        </p:txBody>
      </p:sp>
      <p:sp>
        <p:nvSpPr>
          <p:cNvPr id="11" name="Freihandform 10"/>
          <p:cNvSpPr/>
          <p:nvPr/>
        </p:nvSpPr>
        <p:spPr>
          <a:xfrm>
            <a:off x="6447161" y="2443481"/>
            <a:ext cx="3544173" cy="3374302"/>
          </a:xfrm>
          <a:custGeom>
            <a:avLst/>
            <a:gdLst>
              <a:gd name="connsiteX0" fmla="*/ 0 w 3544173"/>
              <a:gd name="connsiteY0" fmla="*/ 0 h 3374302"/>
              <a:gd name="connsiteX1" fmla="*/ 3544173 w 3544173"/>
              <a:gd name="connsiteY1" fmla="*/ 0 h 3374302"/>
              <a:gd name="connsiteX2" fmla="*/ 3544173 w 3544173"/>
              <a:gd name="connsiteY2" fmla="*/ 3374302 h 3374302"/>
              <a:gd name="connsiteX3" fmla="*/ 0 w 3544173"/>
              <a:gd name="connsiteY3" fmla="*/ 3374302 h 3374302"/>
              <a:gd name="connsiteX4" fmla="*/ 0 w 3544173"/>
              <a:gd name="connsiteY4" fmla="*/ 0 h 337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73" h="3374302">
                <a:moveTo>
                  <a:pt x="0" y="0"/>
                </a:moveTo>
                <a:lnTo>
                  <a:pt x="3544173" y="0"/>
                </a:lnTo>
                <a:lnTo>
                  <a:pt x="3544173" y="3374302"/>
                </a:lnTo>
                <a:lnTo>
                  <a:pt x="0" y="33743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3825" tIns="123825" rIns="123825" bIns="123825" numCol="1" spcCol="1270" anchor="t" anchorCtr="0">
            <a:noAutofit/>
          </a:bodyPr>
          <a:lstStyle/>
          <a:p>
            <a:pPr marL="0" lvl="0" indent="0" algn="l" defTabSz="2889250">
              <a:lnSpc>
                <a:spcPct val="90000"/>
              </a:lnSpc>
              <a:spcBef>
                <a:spcPct val="0"/>
              </a:spcBef>
              <a:spcAft>
                <a:spcPct val="35000"/>
              </a:spcAft>
              <a:buNone/>
            </a:pPr>
            <a:r>
              <a:rPr lang="en-US" sz="6500" kern="1200" dirty="0"/>
              <a:t> </a:t>
            </a:r>
          </a:p>
        </p:txBody>
      </p:sp>
      <p:sp>
        <p:nvSpPr>
          <p:cNvPr id="9" name="Rechteck 8"/>
          <p:cNvSpPr/>
          <p:nvPr/>
        </p:nvSpPr>
        <p:spPr>
          <a:xfrm>
            <a:off x="1384837" y="4258403"/>
            <a:ext cx="9422326" cy="1440000"/>
          </a:xfrm>
          <a:prstGeom prst="rect">
            <a:avLst/>
          </a:prstGeom>
          <a:solidFill>
            <a:schemeClr val="bg1">
              <a:lumMod val="95000"/>
            </a:schemeClr>
          </a:solidFill>
          <a:ln>
            <a:noFill/>
          </a:ln>
          <a:effectLst/>
        </p:spPr>
        <p:style>
          <a:lnRef idx="2">
            <a:scrgbClr r="0" g="0" b="0"/>
          </a:lnRef>
          <a:fillRef idx="1">
            <a:scrgbClr r="0" g="0" b="0"/>
          </a:fillRef>
          <a:effectRef idx="0">
            <a:scrgbClr r="0" g="0" b="0"/>
          </a:effectRef>
          <a:fontRef idx="minor">
            <a:schemeClr val="lt1">
              <a:hueOff val="0"/>
              <a:satOff val="0"/>
              <a:lumOff val="0"/>
              <a:alphaOff val="0"/>
            </a:schemeClr>
          </a:fontRef>
        </p:style>
        <p:txBody>
          <a:bodyPr/>
          <a:lstStyle/>
          <a:p>
            <a:r>
              <a:rPr lang="en-US" sz="2000" b="1" dirty="0">
                <a:solidFill>
                  <a:schemeClr val="tx1"/>
                </a:solidFill>
              </a:rPr>
              <a:t>Examples:</a:t>
            </a:r>
          </a:p>
        </p:txBody>
      </p:sp>
      <p:sp>
        <p:nvSpPr>
          <p:cNvPr id="21" name="Textfeld 20"/>
          <p:cNvSpPr txBox="1"/>
          <p:nvPr/>
        </p:nvSpPr>
        <p:spPr>
          <a:xfrm>
            <a:off x="1554520" y="4977416"/>
            <a:ext cx="2628000" cy="307777"/>
          </a:xfrm>
          <a:prstGeom prst="rect">
            <a:avLst/>
          </a:prstGeom>
          <a:noFill/>
        </p:spPr>
        <p:txBody>
          <a:bodyPr wrap="square" lIns="0" tIns="0" rIns="0" bIns="0" rtlCol="0">
            <a:spAutoFit/>
          </a:bodyPr>
          <a:lstStyle/>
          <a:p>
            <a:pPr algn="ctr"/>
            <a:r>
              <a:rPr lang="en-US" sz="2000" b="1" dirty="0"/>
              <a:t>Azure Virtual Machine</a:t>
            </a:r>
          </a:p>
        </p:txBody>
      </p:sp>
      <p:sp>
        <p:nvSpPr>
          <p:cNvPr id="24" name="Textfeld 23"/>
          <p:cNvSpPr txBox="1"/>
          <p:nvPr/>
        </p:nvSpPr>
        <p:spPr>
          <a:xfrm>
            <a:off x="8047087" y="4964866"/>
            <a:ext cx="2628000" cy="307777"/>
          </a:xfrm>
          <a:prstGeom prst="rect">
            <a:avLst/>
          </a:prstGeom>
          <a:noFill/>
        </p:spPr>
        <p:txBody>
          <a:bodyPr wrap="square" lIns="0" tIns="0" rIns="0" bIns="0" rtlCol="0">
            <a:spAutoFit/>
          </a:bodyPr>
          <a:lstStyle/>
          <a:p>
            <a:pPr algn="ctr"/>
            <a:r>
              <a:rPr lang="en-US" sz="2000" b="1" dirty="0"/>
              <a:t>Google Compute Engine</a:t>
            </a:r>
          </a:p>
        </p:txBody>
      </p:sp>
      <p:sp>
        <p:nvSpPr>
          <p:cNvPr id="22" name="Textfeld 21"/>
          <p:cNvSpPr txBox="1"/>
          <p:nvPr/>
        </p:nvSpPr>
        <p:spPr>
          <a:xfrm>
            <a:off x="4800803" y="4977416"/>
            <a:ext cx="2628000" cy="615553"/>
          </a:xfrm>
          <a:prstGeom prst="rect">
            <a:avLst/>
          </a:prstGeom>
          <a:noFill/>
        </p:spPr>
        <p:txBody>
          <a:bodyPr wrap="square" lIns="0" tIns="0" rIns="0" bIns="0" rtlCol="0">
            <a:spAutoFit/>
          </a:bodyPr>
          <a:lstStyle/>
          <a:p>
            <a:pPr algn="ctr"/>
            <a:r>
              <a:rPr lang="en-US" sz="2000" b="1" dirty="0"/>
              <a:t>Amazon </a:t>
            </a:r>
            <a:br>
              <a:rPr lang="en-US" sz="2000" b="1" dirty="0"/>
            </a:br>
            <a:r>
              <a:rPr lang="en-US" sz="2000" b="1" dirty="0"/>
              <a:t>EC2</a:t>
            </a:r>
          </a:p>
        </p:txBody>
      </p:sp>
      <p:grpSp>
        <p:nvGrpSpPr>
          <p:cNvPr id="19" name="Gruppieren 18"/>
          <p:cNvGrpSpPr/>
          <p:nvPr/>
        </p:nvGrpSpPr>
        <p:grpSpPr>
          <a:xfrm>
            <a:off x="6127163" y="1464670"/>
            <a:ext cx="4680000" cy="2655386"/>
            <a:chOff x="6455358" y="2014068"/>
            <a:chExt cx="4680000" cy="2655386"/>
          </a:xfrm>
        </p:grpSpPr>
        <p:sp>
          <p:nvSpPr>
            <p:cNvPr id="20" name="Rechteck 19"/>
            <p:cNvSpPr/>
            <p:nvPr/>
          </p:nvSpPr>
          <p:spPr>
            <a:xfrm>
              <a:off x="6455358" y="2014068"/>
              <a:ext cx="4680000" cy="675387"/>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b="1" dirty="0"/>
                <a:t>Disadvantages</a:t>
              </a:r>
              <a:endParaRPr lang="en-US" sz="2000" dirty="0">
                <a:solidFill>
                  <a:schemeClr val="bg1"/>
                </a:solidFill>
              </a:endParaRPr>
            </a:p>
          </p:txBody>
        </p:sp>
        <p:sp>
          <p:nvSpPr>
            <p:cNvPr id="23" name="Rechteck 22"/>
            <p:cNvSpPr/>
            <p:nvPr/>
          </p:nvSpPr>
          <p:spPr>
            <a:xfrm>
              <a:off x="6455358" y="2689454"/>
              <a:ext cx="4680000" cy="1980000"/>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Risk/availability</a:t>
              </a:r>
            </a:p>
          </p:txBody>
        </p:sp>
        <p:sp>
          <p:nvSpPr>
            <p:cNvPr id="25" name="Rectangle 82"/>
            <p:cNvSpPr/>
            <p:nvPr/>
          </p:nvSpPr>
          <p:spPr bwMode="auto">
            <a:xfrm>
              <a:off x="10598560" y="2306892"/>
              <a:ext cx="283843" cy="89738"/>
            </a:xfrm>
            <a:prstGeom prst="rect">
              <a:avLst/>
            </a:prstGeom>
            <a:solidFill>
              <a:schemeClr val="lt1"/>
            </a:solidFill>
            <a:ln w="6350" cap="flat" cmpd="sng" algn="ctr">
              <a:noFill/>
              <a:prstDash val="solid"/>
              <a:miter lim="800000"/>
              <a:headEnd type="none" w="med" len="med"/>
              <a:tailEnd type="none" w="med" len="med"/>
            </a:ln>
            <a:extLst>
              <a:ext uri="{91240B29-F687-4F45-9708-019B960494DF}">
                <a14:hiddenLine xmlns:a14="http://schemas.microsoft.com/office/drawing/2010/main" w="6350" cap="flat" cmpd="sng" algn="ctr">
                  <a:solidFill>
                    <a:schemeClr val="lt1"/>
                  </a:solidFill>
                  <a:prstDash val="solid"/>
                  <a:miter lim="800000"/>
                  <a:headEnd type="none" w="med" len="med"/>
                  <a:tailEnd type="none" w="med" len="med"/>
                </a14:hiddenLine>
              </a:ext>
            </a:extLst>
          </p:spPr>
          <p:txBody>
            <a:bodyPr wrap="square" lIns="72000" tIns="72000" rIns="72000" bIns="72000" rtlCol="0" anchor="t" anchorCtr="0">
              <a:noAutofit/>
            </a:bodyPr>
            <a:lstStyle/>
            <a:p>
              <a:pPr fontAlgn="base">
                <a:spcBef>
                  <a:spcPct val="40000"/>
                </a:spcBef>
                <a:spcAft>
                  <a:spcPct val="0"/>
                </a:spcAft>
                <a:buClr>
                  <a:srgbClr val="215283"/>
                </a:buClr>
                <a:buSzPct val="85000"/>
                <a:buFont typeface="Wingdings" pitchFamily="2" charset="2"/>
                <a:buNone/>
              </a:pPr>
              <a:endParaRPr lang="en-US" sz="1300" dirty="0">
                <a:solidFill>
                  <a:schemeClr val="dk1"/>
                </a:solidFill>
              </a:endParaRPr>
            </a:p>
          </p:txBody>
        </p:sp>
      </p:grpSp>
      <p:grpSp>
        <p:nvGrpSpPr>
          <p:cNvPr id="26" name="Gruppieren 25"/>
          <p:cNvGrpSpPr/>
          <p:nvPr/>
        </p:nvGrpSpPr>
        <p:grpSpPr>
          <a:xfrm>
            <a:off x="1384837" y="1464670"/>
            <a:ext cx="4680000" cy="2655387"/>
            <a:chOff x="-3315418" y="774001"/>
            <a:chExt cx="4680000" cy="2655387"/>
          </a:xfrm>
        </p:grpSpPr>
        <p:sp>
          <p:nvSpPr>
            <p:cNvPr id="27" name="Rechteck 26"/>
            <p:cNvSpPr/>
            <p:nvPr/>
          </p:nvSpPr>
          <p:spPr>
            <a:xfrm>
              <a:off x="-3315418" y="774001"/>
              <a:ext cx="4680000" cy="675388"/>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000" b="1" dirty="0">
                  <a:solidFill>
                    <a:schemeClr val="bg1"/>
                  </a:solidFill>
                </a:rPr>
                <a:t>Advantages</a:t>
              </a:r>
              <a:endParaRPr lang="en-US" sz="2000" dirty="0">
                <a:solidFill>
                  <a:schemeClr val="bg1"/>
                </a:solidFill>
              </a:endParaRPr>
            </a:p>
          </p:txBody>
        </p:sp>
        <p:sp>
          <p:nvSpPr>
            <p:cNvPr id="28" name="Rechteck 27"/>
            <p:cNvSpPr/>
            <p:nvPr/>
          </p:nvSpPr>
          <p:spPr>
            <a:xfrm>
              <a:off x="-3315418" y="1449388"/>
              <a:ext cx="4680000" cy="1980000"/>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80000">
                <a:spcBef>
                  <a:spcPts val="600"/>
                </a:spcBef>
                <a:spcAft>
                  <a:spcPts val="600"/>
                </a:spcAft>
                <a:buFont typeface="Arial" panose="020B0604020202020204" pitchFamily="34" charset="0"/>
                <a:buChar char="•"/>
              </a:pPr>
              <a:r>
                <a:rPr lang="en-US" dirty="0">
                  <a:solidFill>
                    <a:schemeClr val="tx1"/>
                  </a:solidFill>
                </a:rPr>
                <a:t>Platform virtualization environment</a:t>
              </a:r>
            </a:p>
            <a:p>
              <a:pPr marL="108000" indent="-180000">
                <a:spcBef>
                  <a:spcPts val="600"/>
                </a:spcBef>
                <a:spcAft>
                  <a:spcPts val="600"/>
                </a:spcAft>
                <a:buFont typeface="Arial" panose="020B0604020202020204" pitchFamily="34" charset="0"/>
                <a:buChar char="•"/>
              </a:pPr>
              <a:r>
                <a:rPr lang="en-US" dirty="0">
                  <a:solidFill>
                    <a:schemeClr val="tx1"/>
                  </a:solidFill>
                </a:rPr>
                <a:t>Compute resources as a service</a:t>
              </a:r>
            </a:p>
            <a:p>
              <a:pPr marL="179388" indent="-179388">
                <a:spcBef>
                  <a:spcPts val="600"/>
                </a:spcBef>
                <a:spcAft>
                  <a:spcPts val="600"/>
                </a:spcAft>
                <a:buFont typeface="Arial" panose="020B0604020202020204" pitchFamily="34" charset="0"/>
                <a:buChar char="•"/>
              </a:pPr>
              <a:r>
                <a:rPr lang="en-US" dirty="0">
                  <a:solidFill>
                    <a:schemeClr val="tx1"/>
                  </a:solidFill>
                </a:rPr>
                <a:t>(VMs, networks, storage, load balancer, etc.)</a:t>
              </a:r>
            </a:p>
          </p:txBody>
        </p:sp>
        <p:sp>
          <p:nvSpPr>
            <p:cNvPr id="29" name="Freeform 92"/>
            <p:cNvSpPr/>
            <p:nvPr/>
          </p:nvSpPr>
          <p:spPr bwMode="auto">
            <a:xfrm>
              <a:off x="820012" y="945051"/>
              <a:ext cx="361748" cy="333314"/>
            </a:xfrm>
            <a:custGeom>
              <a:avLst/>
              <a:gdLst/>
              <a:ahLst/>
              <a:cxnLst/>
              <a:rect l="0" t="0" r="0" b="0"/>
              <a:pathLst>
                <a:path w="330201" h="330201">
                  <a:moveTo>
                    <a:pt x="0" y="120650"/>
                  </a:moveTo>
                  <a:lnTo>
                    <a:pt x="120650" y="120650"/>
                  </a:lnTo>
                  <a:lnTo>
                    <a:pt x="120650" y="0"/>
                  </a:lnTo>
                  <a:lnTo>
                    <a:pt x="209550" y="0"/>
                  </a:lnTo>
                  <a:lnTo>
                    <a:pt x="209550" y="120650"/>
                  </a:lnTo>
                  <a:lnTo>
                    <a:pt x="330200" y="120650"/>
                  </a:lnTo>
                  <a:lnTo>
                    <a:pt x="330200" y="209550"/>
                  </a:lnTo>
                  <a:lnTo>
                    <a:pt x="209550" y="209550"/>
                  </a:lnTo>
                  <a:lnTo>
                    <a:pt x="209550" y="330200"/>
                  </a:lnTo>
                  <a:lnTo>
                    <a:pt x="120650" y="330200"/>
                  </a:lnTo>
                  <a:lnTo>
                    <a:pt x="120650" y="209550"/>
                  </a:lnTo>
                  <a:lnTo>
                    <a:pt x="0" y="209550"/>
                  </a:lnTo>
                  <a:close/>
                </a:path>
              </a:pathLst>
            </a:custGeom>
            <a:solidFill>
              <a:schemeClr val="lt1"/>
            </a:solidFill>
            <a:ln w="6350" cap="flat" cmpd="sng" algn="ctr">
              <a:noFill/>
              <a:prstDash val="solid"/>
              <a:miter lim="800000"/>
              <a:headEnd type="none" w="med" len="med"/>
              <a:tailEnd type="none" w="med" len="med"/>
            </a:ln>
            <a:extLst>
              <a:ext uri="{91240B29-F687-4F45-9708-019B960494DF}">
                <a14:hiddenLine xmlns:a14="http://schemas.microsoft.com/office/drawing/2010/main" w="6350" cap="flat" cmpd="sng" algn="ctr">
                  <a:solidFill>
                    <a:schemeClr val="lt1"/>
                  </a:solidFill>
                  <a:prstDash val="solid"/>
                  <a:miter lim="800000"/>
                  <a:headEnd type="none" w="med" len="med"/>
                  <a:tailEnd type="none" w="med" len="med"/>
                </a14:hiddenLine>
              </a:ext>
            </a:extLst>
          </p:spPr>
          <p:txBody>
            <a:bodyPr wrap="square" lIns="72000" tIns="72000" rIns="72000" bIns="72000" rtlCol="0" anchor="t" anchorCtr="0">
              <a:noAutofit/>
            </a:bodyPr>
            <a:lstStyle/>
            <a:p>
              <a:pPr fontAlgn="base">
                <a:spcBef>
                  <a:spcPct val="40000"/>
                </a:spcBef>
                <a:spcAft>
                  <a:spcPct val="0"/>
                </a:spcAft>
                <a:buClr>
                  <a:srgbClr val="215283"/>
                </a:buClr>
                <a:buSzPct val="85000"/>
                <a:buFont typeface="Wingdings" pitchFamily="2" charset="2"/>
                <a:buNone/>
              </a:pPr>
              <a:endParaRPr lang="en-US" sz="1300" dirty="0"/>
            </a:p>
          </p:txBody>
        </p:sp>
      </p:grpSp>
    </p:spTree>
    <p:extLst>
      <p:ext uri="{BB962C8B-B14F-4D97-AF65-F5344CB8AC3E}">
        <p14:creationId xmlns:p14="http://schemas.microsoft.com/office/powerpoint/2010/main" val="963203978"/>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Example</a:t>
            </a:r>
            <a:r>
              <a:rPr lang="de-DE" dirty="0"/>
              <a:t>: </a:t>
            </a:r>
            <a:r>
              <a:rPr lang="de-DE" dirty="0" err="1"/>
              <a:t>Azure</a:t>
            </a:r>
            <a:r>
              <a:rPr lang="de-DE" dirty="0"/>
              <a:t> Virtual Machines</a:t>
            </a:r>
          </a:p>
        </p:txBody>
      </p:sp>
      <p:sp>
        <p:nvSpPr>
          <p:cNvPr id="5" name="Textplatzhalter 4"/>
          <p:cNvSpPr>
            <a:spLocks noGrp="1"/>
          </p:cNvSpPr>
          <p:nvPr>
            <p:ph type="body" sz="quarter" idx="12"/>
          </p:nvPr>
        </p:nvSpPr>
        <p:spPr/>
        <p:txBody>
          <a:bodyPr>
            <a:normAutofit/>
          </a:bodyPr>
          <a:lstStyle/>
          <a:p>
            <a:endParaRPr lang="en-US" dirty="0"/>
          </a:p>
        </p:txBody>
      </p:sp>
      <p:sp>
        <p:nvSpPr>
          <p:cNvPr id="4" name="Textplatzhalter 3"/>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119950651"/>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1385155" y="2337972"/>
            <a:ext cx="3037960" cy="3545076"/>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lumMod val="95000"/>
            </a:schemeClr>
          </a:solidFill>
          <a:ln w="3175"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grpSp>
        <p:nvGrpSpPr>
          <p:cNvPr id="13" name="Group 12"/>
          <p:cNvGrpSpPr/>
          <p:nvPr/>
        </p:nvGrpSpPr>
        <p:grpSpPr>
          <a:xfrm>
            <a:off x="1377082" y="1427745"/>
            <a:ext cx="3046066" cy="954607"/>
            <a:chOff x="809434" y="1975107"/>
            <a:chExt cx="3594963" cy="1126627"/>
          </a:xfrm>
          <a:solidFill>
            <a:schemeClr val="accent1">
              <a:lumMod val="75000"/>
            </a:schemeClr>
          </a:solidFill>
        </p:grpSpPr>
        <p:sp>
          <p:nvSpPr>
            <p:cNvPr id="43" name="Rectangle 42"/>
            <p:cNvSpPr/>
            <p:nvPr/>
          </p:nvSpPr>
          <p:spPr bwMode="auto">
            <a:xfrm>
              <a:off x="809434" y="1975107"/>
              <a:ext cx="3594963" cy="988831"/>
            </a:xfrm>
            <a:prstGeom prst="rect">
              <a:avLst/>
            </a:prstGeom>
            <a:solidFill>
              <a:schemeClr val="accent1"/>
            </a:solidFill>
            <a:ln w="38100" cap="flat" cmpd="sng" algn="ctr">
              <a:solidFill>
                <a:schemeClr val="accent1"/>
              </a:solidFill>
              <a:prstDash val="solid"/>
              <a:headEnd type="none" w="med" len="med"/>
              <a:tailEnd type="none" w="med" len="med"/>
            </a:ln>
            <a:effectLst/>
          </p:spPr>
          <p:txBody>
            <a:bodyPr vert="horz" wrap="square" lIns="0" tIns="89606" rIns="0" bIns="89606" numCol="1" rtlCol="0" anchor="ctr" anchorCtr="0" compatLnSpc="1">
              <a:prstTxWarp prst="textNoShape">
                <a:avLst/>
              </a:prstTxWarp>
            </a:bodyPr>
            <a:lstStyle/>
            <a:p>
              <a:pPr algn="ctr" defTabSz="913475">
                <a:lnSpc>
                  <a:spcPct val="90000"/>
                </a:lnSpc>
              </a:pPr>
              <a:r>
                <a:rPr lang="en-US" sz="2400" kern="0" dirty="0">
                  <a:solidFill>
                    <a:schemeClr val="bg1"/>
                  </a:solidFill>
                  <a:ea typeface="Segoe UI" pitchFamily="34" charset="0"/>
                  <a:cs typeface="Segoe UI" pitchFamily="34" charset="0"/>
                </a:rPr>
                <a:t>Management</a:t>
              </a:r>
              <a:endParaRPr lang="en-US" sz="2400" dirty="0">
                <a:solidFill>
                  <a:schemeClr val="bg1"/>
                </a:solidFill>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sp>
        <p:nvSpPr>
          <p:cNvPr id="36" name="Freeform 10"/>
          <p:cNvSpPr>
            <a:spLocks noEditPoints="1"/>
          </p:cNvSpPr>
          <p:nvPr/>
        </p:nvSpPr>
        <p:spPr bwMode="black">
          <a:xfrm>
            <a:off x="1596291" y="2619397"/>
            <a:ext cx="370878" cy="222012"/>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1"/>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35" name="Rectangle 34"/>
          <p:cNvSpPr/>
          <p:nvPr/>
        </p:nvSpPr>
        <p:spPr bwMode="auto">
          <a:xfrm>
            <a:off x="1529406" y="3414476"/>
            <a:ext cx="504648" cy="504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692"/>
            <a:r>
              <a:rPr lang="en-US" sz="3200" dirty="0">
                <a:solidFill>
                  <a:schemeClr val="bg1"/>
                </a:solidFill>
              </a:rPr>
              <a:t>&gt;_</a:t>
            </a:r>
          </a:p>
        </p:txBody>
      </p:sp>
      <p:sp>
        <p:nvSpPr>
          <p:cNvPr id="41" name="Freeform 87"/>
          <p:cNvSpPr>
            <a:spLocks noEditPoints="1"/>
          </p:cNvSpPr>
          <p:nvPr/>
        </p:nvSpPr>
        <p:spPr bwMode="black">
          <a:xfrm>
            <a:off x="1543206" y="4254045"/>
            <a:ext cx="542651" cy="441467"/>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121839" tIns="60919" rIns="121839" bIns="60919" numCol="1" anchor="t" anchorCtr="0" compatLnSpc="1">
            <a:prstTxWarp prst="textNoShape">
              <a:avLst/>
            </a:prstTxWarp>
          </a:bodyPr>
          <a:lstStyle/>
          <a:p>
            <a:pPr defTabSz="1218084"/>
            <a:endParaRPr lang="en-US" sz="3198" dirty="0"/>
          </a:p>
        </p:txBody>
      </p:sp>
      <p:sp>
        <p:nvSpPr>
          <p:cNvPr id="42" name="TextBox 41"/>
          <p:cNvSpPr txBox="1"/>
          <p:nvPr/>
        </p:nvSpPr>
        <p:spPr>
          <a:xfrm>
            <a:off x="2183066" y="4309218"/>
            <a:ext cx="1788670" cy="33112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1800" dirty="0">
                <a:solidFill>
                  <a:schemeClr val="tx1"/>
                </a:solidFill>
                <a:latin typeface="+mn-lt"/>
              </a:rPr>
              <a:t>REST API</a:t>
            </a:r>
          </a:p>
        </p:txBody>
      </p:sp>
      <p:sp>
        <p:nvSpPr>
          <p:cNvPr id="37" name="Freeform 88"/>
          <p:cNvSpPr>
            <a:spLocks noEditPoints="1"/>
          </p:cNvSpPr>
          <p:nvPr/>
        </p:nvSpPr>
        <p:spPr bwMode="black">
          <a:xfrm>
            <a:off x="1520141" y="2554964"/>
            <a:ext cx="538684" cy="45680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endParaRPr>
          </a:p>
        </p:txBody>
      </p:sp>
      <p:sp>
        <p:nvSpPr>
          <p:cNvPr id="38" name="TextBox 37"/>
          <p:cNvSpPr txBox="1"/>
          <p:nvPr/>
        </p:nvSpPr>
        <p:spPr>
          <a:xfrm>
            <a:off x="2183066" y="2617804"/>
            <a:ext cx="2345437" cy="33112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1800" dirty="0">
                <a:solidFill>
                  <a:schemeClr val="tx1"/>
                </a:solidFill>
                <a:latin typeface="+mn-lt"/>
                <a:cs typeface="Segoe UI Light" panose="020B0502040204020203" pitchFamily="34" charset="0"/>
              </a:rPr>
              <a:t>Management portal</a:t>
            </a:r>
          </a:p>
        </p:txBody>
      </p:sp>
      <p:sp>
        <p:nvSpPr>
          <p:cNvPr id="40" name="TextBox 39"/>
          <p:cNvSpPr txBox="1"/>
          <p:nvPr/>
        </p:nvSpPr>
        <p:spPr>
          <a:xfrm>
            <a:off x="2183066" y="3452767"/>
            <a:ext cx="2188839" cy="428065"/>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1800" dirty="0">
                <a:solidFill>
                  <a:schemeClr val="tx1"/>
                </a:solidFill>
                <a:latin typeface="+mn-lt"/>
                <a:cs typeface="Segoe UI Light" panose="020B0502040204020203" pitchFamily="34" charset="0"/>
              </a:rPr>
              <a:t>Scripting </a:t>
            </a:r>
          </a:p>
          <a:p>
            <a:pPr defTabSz="1218084"/>
            <a:r>
              <a:rPr lang="en-US" sz="1400" dirty="0">
                <a:solidFill>
                  <a:schemeClr val="tx1"/>
                </a:solidFill>
                <a:latin typeface="+mn-lt"/>
                <a:cs typeface="Segoe UI Light" panose="020B0502040204020203" pitchFamily="34" charset="0"/>
              </a:rPr>
              <a:t>(Windows, Linux, and Mac) </a:t>
            </a:r>
          </a:p>
        </p:txBody>
      </p:sp>
      <p:sp>
        <p:nvSpPr>
          <p:cNvPr id="4" name="Rectangle 3"/>
          <p:cNvSpPr/>
          <p:nvPr/>
        </p:nvSpPr>
        <p:spPr bwMode="auto">
          <a:xfrm>
            <a:off x="4598356" y="1421726"/>
            <a:ext cx="3035836" cy="849889"/>
          </a:xfrm>
          <a:prstGeom prst="rect">
            <a:avLst/>
          </a:prstGeom>
          <a:solidFill>
            <a:schemeClr val="accent5"/>
          </a:solidFill>
          <a:ln w="9525" cap="flat" cmpd="sng" algn="ctr">
            <a:noFill/>
            <a:prstDash val="solid"/>
            <a:headEnd type="none" w="med" len="med"/>
            <a:tailEnd type="none" w="med" len="med"/>
          </a:ln>
          <a:effectLst/>
        </p:spPr>
        <p:txBody>
          <a:bodyPr vert="horz" wrap="square" lIns="0" tIns="60919" rIns="0" bIns="60919" numCol="1" rtlCol="0" anchor="ctr" anchorCtr="0" compatLnSpc="1">
            <a:prstTxWarp prst="textNoShape">
              <a:avLst/>
            </a:prstTxWarp>
          </a:bodyPr>
          <a:lstStyle/>
          <a:p>
            <a:pPr algn="ctr" defTabSz="1218084">
              <a:lnSpc>
                <a:spcPct val="90000"/>
              </a:lnSpc>
              <a:buSzPct val="90000"/>
              <a:defRPr/>
            </a:pPr>
            <a:r>
              <a:rPr lang="en-US" sz="2400" kern="0" dirty="0">
                <a:solidFill>
                  <a:schemeClr val="bg1"/>
                </a:solidFill>
                <a:ea typeface="Segoe UI" pitchFamily="34" charset="0"/>
                <a:cs typeface="Segoe UI" pitchFamily="34" charset="0"/>
              </a:rPr>
              <a:t>Image and VM size</a:t>
            </a:r>
          </a:p>
        </p:txBody>
      </p:sp>
      <p:sp>
        <p:nvSpPr>
          <p:cNvPr id="8" name="Rectangle 7"/>
          <p:cNvSpPr/>
          <p:nvPr/>
        </p:nvSpPr>
        <p:spPr bwMode="auto">
          <a:xfrm>
            <a:off x="4598041" y="2268768"/>
            <a:ext cx="3031234" cy="3528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4" name="Isosceles Triangle 43"/>
          <p:cNvSpPr/>
          <p:nvPr/>
        </p:nvSpPr>
        <p:spPr>
          <a:xfrm rot="10800000">
            <a:off x="6865384" y="2269913"/>
            <a:ext cx="331003" cy="133575"/>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606660" y="2337972"/>
            <a:ext cx="3037961" cy="3545076"/>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lumMod val="95000"/>
            </a:schemeClr>
          </a:solidFill>
          <a:ln w="3175"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7948418" y="3139030"/>
            <a:ext cx="2754073" cy="15217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5" name="Rectangle 4"/>
          <p:cNvSpPr/>
          <p:nvPr/>
        </p:nvSpPr>
        <p:spPr bwMode="auto">
          <a:xfrm>
            <a:off x="7804814" y="1421726"/>
            <a:ext cx="3035836" cy="849889"/>
          </a:xfrm>
          <a:prstGeom prst="rect">
            <a:avLst/>
          </a:prstGeom>
          <a:solidFill>
            <a:schemeClr val="accent4"/>
          </a:solidFill>
          <a:ln w="9525" cap="flat" cmpd="sng" algn="ctr">
            <a:noFill/>
            <a:prstDash val="solid"/>
            <a:headEnd type="none" w="med" len="med"/>
            <a:tailEnd type="none" w="med" len="med"/>
          </a:ln>
          <a:effectLst/>
        </p:spPr>
        <p:txBody>
          <a:bodyPr vert="horz" wrap="square" lIns="0" tIns="60919" rIns="0" bIns="60919" numCol="1" rtlCol="0" anchor="ctr" anchorCtr="0" compatLnSpc="1">
            <a:prstTxWarp prst="textNoShape">
              <a:avLst/>
            </a:prstTxWarp>
          </a:bodyPr>
          <a:lstStyle/>
          <a:p>
            <a:pPr defTabSz="1218084">
              <a:lnSpc>
                <a:spcPct val="90000"/>
              </a:lnSpc>
              <a:buSzPct val="90000"/>
              <a:defRPr/>
            </a:pPr>
            <a:endParaRPr lang="en-US" sz="2000" kern="0" dirty="0">
              <a:solidFill>
                <a:schemeClr val="bg1"/>
              </a:solidFill>
              <a:ea typeface="Segoe UI" pitchFamily="34" charset="0"/>
              <a:cs typeface="Segoe UI" pitchFamily="34" charset="0"/>
            </a:endParaRPr>
          </a:p>
          <a:p>
            <a:pPr algn="ctr" defTabSz="1218084">
              <a:lnSpc>
                <a:spcPct val="90000"/>
              </a:lnSpc>
              <a:buSzPct val="90000"/>
              <a:defRPr/>
            </a:pPr>
            <a:r>
              <a:rPr lang="en-US" sz="2400" kern="0" dirty="0">
                <a:solidFill>
                  <a:schemeClr val="bg1"/>
                </a:solidFill>
                <a:ea typeface="Segoe UI" pitchFamily="34" charset="0"/>
                <a:cs typeface="Segoe UI" pitchFamily="34" charset="0"/>
              </a:rPr>
              <a:t>New disk persisted in storage</a:t>
            </a:r>
          </a:p>
          <a:p>
            <a:pPr defTabSz="1218084">
              <a:lnSpc>
                <a:spcPct val="90000"/>
              </a:lnSpc>
              <a:buSzPct val="90000"/>
              <a:defRPr/>
            </a:pPr>
            <a:endParaRPr lang="en-US" sz="2000" kern="0" dirty="0">
              <a:solidFill>
                <a:schemeClr val="bg1"/>
              </a:solidFill>
              <a:ea typeface="Segoe UI" pitchFamily="34" charset="0"/>
              <a:cs typeface="Segoe UI" pitchFamily="34" charset="0"/>
            </a:endParaRPr>
          </a:p>
        </p:txBody>
      </p:sp>
      <p:sp>
        <p:nvSpPr>
          <p:cNvPr id="9" name="Rectangle 8"/>
          <p:cNvSpPr/>
          <p:nvPr/>
        </p:nvSpPr>
        <p:spPr bwMode="auto">
          <a:xfrm>
            <a:off x="7809417" y="2268767"/>
            <a:ext cx="3031233" cy="3528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4" tIns="60916" rIns="121834" bIns="60916" numCol="1" rtlCol="0" anchor="ctr" anchorCtr="0" compatLnSpc="1">
            <a:prstTxWarp prst="textNoShape">
              <a:avLst/>
            </a:prstTxWarp>
          </a:bodyPr>
          <a:lstStyle/>
          <a:p>
            <a:pPr algn="ctr" defTabSz="1217692"/>
            <a:endParaRPr lang="en-US" sz="2931" dirty="0">
              <a:solidFill>
                <a:schemeClr val="tx1"/>
              </a:solidFill>
            </a:endParaRPr>
          </a:p>
        </p:txBody>
      </p:sp>
      <p:sp>
        <p:nvSpPr>
          <p:cNvPr id="49" name="Isosceles Triangle 48"/>
          <p:cNvSpPr/>
          <p:nvPr/>
        </p:nvSpPr>
        <p:spPr>
          <a:xfrm rot="10800000">
            <a:off x="10041575" y="2259926"/>
            <a:ext cx="331003" cy="13357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7809835" y="2337972"/>
            <a:ext cx="3037960" cy="3545077"/>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lumMod val="95000"/>
            </a:schemeClr>
          </a:solidFill>
          <a:ln w="3175" cap="flat" cmpd="sng" algn="ctr">
            <a:noFill/>
            <a:prstDash val="solid"/>
            <a:headEnd type="none" w="med" len="med"/>
            <a:tailEnd type="none" w="med" len="med"/>
          </a:ln>
          <a:effectLst/>
        </p:spPr>
        <p:txBody>
          <a:bodyPr vert="horz" wrap="square" lIns="91387" tIns="89606" rIns="91387" bIns="89606" numCol="1" rtlCol="0" anchor="ctr" anchorCtr="0" compatLnSpc="1">
            <a:prstTxWarp prst="textNoShape">
              <a:avLst/>
            </a:prstTxWarp>
          </a:bodyPr>
          <a:lstStyle/>
          <a:p>
            <a:pPr defTabSz="913475">
              <a:lnSpc>
                <a:spcPct val="90000"/>
              </a:lnSpc>
            </a:pPr>
            <a:endParaRPr lang="en-US" sz="1799" kern="0" dirty="0">
              <a:ea typeface="Segoe UI" panose="020B0502040204020203" pitchFamily="34" charset="0"/>
              <a:cs typeface="Segoe UI" panose="020B0502040204020203" pitchFamily="34" charset="0"/>
            </a:endParaRPr>
          </a:p>
        </p:txBody>
      </p:sp>
      <p:sp>
        <p:nvSpPr>
          <p:cNvPr id="73" name="TextBox 72"/>
          <p:cNvSpPr txBox="1"/>
          <p:nvPr/>
        </p:nvSpPr>
        <p:spPr>
          <a:xfrm>
            <a:off x="8179342" y="4744486"/>
            <a:ext cx="2644934" cy="33120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1800" dirty="0">
                <a:solidFill>
                  <a:schemeClr val="tx1"/>
                </a:solidFill>
                <a:latin typeface="+mn-lt"/>
              </a:rPr>
              <a:t>Optional: move back on premises</a:t>
            </a:r>
          </a:p>
        </p:txBody>
      </p:sp>
      <p:sp>
        <p:nvSpPr>
          <p:cNvPr id="74" name="Freeform 24"/>
          <p:cNvSpPr>
            <a:spLocks noEditPoints="1"/>
          </p:cNvSpPr>
          <p:nvPr/>
        </p:nvSpPr>
        <p:spPr bwMode="black">
          <a:xfrm>
            <a:off x="9766714" y="3719744"/>
            <a:ext cx="860648" cy="66493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4"/>
          </a:solidFill>
          <a:ln>
            <a:noFill/>
          </a:ln>
          <a:extLst/>
        </p:spPr>
        <p:txBody>
          <a:bodyPr vert="horz" wrap="square" lIns="91403" tIns="45702" rIns="91403" bIns="45702" numCol="1" anchor="t" anchorCtr="0" compatLnSpc="1">
            <a:prstTxWarp prst="textNoShape">
              <a:avLst/>
            </a:prstTxWarp>
          </a:bodyPr>
          <a:lstStyle/>
          <a:p>
            <a:pPr defTabSz="1218084"/>
            <a:endParaRPr lang="en-US" sz="2399"/>
          </a:p>
        </p:txBody>
      </p:sp>
      <p:sp>
        <p:nvSpPr>
          <p:cNvPr id="75" name="Right Arrow 74"/>
          <p:cNvSpPr/>
          <p:nvPr/>
        </p:nvSpPr>
        <p:spPr bwMode="auto">
          <a:xfrm>
            <a:off x="9142561" y="3809717"/>
            <a:ext cx="503566" cy="484992"/>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8" tIns="34280" rIns="68558" bIns="34280" numCol="1" rtlCol="0" anchor="ctr" anchorCtr="0" compatLnSpc="1">
            <a:prstTxWarp prst="textNoShape">
              <a:avLst/>
            </a:prstTxWarp>
          </a:bodyPr>
          <a:lstStyle/>
          <a:p>
            <a:pPr algn="ctr" defTabSz="913459">
              <a:spcBef>
                <a:spcPts val="200"/>
              </a:spcBef>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179342" y="3599701"/>
            <a:ext cx="726654" cy="84971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61" tIns="34282" rIns="68561" bIns="34282" rtlCol="0" anchor="ctr"/>
          <a:lstStyle/>
          <a:p>
            <a:pPr algn="ctr" defTabSz="1218084">
              <a:lnSpc>
                <a:spcPct val="90000"/>
              </a:lnSpc>
              <a:buSzPct val="90000"/>
            </a:pP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2183066" y="5082490"/>
            <a:ext cx="2016289" cy="35193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084"/>
            <a:r>
              <a:rPr lang="en-US" sz="1800" dirty="0">
                <a:solidFill>
                  <a:schemeClr val="tx1"/>
                </a:solidFill>
                <a:latin typeface="+mn-lt"/>
              </a:rPr>
              <a:t>Comprehensive </a:t>
            </a:r>
          </a:p>
          <a:p>
            <a:pPr defTabSz="1218084"/>
            <a:r>
              <a:rPr lang="en-US" sz="1800" dirty="0">
                <a:solidFill>
                  <a:schemeClr val="tx1"/>
                </a:solidFill>
                <a:latin typeface="+mn-lt"/>
              </a:rPr>
              <a:t>networking</a:t>
            </a:r>
          </a:p>
        </p:txBody>
      </p:sp>
      <p:sp>
        <p:nvSpPr>
          <p:cNvPr id="56" name="Can 55"/>
          <p:cNvSpPr/>
          <p:nvPr/>
        </p:nvSpPr>
        <p:spPr>
          <a:xfrm rot="16200000">
            <a:off x="1756001" y="5104656"/>
            <a:ext cx="149152" cy="255952"/>
          </a:xfrm>
          <a:prstGeom prst="can">
            <a:avLst/>
          </a:prstGeom>
          <a:solidFill>
            <a:schemeClr val="accent1"/>
          </a:solidFill>
          <a:ln>
            <a:noFill/>
          </a:ln>
        </p:spPr>
        <p:txBody>
          <a:bodyPr vert="horz" wrap="square" lIns="121839" tIns="60919" rIns="121839" bIns="60919" numCol="1" anchor="t" anchorCtr="0" compatLnSpc="1">
            <a:prstTxWarp prst="textNoShape">
              <a:avLst/>
            </a:prstTxWarp>
          </a:bodyPr>
          <a:lstStyle/>
          <a:p>
            <a:pPr defTabSz="1218084"/>
            <a:endParaRPr lang="en-US" sz="3198"/>
          </a:p>
        </p:txBody>
      </p:sp>
      <p:cxnSp>
        <p:nvCxnSpPr>
          <p:cNvPr id="62" name="Straight Arrow Connector 61"/>
          <p:cNvCxnSpPr/>
          <p:nvPr/>
        </p:nvCxnSpPr>
        <p:spPr>
          <a:xfrm flipH="1" flipV="1">
            <a:off x="1607250" y="5170903"/>
            <a:ext cx="105410" cy="409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593445" y="5242051"/>
            <a:ext cx="153478" cy="41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608807" y="5276259"/>
            <a:ext cx="162552" cy="4232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946707" y="5274985"/>
            <a:ext cx="105410" cy="409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0800000" flipH="1">
            <a:off x="1888006" y="5168251"/>
            <a:ext cx="162552" cy="4232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1553349" y="5039165"/>
            <a:ext cx="538684" cy="456801"/>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700" rIns="91399" bIns="45700" numCol="1" rtlCol="0" anchor="ctr" anchorCtr="0" compatLnSpc="1">
            <a:prstTxWarp prst="textNoShape">
              <a:avLst/>
            </a:prstTxWarp>
          </a:bodyPr>
          <a:lstStyle/>
          <a:p>
            <a:pPr defTabSz="740375"/>
            <a:endParaRPr lang="en-US" sz="1799" spc="-122" dirty="0">
              <a:solidFill>
                <a:schemeClr val="tx1"/>
              </a:solidFill>
            </a:endParaRPr>
          </a:p>
        </p:txBody>
      </p:sp>
      <p:sp>
        <p:nvSpPr>
          <p:cNvPr id="30" name="TextBox 29"/>
          <p:cNvSpPr txBox="1"/>
          <p:nvPr/>
        </p:nvSpPr>
        <p:spPr>
          <a:xfrm>
            <a:off x="4837387" y="2670450"/>
            <a:ext cx="2131227" cy="249299"/>
          </a:xfrm>
          <a:prstGeom prst="rect">
            <a:avLst/>
          </a:prstGeom>
          <a:noFill/>
        </p:spPr>
        <p:txBody>
          <a:bodyPr wrap="square" lIns="0" tIns="0" rIns="0" bIns="0" rtlCol="0">
            <a:spAutoFit/>
          </a:bodyPr>
          <a:lstStyle/>
          <a:p>
            <a:pPr defTabSz="1218084">
              <a:lnSpc>
                <a:spcPct val="90000"/>
              </a:lnSpc>
              <a:spcBef>
                <a:spcPct val="20000"/>
              </a:spcBef>
              <a:buSzPct val="80000"/>
            </a:pPr>
            <a:r>
              <a:rPr lang="en-US" dirty="0">
                <a:cs typeface="Segoe UI Light" panose="020B0502040204020203" pitchFamily="34" charset="0"/>
              </a:rPr>
              <a:t>Windows Server</a:t>
            </a:r>
          </a:p>
        </p:txBody>
      </p:sp>
      <p:sp>
        <p:nvSpPr>
          <p:cNvPr id="54" name="TextBox 53"/>
          <p:cNvSpPr txBox="1"/>
          <p:nvPr/>
        </p:nvSpPr>
        <p:spPr>
          <a:xfrm>
            <a:off x="4837387" y="3296743"/>
            <a:ext cx="2131227" cy="249299"/>
          </a:xfrm>
          <a:prstGeom prst="rect">
            <a:avLst/>
          </a:prstGeom>
          <a:noFill/>
        </p:spPr>
        <p:txBody>
          <a:bodyPr wrap="square" lIns="0" tIns="0" rIns="0" bIns="0" rtlCol="0">
            <a:spAutoFit/>
          </a:bodyPr>
          <a:lstStyle/>
          <a:p>
            <a:pPr defTabSz="1218084">
              <a:lnSpc>
                <a:spcPct val="90000"/>
              </a:lnSpc>
              <a:spcBef>
                <a:spcPct val="20000"/>
              </a:spcBef>
              <a:buSzPct val="80000"/>
            </a:pPr>
            <a:r>
              <a:rPr lang="en-US" dirty="0">
                <a:cs typeface="Segoe UI Light" panose="020B0502040204020203" pitchFamily="34" charset="0"/>
              </a:rPr>
              <a:t>Linux</a:t>
            </a:r>
          </a:p>
        </p:txBody>
      </p:sp>
      <p:sp>
        <p:nvSpPr>
          <p:cNvPr id="47" name="TextBox 46"/>
          <p:cNvSpPr txBox="1"/>
          <p:nvPr/>
        </p:nvSpPr>
        <p:spPr>
          <a:xfrm>
            <a:off x="7920221" y="2727914"/>
            <a:ext cx="2782270" cy="331121"/>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084"/>
            <a:r>
              <a:rPr lang="en-US" sz="1800" dirty="0">
                <a:solidFill>
                  <a:schemeClr val="tx1"/>
                </a:solidFill>
                <a:latin typeface="+mn-lt"/>
                <a:cs typeface="Segoe UI Light" panose="020B0502040204020203" pitchFamily="34" charset="0"/>
              </a:rPr>
              <a:t>Boot VM from new disk</a:t>
            </a:r>
          </a:p>
        </p:txBody>
      </p:sp>
      <p:sp>
        <p:nvSpPr>
          <p:cNvPr id="51" name="TextBox 50"/>
          <p:cNvSpPr txBox="1"/>
          <p:nvPr/>
        </p:nvSpPr>
        <p:spPr>
          <a:xfrm>
            <a:off x="4837387" y="3819574"/>
            <a:ext cx="2368559" cy="1163395"/>
          </a:xfrm>
          <a:prstGeom prst="rect">
            <a:avLst/>
          </a:prstGeom>
          <a:noFill/>
        </p:spPr>
        <p:txBody>
          <a:bodyPr wrap="square" lIns="0" tIns="0" rIns="0" bIns="0" rtlCol="0">
            <a:spAutoFit/>
          </a:bodyPr>
          <a:lstStyle/>
          <a:p>
            <a:pPr>
              <a:lnSpc>
                <a:spcPct val="90000"/>
              </a:lnSpc>
              <a:spcBef>
                <a:spcPct val="20000"/>
              </a:spcBef>
              <a:buSzPct val="80000"/>
            </a:pPr>
            <a:r>
              <a:rPr lang="en-US" dirty="0">
                <a:cs typeface="Segoe UI Light" panose="020B0502040204020203" pitchFamily="34" charset="0"/>
              </a:rPr>
              <a:t>General purpose</a:t>
            </a:r>
          </a:p>
          <a:p>
            <a:pPr>
              <a:lnSpc>
                <a:spcPct val="90000"/>
              </a:lnSpc>
              <a:spcBef>
                <a:spcPct val="20000"/>
              </a:spcBef>
              <a:buSzPct val="80000"/>
            </a:pPr>
            <a:r>
              <a:rPr lang="en-US" dirty="0">
                <a:cs typeface="Segoe UI Light" panose="020B0502040204020203" pitchFamily="34" charset="0"/>
              </a:rPr>
              <a:t>Optimized compute</a:t>
            </a:r>
          </a:p>
          <a:p>
            <a:pPr>
              <a:lnSpc>
                <a:spcPct val="90000"/>
              </a:lnSpc>
              <a:spcBef>
                <a:spcPct val="20000"/>
              </a:spcBef>
              <a:buSzPct val="80000"/>
            </a:pPr>
            <a:r>
              <a:rPr lang="en-US" dirty="0">
                <a:cs typeface="Segoe UI Light" panose="020B0502040204020203" pitchFamily="34" charset="0"/>
              </a:rPr>
              <a:t>Performance-optimized</a:t>
            </a:r>
          </a:p>
          <a:p>
            <a:pPr>
              <a:lnSpc>
                <a:spcPct val="90000"/>
              </a:lnSpc>
              <a:spcBef>
                <a:spcPct val="20000"/>
              </a:spcBef>
              <a:buSzPct val="80000"/>
            </a:pPr>
            <a:r>
              <a:rPr lang="en-US" dirty="0">
                <a:cs typeface="Segoe UI Light" panose="020B0502040204020203" pitchFamily="34" charset="0"/>
              </a:rPr>
              <a:t>Network-optimized</a:t>
            </a:r>
          </a:p>
        </p:txBody>
      </p:sp>
      <p:sp>
        <p:nvSpPr>
          <p:cNvPr id="12" name="Title 11"/>
          <p:cNvSpPr>
            <a:spLocks noGrp="1"/>
          </p:cNvSpPr>
          <p:nvPr>
            <p:ph type="title"/>
          </p:nvPr>
        </p:nvSpPr>
        <p:spPr/>
        <p:txBody>
          <a:bodyPr/>
          <a:lstStyle/>
          <a:p>
            <a:r>
              <a:rPr lang="en-US" dirty="0"/>
              <a:t>Virtual Machines</a:t>
            </a:r>
          </a:p>
        </p:txBody>
      </p:sp>
      <p:sp>
        <p:nvSpPr>
          <p:cNvPr id="11" name="Textplatzhalter 10"/>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Tree>
    <p:extLst>
      <p:ext uri="{BB962C8B-B14F-4D97-AF65-F5344CB8AC3E}">
        <p14:creationId xmlns:p14="http://schemas.microsoft.com/office/powerpoint/2010/main" val="357324298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7"/>
          </p:nvPr>
        </p:nvSpPr>
        <p:spPr/>
        <p:txBody>
          <a:bodyPr>
            <a:normAutofit/>
          </a:bodyPr>
          <a:lstStyle/>
          <a:p>
            <a:r>
              <a:rPr lang="en-US" dirty="0"/>
              <a:t>A </a:t>
            </a:r>
            <a:r>
              <a:rPr lang="en-US" sz="2800" dirty="0"/>
              <a:t>Berkeley View of Cloud Computing</a:t>
            </a:r>
          </a:p>
          <a:p>
            <a:r>
              <a:rPr lang="en-US" sz="2800" dirty="0"/>
              <a:t>The NIST Definition of Cloud Computing</a:t>
            </a:r>
          </a:p>
          <a:p>
            <a:r>
              <a:rPr lang="en-US" sz="2800" dirty="0"/>
              <a:t>Examples of Cloud Computing Technologies</a:t>
            </a:r>
          </a:p>
          <a:p>
            <a:r>
              <a:rPr lang="en-US" sz="2800" dirty="0"/>
              <a:t>Multitenancy</a:t>
            </a:r>
          </a:p>
          <a:p>
            <a:endParaRPr lang="en-US" sz="2800" dirty="0"/>
          </a:p>
          <a:p>
            <a:endParaRPr lang="en-US" sz="2800" dirty="0"/>
          </a:p>
        </p:txBody>
      </p:sp>
      <p:sp>
        <p:nvSpPr>
          <p:cNvPr id="3" name="Titel 2"/>
          <p:cNvSpPr>
            <a:spLocks noGrp="1"/>
          </p:cNvSpPr>
          <p:nvPr>
            <p:ph type="title"/>
          </p:nvPr>
        </p:nvSpPr>
        <p:spPr/>
        <p:txBody>
          <a:bodyPr/>
          <a:lstStyle/>
          <a:p>
            <a:r>
              <a:rPr lang="en-US" sz="3600" dirty="0"/>
              <a:t>1.1 Definition of Cloud Computing </a:t>
            </a:r>
          </a:p>
        </p:txBody>
      </p:sp>
      <p:sp>
        <p:nvSpPr>
          <p:cNvPr id="2" name="Textplatzhalter 1"/>
          <p:cNvSpPr>
            <a:spLocks noGrp="1"/>
          </p:cNvSpPr>
          <p:nvPr>
            <p:ph type="body" sz="quarter" idx="12"/>
          </p:nvPr>
        </p:nvSpPr>
        <p:spPr/>
        <p:txBody>
          <a:bodyPr>
            <a:normAutofit/>
          </a:bodyPr>
          <a:lstStyle/>
          <a:p>
            <a:pPr>
              <a:lnSpc>
                <a:spcPct val="100000"/>
              </a:lnSpc>
              <a:spcBef>
                <a:spcPts val="600"/>
              </a:spcBef>
            </a:pPr>
            <a:endParaRPr lang="en-US" dirty="0"/>
          </a:p>
        </p:txBody>
      </p:sp>
    </p:spTree>
    <p:extLst>
      <p:ext uri="{BB962C8B-B14F-4D97-AF65-F5344CB8AC3E}">
        <p14:creationId xmlns:p14="http://schemas.microsoft.com/office/powerpoint/2010/main" val="227444276"/>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Image Mobility </a:t>
            </a:r>
          </a:p>
        </p:txBody>
      </p:sp>
      <p:sp>
        <p:nvSpPr>
          <p:cNvPr id="4" name="Textplatzhalter 3"/>
          <p:cNvSpPr>
            <a:spLocks noGrp="1"/>
          </p:cNvSpPr>
          <p:nvPr>
            <p:ph type="body" sz="quarter" idx="12"/>
          </p:nvPr>
        </p:nvSpPr>
        <p:spPr/>
        <p:txBody>
          <a:bodyPr/>
          <a:lstStyle/>
          <a:p>
            <a:r>
              <a:rPr lang="de-DE" dirty="0"/>
              <a:t>Source: Microsoft</a:t>
            </a:r>
          </a:p>
        </p:txBody>
      </p:sp>
      <p:sp>
        <p:nvSpPr>
          <p:cNvPr id="3" name="Bildplatzhalter 2"/>
          <p:cNvSpPr>
            <a:spLocks noGrp="1"/>
          </p:cNvSpPr>
          <p:nvPr>
            <p:ph type="pic" sz="quarter" idx="13"/>
          </p:nvPr>
        </p:nvSpPr>
        <p:spPr/>
      </p:sp>
      <p:grpSp>
        <p:nvGrpSpPr>
          <p:cNvPr id="5" name="Gruppieren 4"/>
          <p:cNvGrpSpPr/>
          <p:nvPr/>
        </p:nvGrpSpPr>
        <p:grpSpPr>
          <a:xfrm>
            <a:off x="883772" y="1409149"/>
            <a:ext cx="10424457" cy="4757461"/>
            <a:chOff x="883772" y="1485349"/>
            <a:chExt cx="10424457" cy="4757461"/>
          </a:xfrm>
        </p:grpSpPr>
        <p:sp>
          <p:nvSpPr>
            <p:cNvPr id="6" name="Rectangle 4"/>
            <p:cNvSpPr/>
            <p:nvPr/>
          </p:nvSpPr>
          <p:spPr bwMode="auto">
            <a:xfrm>
              <a:off x="883772" y="1485350"/>
              <a:ext cx="5058358" cy="47574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5" tIns="60922" rIns="121845" bIns="60922" numCol="1" rtlCol="0" anchor="ctr" anchorCtr="0" compatLnSpc="1">
              <a:prstTxWarp prst="textNoShape">
                <a:avLst/>
              </a:prstTxWarp>
            </a:bodyPr>
            <a:lstStyle/>
            <a:p>
              <a:pPr algn="ctr" defTabSz="1218057"/>
              <a:endParaRPr lang="en-US" sz="2400" dirty="0">
                <a:gradFill>
                  <a:gsLst>
                    <a:gs pos="0">
                      <a:srgbClr val="FFFFFF"/>
                    </a:gs>
                    <a:gs pos="100000">
                      <a:srgbClr val="FFFFFF"/>
                    </a:gs>
                  </a:gsLst>
                  <a:lin ang="5400000" scaled="0"/>
                </a:gradFill>
              </a:endParaRPr>
            </a:p>
          </p:txBody>
        </p:sp>
        <p:sp>
          <p:nvSpPr>
            <p:cNvPr id="7" name="Rectangle 5"/>
            <p:cNvSpPr/>
            <p:nvPr/>
          </p:nvSpPr>
          <p:spPr bwMode="auto">
            <a:xfrm>
              <a:off x="6249871" y="1485350"/>
              <a:ext cx="5058358" cy="47574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5" tIns="60922" rIns="121845" bIns="60922" numCol="1" rtlCol="0" anchor="ctr" anchorCtr="0" compatLnSpc="1">
              <a:prstTxWarp prst="textNoShape">
                <a:avLst/>
              </a:prstTxWarp>
            </a:bodyPr>
            <a:lstStyle/>
            <a:p>
              <a:pPr algn="ctr" defTabSz="1218057"/>
              <a:endParaRPr lang="en-US" sz="2400" dirty="0">
                <a:solidFill>
                  <a:srgbClr val="FFFFFF"/>
                </a:solidFill>
              </a:endParaRPr>
            </a:p>
          </p:txBody>
        </p:sp>
        <p:sp>
          <p:nvSpPr>
            <p:cNvPr id="8" name="Rectangle 2"/>
            <p:cNvSpPr/>
            <p:nvPr/>
          </p:nvSpPr>
          <p:spPr bwMode="auto">
            <a:xfrm>
              <a:off x="884296" y="1485349"/>
              <a:ext cx="5066039" cy="736412"/>
            </a:xfrm>
            <a:prstGeom prst="rect">
              <a:avLst/>
            </a:prstGeom>
            <a:noFill/>
            <a:ln w="9525" cap="flat" cmpd="sng" algn="ctr">
              <a:noFill/>
              <a:prstDash val="solid"/>
              <a:headEnd type="none" w="med" len="med"/>
              <a:tailEnd type="none" w="med" len="med"/>
            </a:ln>
            <a:effectLst/>
          </p:spPr>
          <p:txBody>
            <a:bodyPr vert="horz" wrap="square" lIns="243702" tIns="60924" rIns="121850" bIns="60924" numCol="1" rtlCol="0" anchor="ctr" anchorCtr="0" compatLnSpc="1">
              <a:prstTxWarp prst="textNoShape">
                <a:avLst/>
              </a:prstTxWarp>
            </a:bodyPr>
            <a:lstStyle/>
            <a:p>
              <a:pPr defTabSz="914225">
                <a:lnSpc>
                  <a:spcPct val="90000"/>
                </a:lnSpc>
                <a:buSzPct val="90000"/>
                <a:defRPr/>
              </a:pPr>
              <a:r>
                <a:rPr lang="en-US" sz="2400" kern="0" dirty="0">
                  <a:solidFill>
                    <a:srgbClr val="FFFFFF">
                      <a:alpha val="99000"/>
                    </a:srgbClr>
                  </a:solidFill>
                  <a:ea typeface="Segoe UI" pitchFamily="34" charset="0"/>
                  <a:cs typeface="Segoe UI" pitchFamily="34" charset="0"/>
                </a:rPr>
                <a:t>On-premises</a:t>
              </a:r>
            </a:p>
          </p:txBody>
        </p:sp>
        <p:sp>
          <p:nvSpPr>
            <p:cNvPr id="9" name="Rectangle 3"/>
            <p:cNvSpPr/>
            <p:nvPr/>
          </p:nvSpPr>
          <p:spPr bwMode="auto">
            <a:xfrm>
              <a:off x="6242186" y="1485349"/>
              <a:ext cx="5066039" cy="736412"/>
            </a:xfrm>
            <a:prstGeom prst="rect">
              <a:avLst/>
            </a:prstGeom>
            <a:noFill/>
            <a:ln w="9525" cap="flat" cmpd="sng" algn="ctr">
              <a:noFill/>
              <a:prstDash val="solid"/>
              <a:headEnd type="none" w="med" len="med"/>
              <a:tailEnd type="none" w="med" len="med"/>
            </a:ln>
            <a:effectLst/>
          </p:spPr>
          <p:txBody>
            <a:bodyPr vert="horz" wrap="square" lIns="243702" tIns="60924" rIns="121850" bIns="60924" numCol="1" rtlCol="0" anchor="ctr" anchorCtr="0" compatLnSpc="1">
              <a:prstTxWarp prst="textNoShape">
                <a:avLst/>
              </a:prstTxWarp>
            </a:bodyPr>
            <a:lstStyle/>
            <a:p>
              <a:pPr defTabSz="914225">
                <a:lnSpc>
                  <a:spcPct val="90000"/>
                </a:lnSpc>
                <a:buSzPct val="90000"/>
              </a:pPr>
              <a:r>
                <a:rPr lang="en-US" sz="2400" kern="0" dirty="0">
                  <a:solidFill>
                    <a:srgbClr val="FFFFFF">
                      <a:alpha val="99000"/>
                    </a:srgbClr>
                  </a:solidFill>
                  <a:ea typeface="Segoe UI" pitchFamily="34" charset="0"/>
                  <a:cs typeface="Segoe UI" pitchFamily="34" charset="0"/>
                </a:rPr>
                <a:t>Cloud</a:t>
              </a:r>
            </a:p>
          </p:txBody>
        </p:sp>
        <p:sp>
          <p:nvSpPr>
            <p:cNvPr id="10" name="Freeform 128"/>
            <p:cNvSpPr>
              <a:spLocks noChangeAspect="1"/>
            </p:cNvSpPr>
            <p:nvPr/>
          </p:nvSpPr>
          <p:spPr bwMode="black">
            <a:xfrm>
              <a:off x="6380303" y="2940843"/>
              <a:ext cx="4738388" cy="2582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5"/>
            </a:solidFill>
            <a:ln>
              <a:noFill/>
            </a:ln>
            <a:extLst/>
          </p:spPr>
          <p:txBody>
            <a:bodyPr vert="horz" wrap="square" lIns="121850" tIns="60924" rIns="121850" bIns="60924" numCol="1" anchor="t" anchorCtr="0" compatLnSpc="1">
              <a:prstTxWarp prst="textNoShape">
                <a:avLst/>
              </a:prstTxWarp>
            </a:bodyPr>
            <a:lstStyle/>
            <a:p>
              <a:pPr defTabSz="914225"/>
              <a:endParaRPr lang="en-US" sz="3199" dirty="0">
                <a:solidFill>
                  <a:srgbClr val="343434"/>
                </a:solidFill>
              </a:endParaRPr>
            </a:p>
          </p:txBody>
        </p:sp>
        <p:sp>
          <p:nvSpPr>
            <p:cNvPr id="11" name="Right Arrow 25"/>
            <p:cNvSpPr/>
            <p:nvPr/>
          </p:nvSpPr>
          <p:spPr bwMode="auto">
            <a:xfrm>
              <a:off x="7882238" y="4026789"/>
              <a:ext cx="1151561" cy="5268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5">
                <a:spcBef>
                  <a:spcPts val="200"/>
                </a:spcBef>
              </a:pPr>
              <a:endParaRPr lang="en-US" sz="2799" dirty="0">
                <a:ln>
                  <a:solidFill>
                    <a:srgbClr val="FFFFFF">
                      <a:alpha val="0"/>
                    </a:srgbClr>
                  </a:solidFill>
                </a:ln>
                <a:solidFill>
                  <a:srgbClr val="FFFFFF"/>
                </a:solidFill>
              </a:endParaRPr>
            </a:p>
          </p:txBody>
        </p:sp>
        <p:sp>
          <p:nvSpPr>
            <p:cNvPr id="12" name="U-Turn Arrow 6"/>
            <p:cNvSpPr/>
            <p:nvPr/>
          </p:nvSpPr>
          <p:spPr bwMode="auto">
            <a:xfrm>
              <a:off x="4864015" y="2970874"/>
              <a:ext cx="2463963" cy="639760"/>
            </a:xfrm>
            <a:prstGeom prst="uturnArrow">
              <a:avLst>
                <a:gd name="adj1" fmla="val 25000"/>
                <a:gd name="adj2" fmla="val 25000"/>
                <a:gd name="adj3" fmla="val 25000"/>
                <a:gd name="adj4" fmla="val 43750"/>
                <a:gd name="adj5" fmla="val 9787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5">
                <a:spcBef>
                  <a:spcPts val="200"/>
                </a:spcBef>
              </a:pPr>
              <a:endParaRPr lang="en-US" sz="2799" dirty="0">
                <a:ln>
                  <a:solidFill>
                    <a:srgbClr val="FFFFFF">
                      <a:alpha val="0"/>
                    </a:srgbClr>
                  </a:solidFill>
                </a:ln>
                <a:solidFill>
                  <a:srgbClr val="FFFFFF"/>
                </a:solidFill>
              </a:endParaRPr>
            </a:p>
          </p:txBody>
        </p:sp>
        <p:sp>
          <p:nvSpPr>
            <p:cNvPr id="13" name="U-Turn Arrow 28"/>
            <p:cNvSpPr/>
            <p:nvPr/>
          </p:nvSpPr>
          <p:spPr bwMode="auto">
            <a:xfrm rot="10800000">
              <a:off x="4864015" y="4761435"/>
              <a:ext cx="2463963" cy="639760"/>
            </a:xfrm>
            <a:prstGeom prst="utur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5">
                <a:spcBef>
                  <a:spcPts val="200"/>
                </a:spcBef>
              </a:pPr>
              <a:endParaRPr lang="en-US" sz="2799" dirty="0">
                <a:ln>
                  <a:solidFill>
                    <a:srgbClr val="FFFFFF">
                      <a:alpha val="0"/>
                    </a:srgbClr>
                  </a:solidFill>
                </a:ln>
                <a:solidFill>
                  <a:srgbClr val="FFFFFF"/>
                </a:solidFill>
              </a:endParaRPr>
            </a:p>
          </p:txBody>
        </p:sp>
        <p:grpSp>
          <p:nvGrpSpPr>
            <p:cNvPr id="14" name="Group 16"/>
            <p:cNvGrpSpPr/>
            <p:nvPr/>
          </p:nvGrpSpPr>
          <p:grpSpPr>
            <a:xfrm>
              <a:off x="4484946" y="3639415"/>
              <a:ext cx="1042447" cy="1234369"/>
              <a:chOff x="4369251" y="3657287"/>
              <a:chExt cx="1117310" cy="1340771"/>
            </a:xfrm>
          </p:grpSpPr>
          <p:sp>
            <p:nvSpPr>
              <p:cNvPr id="24"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5" tIns="60932" rIns="121865" bIns="60932" numCol="1" rtlCol="0" anchor="ctr" anchorCtr="0" compatLnSpc="1">
                <a:prstTxWarp prst="textNoShape">
                  <a:avLst/>
                </a:prstTxWarp>
              </a:bodyPr>
              <a:lstStyle/>
              <a:p>
                <a:pPr algn="ctr" defTabSz="1218057"/>
                <a:endParaRPr lang="en-US" sz="2932" dirty="0">
                  <a:gradFill>
                    <a:gsLst>
                      <a:gs pos="0">
                        <a:srgbClr val="FFFFFF"/>
                      </a:gs>
                      <a:gs pos="100000">
                        <a:srgbClr val="FFFFFF"/>
                      </a:gs>
                    </a:gsLst>
                    <a:lin ang="5400000" scaled="0"/>
                  </a:gradFill>
                </a:endParaRPr>
              </a:p>
            </p:txBody>
          </p:sp>
          <p:sp>
            <p:nvSpPr>
              <p:cNvPr id="25"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914225"/>
                <a:r>
                  <a:rPr lang="en-US" sz="1400" dirty="0">
                    <a:solidFill>
                      <a:srgbClr val="FFFFFF">
                        <a:alpha val="99000"/>
                      </a:srgbClr>
                    </a:solidFill>
                    <a:latin typeface="+mn-lt"/>
                  </a:rPr>
                  <a:t>MyApp.vhd</a:t>
                </a:r>
                <a:endParaRPr lang="en-US" sz="1600" dirty="0">
                  <a:solidFill>
                    <a:srgbClr val="FFFFFF">
                      <a:alpha val="99000"/>
                    </a:srgbClr>
                  </a:solidFill>
                  <a:latin typeface="+mn-lt"/>
                </a:endParaRPr>
              </a:p>
            </p:txBody>
          </p:sp>
        </p:grpSp>
        <p:sp>
          <p:nvSpPr>
            <p:cNvPr id="15" name="Left-Right Arrow 32"/>
            <p:cNvSpPr/>
            <p:nvPr/>
          </p:nvSpPr>
          <p:spPr bwMode="auto">
            <a:xfrm>
              <a:off x="3158196" y="4015631"/>
              <a:ext cx="1151561" cy="526826"/>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rtlCol="0" anchor="ctr" anchorCtr="0" compatLnSpc="1">
              <a:prstTxWarp prst="textNoShape">
                <a:avLst/>
              </a:prstTxWarp>
            </a:bodyPr>
            <a:lstStyle/>
            <a:p>
              <a:pPr algn="ctr" defTabSz="913665">
                <a:spcBef>
                  <a:spcPts val="200"/>
                </a:spcBef>
              </a:pPr>
              <a:endParaRPr lang="en-US" sz="2799" dirty="0">
                <a:ln>
                  <a:solidFill>
                    <a:srgbClr val="FFFFFF">
                      <a:alpha val="0"/>
                    </a:srgbClr>
                  </a:solidFill>
                </a:ln>
                <a:solidFill>
                  <a:srgbClr val="FFFFFF"/>
                </a:solidFill>
              </a:endParaRPr>
            </a:p>
          </p:txBody>
        </p:sp>
        <p:grpSp>
          <p:nvGrpSpPr>
            <p:cNvPr id="18" name="Group 4"/>
            <p:cNvGrpSpPr>
              <a:grpSpLocks noChangeAspect="1"/>
            </p:cNvGrpSpPr>
            <p:nvPr/>
          </p:nvGrpSpPr>
          <p:grpSpPr bwMode="auto">
            <a:xfrm>
              <a:off x="9123432" y="3864080"/>
              <a:ext cx="1047160" cy="944141"/>
              <a:chOff x="980" y="2462"/>
              <a:chExt cx="707" cy="646"/>
            </a:xfrm>
          </p:grpSpPr>
          <p:sp>
            <p:nvSpPr>
              <p:cNvPr id="19"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20"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21"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22"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23"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grpSp>
        <p:grpSp>
          <p:nvGrpSpPr>
            <p:cNvPr id="26" name="Group 4"/>
            <p:cNvGrpSpPr>
              <a:grpSpLocks noChangeAspect="1"/>
            </p:cNvGrpSpPr>
            <p:nvPr/>
          </p:nvGrpSpPr>
          <p:grpSpPr bwMode="auto">
            <a:xfrm>
              <a:off x="2012665" y="3864080"/>
              <a:ext cx="1047160" cy="944141"/>
              <a:chOff x="980" y="2462"/>
              <a:chExt cx="707" cy="646"/>
            </a:xfrm>
          </p:grpSpPr>
          <p:sp>
            <p:nvSpPr>
              <p:cNvPr id="27"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28"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29"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30"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sp>
            <p:nvSpPr>
              <p:cNvPr id="31"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343434"/>
                  </a:solidFill>
                </a:endParaRPr>
              </a:p>
            </p:txBody>
          </p:sp>
        </p:grpSp>
        <p:pic>
          <p:nvPicPr>
            <p:cNvPr id="32" name="Picture 9"/>
            <p:cNvPicPr>
              <a:picLocks noChangeAspect="1"/>
            </p:cNvPicPr>
            <p:nvPr/>
          </p:nvPicPr>
          <p:blipFill>
            <a:blip r:embed="rId2">
              <a:duotone>
                <a:prstClr val="black"/>
                <a:schemeClr val="bg1">
                  <a:tint val="45000"/>
                  <a:satMod val="400000"/>
                </a:schemeClr>
              </a:duotone>
            </a:blip>
            <a:stretch>
              <a:fillRect/>
            </a:stretch>
          </p:blipFill>
          <p:spPr>
            <a:xfrm>
              <a:off x="6669249" y="3585722"/>
              <a:ext cx="1207064" cy="1450009"/>
            </a:xfrm>
            <a:prstGeom prst="rect">
              <a:avLst/>
            </a:prstGeom>
          </p:spPr>
        </p:pic>
      </p:grpSp>
    </p:spTree>
    <p:extLst>
      <p:ext uri="{BB962C8B-B14F-4D97-AF65-F5344CB8AC3E}">
        <p14:creationId xmlns:p14="http://schemas.microsoft.com/office/powerpoint/2010/main" val="1258756426"/>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Virtual Machine Sizes</a:t>
            </a:r>
          </a:p>
        </p:txBody>
      </p:sp>
      <p:sp>
        <p:nvSpPr>
          <p:cNvPr id="5" name="Textplatzhalter 4"/>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grpSp>
        <p:nvGrpSpPr>
          <p:cNvPr id="156" name="Gruppierung 155"/>
          <p:cNvGrpSpPr/>
          <p:nvPr/>
        </p:nvGrpSpPr>
        <p:grpSpPr>
          <a:xfrm>
            <a:off x="2151826" y="2042158"/>
            <a:ext cx="6557676" cy="3959696"/>
            <a:chOff x="1622738" y="1620456"/>
            <a:chExt cx="6557676" cy="3959696"/>
          </a:xfrm>
        </p:grpSpPr>
        <p:sp>
          <p:nvSpPr>
            <p:cNvPr id="157" name="Ring 156"/>
            <p:cNvSpPr/>
            <p:nvPr/>
          </p:nvSpPr>
          <p:spPr>
            <a:xfrm>
              <a:off x="3821986" y="2393879"/>
              <a:ext cx="2157574" cy="2106202"/>
            </a:xfrm>
            <a:prstGeom prst="donut">
              <a:avLst>
                <a:gd name="adj" fmla="val 2537"/>
              </a:avLst>
            </a:prstGeom>
            <a:solidFill>
              <a:schemeClr val="tx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cxnSp>
          <p:nvCxnSpPr>
            <p:cNvPr id="158" name="Gerade Verbindung 157"/>
            <p:cNvCxnSpPr/>
            <p:nvPr/>
          </p:nvCxnSpPr>
          <p:spPr>
            <a:xfrm>
              <a:off x="5157626" y="4479533"/>
              <a:ext cx="2140" cy="1100619"/>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nvCxnSpPr>
          <p:spPr>
            <a:xfrm>
              <a:off x="4993239" y="4513780"/>
              <a:ext cx="0" cy="601592"/>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nvCxnSpPr>
          <p:spPr>
            <a:xfrm flipH="1">
              <a:off x="4778077" y="4513780"/>
              <a:ext cx="0" cy="86400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nvCxnSpPr>
          <p:spPr>
            <a:xfrm flipV="1">
              <a:off x="5839442" y="3877878"/>
              <a:ext cx="549627" cy="10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nvCxnSpPr>
          <p:spPr>
            <a:xfrm>
              <a:off x="4900773" y="2002420"/>
              <a:ext cx="0" cy="391459"/>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nvCxnSpPr>
          <p:spPr>
            <a:xfrm>
              <a:off x="4606724" y="1759352"/>
              <a:ext cx="0" cy="670487"/>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nvCxnSpPr>
          <p:spPr>
            <a:xfrm flipH="1">
              <a:off x="5195299" y="1620456"/>
              <a:ext cx="1734" cy="82822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nvCxnSpPr>
          <p:spPr>
            <a:xfrm>
              <a:off x="4398380" y="1620456"/>
              <a:ext cx="0" cy="89767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nvCxnSpPr>
          <p:spPr>
            <a:xfrm>
              <a:off x="5405377" y="1875099"/>
              <a:ext cx="0" cy="643027"/>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nvCxnSpPr>
          <p:spPr>
            <a:xfrm>
              <a:off x="3543609" y="2936698"/>
              <a:ext cx="4320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nvCxnSpPr>
          <p:spPr>
            <a:xfrm>
              <a:off x="3088469" y="3079579"/>
              <a:ext cx="802800"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nvCxnSpPr>
          <p:spPr>
            <a:xfrm>
              <a:off x="3160387" y="3595890"/>
              <a:ext cx="692421"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nvCxnSpPr>
          <p:spPr>
            <a:xfrm>
              <a:off x="2606742" y="3783770"/>
              <a:ext cx="1273392" cy="0"/>
            </a:xfrm>
            <a:prstGeom prst="line">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nvCxnSpPr>
          <p:spPr>
            <a:xfrm>
              <a:off x="2925925" y="2801422"/>
              <a:ext cx="1118669" cy="0"/>
            </a:xfrm>
            <a:prstGeom prst="line">
              <a:avLst/>
            </a:prstGeom>
            <a:ln w="47625" cap="rnd">
              <a:round/>
            </a:ln>
          </p:spPr>
          <p:style>
            <a:lnRef idx="1">
              <a:schemeClr val="accent1"/>
            </a:lnRef>
            <a:fillRef idx="0">
              <a:schemeClr val="accent1"/>
            </a:fillRef>
            <a:effectRef idx="0">
              <a:schemeClr val="accent1"/>
            </a:effectRef>
            <a:fontRef idx="minor">
              <a:schemeClr val="tx1"/>
            </a:fontRef>
          </p:style>
        </p:cxnSp>
        <p:cxnSp>
          <p:nvCxnSpPr>
            <p:cNvPr id="174" name="Gewinkelte Verbindung 173"/>
            <p:cNvCxnSpPr/>
            <p:nvPr/>
          </p:nvCxnSpPr>
          <p:spPr>
            <a:xfrm>
              <a:off x="5976136" y="3534246"/>
              <a:ext cx="2154148" cy="1359111"/>
            </a:xfrm>
            <a:prstGeom prst="bentConnector3">
              <a:avLst>
                <a:gd name="adj1" fmla="val 99603"/>
              </a:avLst>
            </a:prstGeom>
            <a:ln w="47625" cap="rnd">
              <a:round/>
            </a:ln>
          </p:spPr>
          <p:style>
            <a:lnRef idx="1">
              <a:schemeClr val="accent1"/>
            </a:lnRef>
            <a:fillRef idx="0">
              <a:schemeClr val="accent1"/>
            </a:fillRef>
            <a:effectRef idx="0">
              <a:schemeClr val="accent1"/>
            </a:effectRef>
            <a:fontRef idx="minor">
              <a:schemeClr val="tx1"/>
            </a:fontRef>
          </p:style>
        </p:cxnSp>
        <p:sp>
          <p:nvSpPr>
            <p:cNvPr id="175" name="Oval 174"/>
            <p:cNvSpPr/>
            <p:nvPr/>
          </p:nvSpPr>
          <p:spPr>
            <a:xfrm>
              <a:off x="6592142" y="3575785"/>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77" name="Oval 176"/>
            <p:cNvSpPr/>
            <p:nvPr/>
          </p:nvSpPr>
          <p:spPr>
            <a:xfrm>
              <a:off x="8059834" y="2151269"/>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78" name="Oval 177"/>
            <p:cNvSpPr/>
            <p:nvPr/>
          </p:nvSpPr>
          <p:spPr>
            <a:xfrm>
              <a:off x="7900821" y="2739778"/>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79" name="Oval 178"/>
            <p:cNvSpPr/>
            <p:nvPr/>
          </p:nvSpPr>
          <p:spPr>
            <a:xfrm>
              <a:off x="4847779" y="1942500"/>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80" name="Oval 179"/>
            <p:cNvSpPr/>
            <p:nvPr/>
          </p:nvSpPr>
          <p:spPr>
            <a:xfrm>
              <a:off x="4543515" y="1705449"/>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cxnSp>
          <p:nvCxnSpPr>
            <p:cNvPr id="181" name="Gerade Verbindung 180"/>
            <p:cNvCxnSpPr/>
            <p:nvPr/>
          </p:nvCxnSpPr>
          <p:spPr>
            <a:xfrm flipV="1">
              <a:off x="6380079" y="3648625"/>
              <a:ext cx="272353" cy="2336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nvCxnSpPr>
          <p:spPr>
            <a:xfrm flipV="1">
              <a:off x="5733854" y="2806147"/>
              <a:ext cx="1326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nvCxnSpPr>
          <p:spPr>
            <a:xfrm flipV="1">
              <a:off x="7051846" y="2233914"/>
              <a:ext cx="740366" cy="5766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nvCxnSpPr>
          <p:spPr>
            <a:xfrm flipV="1">
              <a:off x="5935027" y="3350871"/>
              <a:ext cx="1326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nvCxnSpPr>
          <p:spPr>
            <a:xfrm flipV="1">
              <a:off x="7253019" y="2778638"/>
              <a:ext cx="740366" cy="5766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Gewinkelte Verbindung 185"/>
            <p:cNvCxnSpPr/>
            <p:nvPr/>
          </p:nvCxnSpPr>
          <p:spPr>
            <a:xfrm>
              <a:off x="5776886" y="3995865"/>
              <a:ext cx="2154148" cy="1359111"/>
            </a:xfrm>
            <a:prstGeom prst="bentConnector3">
              <a:avLst>
                <a:gd name="adj1" fmla="val 99603"/>
              </a:avLst>
            </a:prstGeom>
            <a:ln w="41275" cap="rnd">
              <a:round/>
            </a:ln>
          </p:spPr>
          <p:style>
            <a:lnRef idx="1">
              <a:schemeClr val="accent1"/>
            </a:lnRef>
            <a:fillRef idx="0">
              <a:schemeClr val="accent1"/>
            </a:fillRef>
            <a:effectRef idx="0">
              <a:schemeClr val="accent1"/>
            </a:effectRef>
            <a:fontRef idx="minor">
              <a:schemeClr val="tx1"/>
            </a:fontRef>
          </p:style>
        </p:cxnSp>
        <p:cxnSp>
          <p:nvCxnSpPr>
            <p:cNvPr id="187" name="Gewinkelte Verbindung 186"/>
            <p:cNvCxnSpPr/>
            <p:nvPr/>
          </p:nvCxnSpPr>
          <p:spPr>
            <a:xfrm flipV="1">
              <a:off x="5931267" y="3010944"/>
              <a:ext cx="1193842" cy="145105"/>
            </a:xfrm>
            <a:prstGeom prst="bentConnector3">
              <a:avLst/>
            </a:prstGeom>
            <a:ln w="38100" cap="rnd">
              <a:round/>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nvCxnSpPr>
          <p:spPr>
            <a:xfrm flipV="1">
              <a:off x="7116119" y="2186787"/>
              <a:ext cx="1046164" cy="8311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nvCxnSpPr>
          <p:spPr>
            <a:xfrm>
              <a:off x="2272037" y="2305464"/>
              <a:ext cx="653888" cy="495958"/>
            </a:xfrm>
            <a:prstGeom prst="line">
              <a:avLst/>
            </a:prstGeom>
            <a:ln w="47625" cap="rnd">
              <a:round/>
            </a:ln>
          </p:spPr>
          <p:style>
            <a:lnRef idx="1">
              <a:schemeClr val="accent1"/>
            </a:lnRef>
            <a:fillRef idx="0">
              <a:schemeClr val="accent1"/>
            </a:fillRef>
            <a:effectRef idx="0">
              <a:schemeClr val="accent1"/>
            </a:effectRef>
            <a:fontRef idx="minor">
              <a:schemeClr val="tx1"/>
            </a:fontRef>
          </p:style>
        </p:cxnSp>
        <p:cxnSp>
          <p:nvCxnSpPr>
            <p:cNvPr id="190" name="Gewinkelte Verbindung 189"/>
            <p:cNvCxnSpPr/>
            <p:nvPr/>
          </p:nvCxnSpPr>
          <p:spPr>
            <a:xfrm>
              <a:off x="1622738" y="3069074"/>
              <a:ext cx="2199248" cy="317976"/>
            </a:xfrm>
            <a:prstGeom prst="bentConnector3">
              <a:avLst>
                <a:gd name="adj1" fmla="val 58784"/>
              </a:avLst>
            </a:prstGeom>
            <a:ln w="50800"/>
          </p:spPr>
          <p:style>
            <a:lnRef idx="1">
              <a:schemeClr val="accent1"/>
            </a:lnRef>
            <a:fillRef idx="0">
              <a:schemeClr val="accent1"/>
            </a:fillRef>
            <a:effectRef idx="0">
              <a:schemeClr val="accent1"/>
            </a:effectRef>
            <a:fontRef idx="minor">
              <a:schemeClr val="tx1"/>
            </a:fontRef>
          </p:style>
        </p:cxnSp>
        <p:cxnSp>
          <p:nvCxnSpPr>
            <p:cNvPr id="191" name="Gewinkelte Verbindung 190"/>
            <p:cNvCxnSpPr/>
            <p:nvPr/>
          </p:nvCxnSpPr>
          <p:spPr>
            <a:xfrm rot="10800000" flipV="1">
              <a:off x="2898990" y="4386617"/>
              <a:ext cx="1603606" cy="792000"/>
            </a:xfrm>
            <a:prstGeom prst="bentConnector3">
              <a:avLst>
                <a:gd name="adj1" fmla="val 19481"/>
              </a:avLst>
            </a:prstGeom>
            <a:ln w="38100"/>
          </p:spPr>
          <p:style>
            <a:lnRef idx="1">
              <a:schemeClr val="accent1"/>
            </a:lnRef>
            <a:fillRef idx="0">
              <a:schemeClr val="accent1"/>
            </a:fillRef>
            <a:effectRef idx="0">
              <a:schemeClr val="accent1"/>
            </a:effectRef>
            <a:fontRef idx="minor">
              <a:schemeClr val="tx1"/>
            </a:fontRef>
          </p:style>
        </p:cxnSp>
        <p:cxnSp>
          <p:nvCxnSpPr>
            <p:cNvPr id="192" name="Gewinkelte Verbindung 191"/>
            <p:cNvCxnSpPr/>
            <p:nvPr/>
          </p:nvCxnSpPr>
          <p:spPr>
            <a:xfrm rot="16200000" flipH="1">
              <a:off x="5184185" y="4529087"/>
              <a:ext cx="917095" cy="714267"/>
            </a:xfrm>
            <a:prstGeom prst="bent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cxnSp>
          <p:nvCxnSpPr>
            <p:cNvPr id="193" name="Gewinkelte Verbindung 192"/>
            <p:cNvCxnSpPr/>
            <p:nvPr/>
          </p:nvCxnSpPr>
          <p:spPr>
            <a:xfrm rot="5400000">
              <a:off x="3986538" y="4842913"/>
              <a:ext cx="1025291" cy="145574"/>
            </a:xfrm>
            <a:prstGeom prst="bentConnector3">
              <a:avLst>
                <a:gd name="adj1" fmla="val 50000"/>
              </a:avLst>
            </a:prstGeom>
            <a:ln w="47625"/>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nvCxnSpPr>
          <p:spPr>
            <a:xfrm rot="16200000" flipH="1">
              <a:off x="3994248" y="4985170"/>
              <a:ext cx="0" cy="864000"/>
            </a:xfrm>
            <a:prstGeom prst="line">
              <a:avLst/>
            </a:prstGeom>
            <a:ln w="47625" cap="sq">
              <a:miter lim="800000"/>
            </a:ln>
          </p:spPr>
          <p:style>
            <a:lnRef idx="1">
              <a:schemeClr val="accent1"/>
            </a:lnRef>
            <a:fillRef idx="0">
              <a:schemeClr val="accent1"/>
            </a:fillRef>
            <a:effectRef idx="0">
              <a:schemeClr val="accent1"/>
            </a:effectRef>
            <a:fontRef idx="minor">
              <a:schemeClr val="tx1"/>
            </a:fontRef>
          </p:style>
        </p:cxnSp>
        <p:sp>
          <p:nvSpPr>
            <p:cNvPr id="196" name="Oval 195"/>
            <p:cNvSpPr/>
            <p:nvPr/>
          </p:nvSpPr>
          <p:spPr>
            <a:xfrm>
              <a:off x="3436917" y="2868362"/>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97" name="Oval 196"/>
            <p:cNvSpPr/>
            <p:nvPr/>
          </p:nvSpPr>
          <p:spPr>
            <a:xfrm>
              <a:off x="3462537" y="5359157"/>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98" name="Oval 197"/>
            <p:cNvSpPr/>
            <p:nvPr/>
          </p:nvSpPr>
          <p:spPr>
            <a:xfrm>
              <a:off x="2539537" y="3735687"/>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99" name="Oval 198"/>
            <p:cNvSpPr/>
            <p:nvPr/>
          </p:nvSpPr>
          <p:spPr>
            <a:xfrm>
              <a:off x="4933611" y="5072037"/>
              <a:ext cx="120580" cy="114067"/>
            </a:xfrm>
            <a:prstGeom prst="ellipse">
              <a:avLst/>
            </a:prstGeom>
            <a:solidFill>
              <a:schemeClr val="tx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sp>
        <p:nvSpPr>
          <p:cNvPr id="144" name="Textfeld 143"/>
          <p:cNvSpPr txBox="1"/>
          <p:nvPr/>
        </p:nvSpPr>
        <p:spPr>
          <a:xfrm>
            <a:off x="1390741" y="5065549"/>
            <a:ext cx="1699713" cy="646331"/>
          </a:xfrm>
          <a:prstGeom prst="rect">
            <a:avLst/>
          </a:prstGeom>
          <a:noFill/>
        </p:spPr>
        <p:txBody>
          <a:bodyPr wrap="square" rtlCol="0">
            <a:spAutoFit/>
          </a:bodyPr>
          <a:lstStyle/>
          <a:p>
            <a:pPr algn="ctr"/>
            <a:r>
              <a:rPr lang="en-US" dirty="0"/>
              <a:t>Optimized compute</a:t>
            </a:r>
          </a:p>
        </p:txBody>
      </p:sp>
      <p:pic>
        <p:nvPicPr>
          <p:cNvPr id="164" name="Bild 163"/>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2977" b="95129" l="0" r="94373">
                        <a14:foregroundMark x1="67775" y1="42355" x2="67775" y2="42355"/>
                      </a14:backgroundRemoval>
                    </a14:imgEffect>
                    <a14:imgEffect>
                      <a14:saturation sat="0"/>
                    </a14:imgEffect>
                    <a14:imgEffect>
                      <a14:brightnessContrast bright="40000" contrast="-40000"/>
                    </a14:imgEffect>
                  </a14:imgLayer>
                </a14:imgProps>
              </a:ext>
            </a:extLst>
          </a:blip>
          <a:stretch>
            <a:fillRect/>
          </a:stretch>
        </p:blipFill>
        <p:spPr>
          <a:xfrm>
            <a:off x="4573682" y="1202267"/>
            <a:ext cx="1323968" cy="1173764"/>
          </a:xfrm>
          <a:prstGeom prst="rect">
            <a:avLst/>
          </a:prstGeom>
          <a:noFill/>
        </p:spPr>
      </p:pic>
      <p:sp>
        <p:nvSpPr>
          <p:cNvPr id="165" name="Textfeld 164"/>
          <p:cNvSpPr txBox="1"/>
          <p:nvPr/>
        </p:nvSpPr>
        <p:spPr>
          <a:xfrm>
            <a:off x="5741105" y="1277773"/>
            <a:ext cx="1485409" cy="646331"/>
          </a:xfrm>
          <a:prstGeom prst="rect">
            <a:avLst/>
          </a:prstGeom>
          <a:noFill/>
        </p:spPr>
        <p:txBody>
          <a:bodyPr wrap="square" rtlCol="0">
            <a:spAutoFit/>
          </a:bodyPr>
          <a:lstStyle/>
          <a:p>
            <a:pPr algn="ctr"/>
            <a:r>
              <a:rPr lang="en-US" dirty="0"/>
              <a:t>Network- optimized</a:t>
            </a:r>
          </a:p>
        </p:txBody>
      </p:sp>
      <p:sp>
        <p:nvSpPr>
          <p:cNvPr id="6" name="Textfeld 5"/>
          <p:cNvSpPr txBox="1"/>
          <p:nvPr/>
        </p:nvSpPr>
        <p:spPr>
          <a:xfrm>
            <a:off x="4428354" y="3630913"/>
            <a:ext cx="2011685" cy="707886"/>
          </a:xfrm>
          <a:prstGeom prst="rect">
            <a:avLst/>
          </a:prstGeom>
          <a:noFill/>
        </p:spPr>
        <p:txBody>
          <a:bodyPr wrap="square" rtlCol="0">
            <a:spAutoFit/>
          </a:bodyPr>
          <a:lstStyle/>
          <a:p>
            <a:pPr algn="ctr"/>
            <a:r>
              <a:rPr lang="en-US" sz="2000" dirty="0"/>
              <a:t>Virtual machine </a:t>
            </a:r>
          </a:p>
          <a:p>
            <a:pPr algn="ctr"/>
            <a:r>
              <a:rPr lang="en-US" sz="2000" dirty="0"/>
              <a:t>sizes</a:t>
            </a:r>
          </a:p>
        </p:txBody>
      </p:sp>
      <p:grpSp>
        <p:nvGrpSpPr>
          <p:cNvPr id="9" name="Gruppierung 8"/>
          <p:cNvGrpSpPr/>
          <p:nvPr/>
        </p:nvGrpSpPr>
        <p:grpSpPr>
          <a:xfrm>
            <a:off x="8285735" y="5313199"/>
            <a:ext cx="1379301" cy="984058"/>
            <a:chOff x="7811935" y="5036607"/>
            <a:chExt cx="1214760" cy="914920"/>
          </a:xfrm>
        </p:grpSpPr>
        <p:sp>
          <p:nvSpPr>
            <p:cNvPr id="10" name="Freeform 26"/>
            <p:cNvSpPr>
              <a:spLocks/>
            </p:cNvSpPr>
            <p:nvPr/>
          </p:nvSpPr>
          <p:spPr bwMode="auto">
            <a:xfrm>
              <a:off x="7811935" y="5065739"/>
              <a:ext cx="525617" cy="528924"/>
            </a:xfrm>
            <a:custGeom>
              <a:avLst/>
              <a:gdLst/>
              <a:ahLst/>
              <a:cxnLst>
                <a:cxn ang="0">
                  <a:pos x="336" y="2708"/>
                </a:cxn>
                <a:cxn ang="0">
                  <a:pos x="220" y="2542"/>
                </a:cxn>
                <a:cxn ang="0">
                  <a:pos x="52" y="2126"/>
                </a:cxn>
                <a:cxn ang="0">
                  <a:pos x="4" y="1910"/>
                </a:cxn>
                <a:cxn ang="0">
                  <a:pos x="4" y="1462"/>
                </a:cxn>
                <a:cxn ang="0">
                  <a:pos x="44" y="1246"/>
                </a:cxn>
                <a:cxn ang="0">
                  <a:pos x="214" y="832"/>
                </a:cxn>
                <a:cxn ang="0">
                  <a:pos x="340" y="654"/>
                </a:cxn>
                <a:cxn ang="0">
                  <a:pos x="652" y="334"/>
                </a:cxn>
                <a:cxn ang="0">
                  <a:pos x="822" y="222"/>
                </a:cxn>
                <a:cxn ang="0">
                  <a:pos x="1236" y="48"/>
                </a:cxn>
                <a:cxn ang="0">
                  <a:pos x="1444" y="6"/>
                </a:cxn>
                <a:cxn ang="0">
                  <a:pos x="1894" y="0"/>
                </a:cxn>
                <a:cxn ang="0">
                  <a:pos x="2108" y="46"/>
                </a:cxn>
                <a:cxn ang="0">
                  <a:pos x="2526" y="216"/>
                </a:cxn>
                <a:cxn ang="0">
                  <a:pos x="2700" y="334"/>
                </a:cxn>
                <a:cxn ang="0">
                  <a:pos x="3016" y="656"/>
                </a:cxn>
                <a:cxn ang="0">
                  <a:pos x="3136" y="834"/>
                </a:cxn>
                <a:cxn ang="0">
                  <a:pos x="3312" y="1245"/>
                </a:cxn>
                <a:cxn ang="0">
                  <a:pos x="3352" y="1464"/>
                </a:cxn>
                <a:cxn ang="0">
                  <a:pos x="3349" y="1910"/>
                </a:cxn>
                <a:cxn ang="0">
                  <a:pos x="3307" y="2124"/>
                </a:cxn>
                <a:cxn ang="0">
                  <a:pos x="3130" y="2535"/>
                </a:cxn>
                <a:cxn ang="0">
                  <a:pos x="3012" y="2710"/>
                </a:cxn>
                <a:cxn ang="0">
                  <a:pos x="2692" y="3026"/>
                </a:cxn>
                <a:cxn ang="0">
                  <a:pos x="2520" y="3141"/>
                </a:cxn>
                <a:cxn ang="0">
                  <a:pos x="2104" y="3309"/>
                </a:cxn>
                <a:cxn ang="0">
                  <a:pos x="1894" y="3351"/>
                </a:cxn>
                <a:cxn ang="0">
                  <a:pos x="1441" y="3350"/>
                </a:cxn>
                <a:cxn ang="0">
                  <a:pos x="1242" y="3308"/>
                </a:cxn>
                <a:cxn ang="0">
                  <a:pos x="826" y="3138"/>
                </a:cxn>
                <a:cxn ang="0">
                  <a:pos x="660" y="3030"/>
                </a:cxn>
                <a:cxn ang="0">
                  <a:pos x="336" y="2708"/>
                </a:cxn>
              </a:cxnLst>
              <a:rect l="0" t="0" r="r" b="b"/>
              <a:pathLst>
                <a:path w="3352" h="3351">
                  <a:moveTo>
                    <a:pt x="336" y="2708"/>
                  </a:moveTo>
                  <a:cubicBezTo>
                    <a:pt x="272" y="2624"/>
                    <a:pt x="220" y="2542"/>
                    <a:pt x="220" y="2542"/>
                  </a:cubicBezTo>
                  <a:cubicBezTo>
                    <a:pt x="522" y="2348"/>
                    <a:pt x="258" y="2034"/>
                    <a:pt x="52" y="2126"/>
                  </a:cubicBezTo>
                  <a:cubicBezTo>
                    <a:pt x="22" y="2042"/>
                    <a:pt x="0" y="1910"/>
                    <a:pt x="4" y="1910"/>
                  </a:cubicBezTo>
                  <a:cubicBezTo>
                    <a:pt x="252" y="1894"/>
                    <a:pt x="324" y="1518"/>
                    <a:pt x="4" y="1462"/>
                  </a:cubicBezTo>
                  <a:cubicBezTo>
                    <a:pt x="16" y="1350"/>
                    <a:pt x="32" y="1280"/>
                    <a:pt x="44" y="1246"/>
                  </a:cubicBezTo>
                  <a:cubicBezTo>
                    <a:pt x="264" y="1346"/>
                    <a:pt x="502" y="1004"/>
                    <a:pt x="214" y="832"/>
                  </a:cubicBezTo>
                  <a:cubicBezTo>
                    <a:pt x="278" y="740"/>
                    <a:pt x="340" y="654"/>
                    <a:pt x="340" y="654"/>
                  </a:cubicBezTo>
                  <a:cubicBezTo>
                    <a:pt x="544" y="832"/>
                    <a:pt x="842" y="586"/>
                    <a:pt x="652" y="334"/>
                  </a:cubicBezTo>
                  <a:cubicBezTo>
                    <a:pt x="720" y="292"/>
                    <a:pt x="754" y="258"/>
                    <a:pt x="822" y="222"/>
                  </a:cubicBezTo>
                  <a:cubicBezTo>
                    <a:pt x="908" y="438"/>
                    <a:pt x="1330" y="388"/>
                    <a:pt x="1236" y="48"/>
                  </a:cubicBezTo>
                  <a:cubicBezTo>
                    <a:pt x="1328" y="20"/>
                    <a:pt x="1444" y="6"/>
                    <a:pt x="1444" y="6"/>
                  </a:cubicBezTo>
                  <a:cubicBezTo>
                    <a:pt x="1476" y="300"/>
                    <a:pt x="1864" y="300"/>
                    <a:pt x="1894" y="0"/>
                  </a:cubicBezTo>
                  <a:cubicBezTo>
                    <a:pt x="2002" y="15"/>
                    <a:pt x="2108" y="46"/>
                    <a:pt x="2108" y="46"/>
                  </a:cubicBezTo>
                  <a:cubicBezTo>
                    <a:pt x="2011" y="293"/>
                    <a:pt x="2371" y="498"/>
                    <a:pt x="2526" y="216"/>
                  </a:cubicBezTo>
                  <a:cubicBezTo>
                    <a:pt x="2617" y="266"/>
                    <a:pt x="2700" y="334"/>
                    <a:pt x="2700" y="334"/>
                  </a:cubicBezTo>
                  <a:cubicBezTo>
                    <a:pt x="2508" y="557"/>
                    <a:pt x="2796" y="852"/>
                    <a:pt x="3016" y="656"/>
                  </a:cubicBezTo>
                  <a:cubicBezTo>
                    <a:pt x="3082" y="738"/>
                    <a:pt x="3087" y="737"/>
                    <a:pt x="3136" y="834"/>
                  </a:cubicBezTo>
                  <a:cubicBezTo>
                    <a:pt x="2835" y="1025"/>
                    <a:pt x="3102" y="1340"/>
                    <a:pt x="3312" y="1245"/>
                  </a:cubicBezTo>
                  <a:cubicBezTo>
                    <a:pt x="3334" y="1349"/>
                    <a:pt x="3346" y="1353"/>
                    <a:pt x="3352" y="1464"/>
                  </a:cubicBezTo>
                  <a:cubicBezTo>
                    <a:pt x="3072" y="1484"/>
                    <a:pt x="3079" y="1890"/>
                    <a:pt x="3349" y="1910"/>
                  </a:cubicBezTo>
                  <a:cubicBezTo>
                    <a:pt x="3337" y="1998"/>
                    <a:pt x="3330" y="2042"/>
                    <a:pt x="3307" y="2124"/>
                  </a:cubicBezTo>
                  <a:cubicBezTo>
                    <a:pt x="3042" y="2039"/>
                    <a:pt x="2872" y="2391"/>
                    <a:pt x="3130" y="2535"/>
                  </a:cubicBezTo>
                  <a:cubicBezTo>
                    <a:pt x="3076" y="2628"/>
                    <a:pt x="3012" y="2710"/>
                    <a:pt x="3012" y="2710"/>
                  </a:cubicBezTo>
                  <a:cubicBezTo>
                    <a:pt x="2763" y="2526"/>
                    <a:pt x="2532" y="2823"/>
                    <a:pt x="2692" y="3026"/>
                  </a:cubicBezTo>
                  <a:cubicBezTo>
                    <a:pt x="2608" y="3088"/>
                    <a:pt x="2587" y="3105"/>
                    <a:pt x="2520" y="3141"/>
                  </a:cubicBezTo>
                  <a:cubicBezTo>
                    <a:pt x="2356" y="2870"/>
                    <a:pt x="2022" y="3074"/>
                    <a:pt x="2104" y="3309"/>
                  </a:cubicBezTo>
                  <a:cubicBezTo>
                    <a:pt x="2002" y="3333"/>
                    <a:pt x="1977" y="3339"/>
                    <a:pt x="1894" y="3351"/>
                  </a:cubicBezTo>
                  <a:cubicBezTo>
                    <a:pt x="1828" y="3042"/>
                    <a:pt x="1483" y="3108"/>
                    <a:pt x="1441" y="3350"/>
                  </a:cubicBezTo>
                  <a:cubicBezTo>
                    <a:pt x="1342" y="3334"/>
                    <a:pt x="1344" y="3343"/>
                    <a:pt x="1242" y="3308"/>
                  </a:cubicBezTo>
                  <a:cubicBezTo>
                    <a:pt x="1314" y="3038"/>
                    <a:pt x="966" y="2891"/>
                    <a:pt x="826" y="3138"/>
                  </a:cubicBezTo>
                  <a:cubicBezTo>
                    <a:pt x="771" y="3105"/>
                    <a:pt x="742" y="3102"/>
                    <a:pt x="660" y="3030"/>
                  </a:cubicBezTo>
                  <a:cubicBezTo>
                    <a:pt x="836" y="2796"/>
                    <a:pt x="566" y="2550"/>
                    <a:pt x="336" y="2708"/>
                  </a:cubicBezTo>
                  <a:close/>
                </a:path>
              </a:pathLst>
            </a:custGeom>
            <a:solidFill>
              <a:schemeClr val="bg2"/>
            </a:solidFill>
            <a:ln w="6350" cap="flat" cmpd="sng">
              <a:solidFill>
                <a:schemeClr val="accent6"/>
              </a:solidFill>
              <a:prstDash val="solid"/>
              <a:round/>
              <a:headEnd/>
              <a:tailEnd/>
            </a:ln>
            <a:effectLst/>
          </p:spPr>
          <p:txBody>
            <a:bodyPr vert="horz" wrap="none" lIns="91440" tIns="45720" rIns="91440" bIns="45720" numCol="1" anchor="ctr"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 name="Oval 27"/>
            <p:cNvSpPr>
              <a:spLocks noChangeArrowheads="1"/>
            </p:cNvSpPr>
            <p:nvPr/>
          </p:nvSpPr>
          <p:spPr bwMode="auto">
            <a:xfrm>
              <a:off x="7857143" y="5111561"/>
              <a:ext cx="435201" cy="438190"/>
            </a:xfrm>
            <a:prstGeom prst="ellipse">
              <a:avLst/>
            </a:prstGeom>
            <a:solidFill>
              <a:schemeClr val="accent4"/>
            </a:solidFill>
            <a:ln w="38100" cmpd="dbl">
              <a:solidFill>
                <a:srgbClr val="CDCDCD"/>
              </a:solidFill>
              <a:round/>
              <a:headEnd/>
              <a:tailEnd/>
            </a:ln>
            <a:effec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2" name="Oval 28"/>
            <p:cNvSpPr>
              <a:spLocks noChangeArrowheads="1"/>
            </p:cNvSpPr>
            <p:nvPr/>
          </p:nvSpPr>
          <p:spPr bwMode="auto">
            <a:xfrm>
              <a:off x="7987040" y="5242350"/>
              <a:ext cx="175407" cy="176611"/>
            </a:xfrm>
            <a:prstGeom prst="ellipse">
              <a:avLst/>
            </a:prstGeom>
            <a:solidFill>
              <a:schemeClr val="bg1"/>
            </a:solidFill>
            <a:ln w="12700">
              <a:solidFill>
                <a:srgbClr val="CDCDCD"/>
              </a:solidFill>
              <a:round/>
              <a:headEnd/>
              <a:tailEnd/>
            </a:ln>
            <a:effec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3" name="Freeform 30"/>
            <p:cNvSpPr>
              <a:spLocks/>
            </p:cNvSpPr>
            <p:nvPr/>
          </p:nvSpPr>
          <p:spPr bwMode="auto">
            <a:xfrm>
              <a:off x="8313315" y="5036607"/>
              <a:ext cx="713380" cy="718280"/>
            </a:xfrm>
            <a:custGeom>
              <a:avLst/>
              <a:gdLst/>
              <a:ahLst/>
              <a:cxnLst>
                <a:cxn ang="0">
                  <a:pos x="336" y="2708"/>
                </a:cxn>
                <a:cxn ang="0">
                  <a:pos x="220" y="2542"/>
                </a:cxn>
                <a:cxn ang="0">
                  <a:pos x="52" y="2126"/>
                </a:cxn>
                <a:cxn ang="0">
                  <a:pos x="4" y="1910"/>
                </a:cxn>
                <a:cxn ang="0">
                  <a:pos x="4" y="1462"/>
                </a:cxn>
                <a:cxn ang="0">
                  <a:pos x="44" y="1246"/>
                </a:cxn>
                <a:cxn ang="0">
                  <a:pos x="214" y="832"/>
                </a:cxn>
                <a:cxn ang="0">
                  <a:pos x="340" y="654"/>
                </a:cxn>
                <a:cxn ang="0">
                  <a:pos x="652" y="334"/>
                </a:cxn>
                <a:cxn ang="0">
                  <a:pos x="822" y="222"/>
                </a:cxn>
                <a:cxn ang="0">
                  <a:pos x="1236" y="48"/>
                </a:cxn>
                <a:cxn ang="0">
                  <a:pos x="1444" y="6"/>
                </a:cxn>
                <a:cxn ang="0">
                  <a:pos x="1894" y="0"/>
                </a:cxn>
                <a:cxn ang="0">
                  <a:pos x="2108" y="46"/>
                </a:cxn>
                <a:cxn ang="0">
                  <a:pos x="2526" y="216"/>
                </a:cxn>
                <a:cxn ang="0">
                  <a:pos x="2700" y="334"/>
                </a:cxn>
                <a:cxn ang="0">
                  <a:pos x="3016" y="656"/>
                </a:cxn>
                <a:cxn ang="0">
                  <a:pos x="3136" y="834"/>
                </a:cxn>
                <a:cxn ang="0">
                  <a:pos x="3312" y="1245"/>
                </a:cxn>
                <a:cxn ang="0">
                  <a:pos x="3352" y="1464"/>
                </a:cxn>
                <a:cxn ang="0">
                  <a:pos x="3349" y="1910"/>
                </a:cxn>
                <a:cxn ang="0">
                  <a:pos x="3307" y="2124"/>
                </a:cxn>
                <a:cxn ang="0">
                  <a:pos x="3130" y="2535"/>
                </a:cxn>
                <a:cxn ang="0">
                  <a:pos x="3012" y="2710"/>
                </a:cxn>
                <a:cxn ang="0">
                  <a:pos x="2692" y="3026"/>
                </a:cxn>
                <a:cxn ang="0">
                  <a:pos x="2520" y="3141"/>
                </a:cxn>
                <a:cxn ang="0">
                  <a:pos x="2104" y="3309"/>
                </a:cxn>
                <a:cxn ang="0">
                  <a:pos x="1894" y="3351"/>
                </a:cxn>
                <a:cxn ang="0">
                  <a:pos x="1441" y="3350"/>
                </a:cxn>
                <a:cxn ang="0">
                  <a:pos x="1242" y="3308"/>
                </a:cxn>
                <a:cxn ang="0">
                  <a:pos x="826" y="3138"/>
                </a:cxn>
                <a:cxn ang="0">
                  <a:pos x="660" y="3030"/>
                </a:cxn>
                <a:cxn ang="0">
                  <a:pos x="336" y="2708"/>
                </a:cxn>
              </a:cxnLst>
              <a:rect l="0" t="0" r="r" b="b"/>
              <a:pathLst>
                <a:path w="3352" h="3351">
                  <a:moveTo>
                    <a:pt x="336" y="2708"/>
                  </a:moveTo>
                  <a:cubicBezTo>
                    <a:pt x="272" y="2624"/>
                    <a:pt x="220" y="2542"/>
                    <a:pt x="220" y="2542"/>
                  </a:cubicBezTo>
                  <a:cubicBezTo>
                    <a:pt x="522" y="2348"/>
                    <a:pt x="258" y="2034"/>
                    <a:pt x="52" y="2126"/>
                  </a:cubicBezTo>
                  <a:cubicBezTo>
                    <a:pt x="22" y="2042"/>
                    <a:pt x="0" y="1910"/>
                    <a:pt x="4" y="1910"/>
                  </a:cubicBezTo>
                  <a:cubicBezTo>
                    <a:pt x="252" y="1894"/>
                    <a:pt x="324" y="1518"/>
                    <a:pt x="4" y="1462"/>
                  </a:cubicBezTo>
                  <a:cubicBezTo>
                    <a:pt x="16" y="1350"/>
                    <a:pt x="32" y="1280"/>
                    <a:pt x="44" y="1246"/>
                  </a:cubicBezTo>
                  <a:cubicBezTo>
                    <a:pt x="264" y="1346"/>
                    <a:pt x="502" y="1004"/>
                    <a:pt x="214" y="832"/>
                  </a:cubicBezTo>
                  <a:cubicBezTo>
                    <a:pt x="278" y="740"/>
                    <a:pt x="340" y="654"/>
                    <a:pt x="340" y="654"/>
                  </a:cubicBezTo>
                  <a:cubicBezTo>
                    <a:pt x="544" y="832"/>
                    <a:pt x="842" y="586"/>
                    <a:pt x="652" y="334"/>
                  </a:cubicBezTo>
                  <a:cubicBezTo>
                    <a:pt x="720" y="292"/>
                    <a:pt x="754" y="258"/>
                    <a:pt x="822" y="222"/>
                  </a:cubicBezTo>
                  <a:cubicBezTo>
                    <a:pt x="908" y="438"/>
                    <a:pt x="1330" y="388"/>
                    <a:pt x="1236" y="48"/>
                  </a:cubicBezTo>
                  <a:cubicBezTo>
                    <a:pt x="1328" y="20"/>
                    <a:pt x="1444" y="6"/>
                    <a:pt x="1444" y="6"/>
                  </a:cubicBezTo>
                  <a:cubicBezTo>
                    <a:pt x="1476" y="300"/>
                    <a:pt x="1864" y="300"/>
                    <a:pt x="1894" y="0"/>
                  </a:cubicBezTo>
                  <a:cubicBezTo>
                    <a:pt x="2002" y="15"/>
                    <a:pt x="2108" y="46"/>
                    <a:pt x="2108" y="46"/>
                  </a:cubicBezTo>
                  <a:cubicBezTo>
                    <a:pt x="2011" y="293"/>
                    <a:pt x="2371" y="498"/>
                    <a:pt x="2526" y="216"/>
                  </a:cubicBezTo>
                  <a:cubicBezTo>
                    <a:pt x="2617" y="266"/>
                    <a:pt x="2700" y="334"/>
                    <a:pt x="2700" y="334"/>
                  </a:cubicBezTo>
                  <a:cubicBezTo>
                    <a:pt x="2508" y="557"/>
                    <a:pt x="2796" y="852"/>
                    <a:pt x="3016" y="656"/>
                  </a:cubicBezTo>
                  <a:cubicBezTo>
                    <a:pt x="3082" y="738"/>
                    <a:pt x="3087" y="737"/>
                    <a:pt x="3136" y="834"/>
                  </a:cubicBezTo>
                  <a:cubicBezTo>
                    <a:pt x="2835" y="1025"/>
                    <a:pt x="3102" y="1340"/>
                    <a:pt x="3312" y="1245"/>
                  </a:cubicBezTo>
                  <a:cubicBezTo>
                    <a:pt x="3334" y="1349"/>
                    <a:pt x="3346" y="1353"/>
                    <a:pt x="3352" y="1464"/>
                  </a:cubicBezTo>
                  <a:cubicBezTo>
                    <a:pt x="3072" y="1484"/>
                    <a:pt x="3079" y="1890"/>
                    <a:pt x="3349" y="1910"/>
                  </a:cubicBezTo>
                  <a:cubicBezTo>
                    <a:pt x="3337" y="1998"/>
                    <a:pt x="3330" y="2042"/>
                    <a:pt x="3307" y="2124"/>
                  </a:cubicBezTo>
                  <a:cubicBezTo>
                    <a:pt x="3042" y="2039"/>
                    <a:pt x="2872" y="2391"/>
                    <a:pt x="3130" y="2535"/>
                  </a:cubicBezTo>
                  <a:cubicBezTo>
                    <a:pt x="3076" y="2628"/>
                    <a:pt x="3012" y="2710"/>
                    <a:pt x="3012" y="2710"/>
                  </a:cubicBezTo>
                  <a:cubicBezTo>
                    <a:pt x="2763" y="2526"/>
                    <a:pt x="2532" y="2823"/>
                    <a:pt x="2692" y="3026"/>
                  </a:cubicBezTo>
                  <a:cubicBezTo>
                    <a:pt x="2608" y="3088"/>
                    <a:pt x="2587" y="3105"/>
                    <a:pt x="2520" y="3141"/>
                  </a:cubicBezTo>
                  <a:cubicBezTo>
                    <a:pt x="2356" y="2870"/>
                    <a:pt x="2022" y="3074"/>
                    <a:pt x="2104" y="3309"/>
                  </a:cubicBezTo>
                  <a:cubicBezTo>
                    <a:pt x="2002" y="3333"/>
                    <a:pt x="1977" y="3339"/>
                    <a:pt x="1894" y="3351"/>
                  </a:cubicBezTo>
                  <a:cubicBezTo>
                    <a:pt x="1828" y="3042"/>
                    <a:pt x="1483" y="3108"/>
                    <a:pt x="1441" y="3350"/>
                  </a:cubicBezTo>
                  <a:cubicBezTo>
                    <a:pt x="1342" y="3334"/>
                    <a:pt x="1344" y="3343"/>
                    <a:pt x="1242" y="3308"/>
                  </a:cubicBezTo>
                  <a:cubicBezTo>
                    <a:pt x="1314" y="3038"/>
                    <a:pt x="966" y="2891"/>
                    <a:pt x="826" y="3138"/>
                  </a:cubicBezTo>
                  <a:cubicBezTo>
                    <a:pt x="771" y="3105"/>
                    <a:pt x="742" y="3102"/>
                    <a:pt x="660" y="3030"/>
                  </a:cubicBezTo>
                  <a:cubicBezTo>
                    <a:pt x="836" y="2796"/>
                    <a:pt x="566" y="2550"/>
                    <a:pt x="336" y="2708"/>
                  </a:cubicBezTo>
                  <a:close/>
                </a:path>
              </a:pathLst>
            </a:custGeom>
            <a:solidFill>
              <a:schemeClr val="bg2"/>
            </a:solidFill>
            <a:ln w="6350" cap="flat" cmpd="sng">
              <a:solidFill>
                <a:schemeClr val="accent6"/>
              </a:solidFill>
              <a:prstDash val="solid"/>
              <a:round/>
              <a:headEnd/>
              <a:tailEnd/>
            </a:ln>
            <a:effectLst/>
          </p:spPr>
          <p:txBody>
            <a:bodyPr vert="horz" wrap="none" lIns="91440" tIns="45720" rIns="91440" bIns="45720" numCol="1" anchor="ctr"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 name="Oval 31"/>
            <p:cNvSpPr>
              <a:spLocks noChangeArrowheads="1"/>
            </p:cNvSpPr>
            <p:nvPr/>
          </p:nvSpPr>
          <p:spPr bwMode="auto">
            <a:xfrm>
              <a:off x="8374471" y="5098816"/>
              <a:ext cx="591068" cy="595078"/>
            </a:xfrm>
            <a:prstGeom prst="ellipse">
              <a:avLst/>
            </a:prstGeom>
            <a:solidFill>
              <a:schemeClr val="accent4"/>
            </a:solidFill>
            <a:ln w="38100" cmpd="dbl">
              <a:solidFill>
                <a:schemeClr val="accent5"/>
              </a:solidFill>
              <a:round/>
              <a:headEnd/>
              <a:tailEnd/>
            </a:ln>
            <a:effec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5" name="Oval 32"/>
            <p:cNvSpPr>
              <a:spLocks noChangeArrowheads="1"/>
            </p:cNvSpPr>
            <p:nvPr/>
          </p:nvSpPr>
          <p:spPr bwMode="auto">
            <a:xfrm>
              <a:off x="8550707" y="5276337"/>
              <a:ext cx="238597" cy="240034"/>
            </a:xfrm>
            <a:prstGeom prst="ellipse">
              <a:avLst/>
            </a:prstGeom>
            <a:solidFill>
              <a:schemeClr val="bg1"/>
            </a:solidFill>
            <a:ln w="12700">
              <a:solidFill>
                <a:srgbClr val="CDCDCD"/>
              </a:solidFill>
              <a:round/>
              <a:headEnd/>
              <a:tailEnd/>
            </a:ln>
            <a:effec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6" name="Freeform 34"/>
            <p:cNvSpPr>
              <a:spLocks/>
            </p:cNvSpPr>
            <p:nvPr/>
          </p:nvSpPr>
          <p:spPr bwMode="auto">
            <a:xfrm>
              <a:off x="7942171" y="5582828"/>
              <a:ext cx="366180" cy="368699"/>
            </a:xfrm>
            <a:custGeom>
              <a:avLst/>
              <a:gdLst/>
              <a:ahLst/>
              <a:cxnLst>
                <a:cxn ang="0">
                  <a:pos x="336" y="2708"/>
                </a:cxn>
                <a:cxn ang="0">
                  <a:pos x="220" y="2542"/>
                </a:cxn>
                <a:cxn ang="0">
                  <a:pos x="52" y="2126"/>
                </a:cxn>
                <a:cxn ang="0">
                  <a:pos x="4" y="1910"/>
                </a:cxn>
                <a:cxn ang="0">
                  <a:pos x="4" y="1462"/>
                </a:cxn>
                <a:cxn ang="0">
                  <a:pos x="44" y="1246"/>
                </a:cxn>
                <a:cxn ang="0">
                  <a:pos x="214" y="832"/>
                </a:cxn>
                <a:cxn ang="0">
                  <a:pos x="340" y="654"/>
                </a:cxn>
                <a:cxn ang="0">
                  <a:pos x="652" y="334"/>
                </a:cxn>
                <a:cxn ang="0">
                  <a:pos x="822" y="222"/>
                </a:cxn>
                <a:cxn ang="0">
                  <a:pos x="1236" y="48"/>
                </a:cxn>
                <a:cxn ang="0">
                  <a:pos x="1444" y="6"/>
                </a:cxn>
                <a:cxn ang="0">
                  <a:pos x="1894" y="0"/>
                </a:cxn>
                <a:cxn ang="0">
                  <a:pos x="2108" y="46"/>
                </a:cxn>
                <a:cxn ang="0">
                  <a:pos x="2526" y="216"/>
                </a:cxn>
                <a:cxn ang="0">
                  <a:pos x="2700" y="334"/>
                </a:cxn>
                <a:cxn ang="0">
                  <a:pos x="3016" y="656"/>
                </a:cxn>
                <a:cxn ang="0">
                  <a:pos x="3136" y="834"/>
                </a:cxn>
                <a:cxn ang="0">
                  <a:pos x="3312" y="1245"/>
                </a:cxn>
                <a:cxn ang="0">
                  <a:pos x="3352" y="1464"/>
                </a:cxn>
                <a:cxn ang="0">
                  <a:pos x="3349" y="1910"/>
                </a:cxn>
                <a:cxn ang="0">
                  <a:pos x="3307" y="2124"/>
                </a:cxn>
                <a:cxn ang="0">
                  <a:pos x="3130" y="2535"/>
                </a:cxn>
                <a:cxn ang="0">
                  <a:pos x="3012" y="2710"/>
                </a:cxn>
                <a:cxn ang="0">
                  <a:pos x="2692" y="3026"/>
                </a:cxn>
                <a:cxn ang="0">
                  <a:pos x="2520" y="3141"/>
                </a:cxn>
                <a:cxn ang="0">
                  <a:pos x="2104" y="3309"/>
                </a:cxn>
                <a:cxn ang="0">
                  <a:pos x="1894" y="3351"/>
                </a:cxn>
                <a:cxn ang="0">
                  <a:pos x="1441" y="3350"/>
                </a:cxn>
                <a:cxn ang="0">
                  <a:pos x="1242" y="3308"/>
                </a:cxn>
                <a:cxn ang="0">
                  <a:pos x="826" y="3138"/>
                </a:cxn>
                <a:cxn ang="0">
                  <a:pos x="660" y="3030"/>
                </a:cxn>
                <a:cxn ang="0">
                  <a:pos x="336" y="2708"/>
                </a:cxn>
              </a:cxnLst>
              <a:rect l="0" t="0" r="r" b="b"/>
              <a:pathLst>
                <a:path w="3352" h="3351">
                  <a:moveTo>
                    <a:pt x="336" y="2708"/>
                  </a:moveTo>
                  <a:cubicBezTo>
                    <a:pt x="272" y="2624"/>
                    <a:pt x="220" y="2542"/>
                    <a:pt x="220" y="2542"/>
                  </a:cubicBezTo>
                  <a:cubicBezTo>
                    <a:pt x="522" y="2348"/>
                    <a:pt x="258" y="2034"/>
                    <a:pt x="52" y="2126"/>
                  </a:cubicBezTo>
                  <a:cubicBezTo>
                    <a:pt x="22" y="2042"/>
                    <a:pt x="0" y="1910"/>
                    <a:pt x="4" y="1910"/>
                  </a:cubicBezTo>
                  <a:cubicBezTo>
                    <a:pt x="252" y="1894"/>
                    <a:pt x="324" y="1518"/>
                    <a:pt x="4" y="1462"/>
                  </a:cubicBezTo>
                  <a:cubicBezTo>
                    <a:pt x="16" y="1350"/>
                    <a:pt x="32" y="1280"/>
                    <a:pt x="44" y="1246"/>
                  </a:cubicBezTo>
                  <a:cubicBezTo>
                    <a:pt x="264" y="1346"/>
                    <a:pt x="502" y="1004"/>
                    <a:pt x="214" y="832"/>
                  </a:cubicBezTo>
                  <a:cubicBezTo>
                    <a:pt x="278" y="740"/>
                    <a:pt x="340" y="654"/>
                    <a:pt x="340" y="654"/>
                  </a:cubicBezTo>
                  <a:cubicBezTo>
                    <a:pt x="544" y="832"/>
                    <a:pt x="842" y="586"/>
                    <a:pt x="652" y="334"/>
                  </a:cubicBezTo>
                  <a:cubicBezTo>
                    <a:pt x="720" y="292"/>
                    <a:pt x="754" y="258"/>
                    <a:pt x="822" y="222"/>
                  </a:cubicBezTo>
                  <a:cubicBezTo>
                    <a:pt x="908" y="438"/>
                    <a:pt x="1330" y="388"/>
                    <a:pt x="1236" y="48"/>
                  </a:cubicBezTo>
                  <a:cubicBezTo>
                    <a:pt x="1328" y="20"/>
                    <a:pt x="1444" y="6"/>
                    <a:pt x="1444" y="6"/>
                  </a:cubicBezTo>
                  <a:cubicBezTo>
                    <a:pt x="1476" y="300"/>
                    <a:pt x="1864" y="300"/>
                    <a:pt x="1894" y="0"/>
                  </a:cubicBezTo>
                  <a:cubicBezTo>
                    <a:pt x="2002" y="15"/>
                    <a:pt x="2108" y="46"/>
                    <a:pt x="2108" y="46"/>
                  </a:cubicBezTo>
                  <a:cubicBezTo>
                    <a:pt x="2011" y="293"/>
                    <a:pt x="2371" y="498"/>
                    <a:pt x="2526" y="216"/>
                  </a:cubicBezTo>
                  <a:cubicBezTo>
                    <a:pt x="2617" y="266"/>
                    <a:pt x="2700" y="334"/>
                    <a:pt x="2700" y="334"/>
                  </a:cubicBezTo>
                  <a:cubicBezTo>
                    <a:pt x="2508" y="557"/>
                    <a:pt x="2796" y="852"/>
                    <a:pt x="3016" y="656"/>
                  </a:cubicBezTo>
                  <a:cubicBezTo>
                    <a:pt x="3082" y="738"/>
                    <a:pt x="3087" y="737"/>
                    <a:pt x="3136" y="834"/>
                  </a:cubicBezTo>
                  <a:cubicBezTo>
                    <a:pt x="2835" y="1025"/>
                    <a:pt x="3102" y="1340"/>
                    <a:pt x="3312" y="1245"/>
                  </a:cubicBezTo>
                  <a:cubicBezTo>
                    <a:pt x="3334" y="1349"/>
                    <a:pt x="3346" y="1353"/>
                    <a:pt x="3352" y="1464"/>
                  </a:cubicBezTo>
                  <a:cubicBezTo>
                    <a:pt x="3072" y="1484"/>
                    <a:pt x="3079" y="1890"/>
                    <a:pt x="3349" y="1910"/>
                  </a:cubicBezTo>
                  <a:cubicBezTo>
                    <a:pt x="3337" y="1998"/>
                    <a:pt x="3330" y="2042"/>
                    <a:pt x="3307" y="2124"/>
                  </a:cubicBezTo>
                  <a:cubicBezTo>
                    <a:pt x="3042" y="2039"/>
                    <a:pt x="2872" y="2391"/>
                    <a:pt x="3130" y="2535"/>
                  </a:cubicBezTo>
                  <a:cubicBezTo>
                    <a:pt x="3076" y="2628"/>
                    <a:pt x="3012" y="2710"/>
                    <a:pt x="3012" y="2710"/>
                  </a:cubicBezTo>
                  <a:cubicBezTo>
                    <a:pt x="2763" y="2526"/>
                    <a:pt x="2532" y="2823"/>
                    <a:pt x="2692" y="3026"/>
                  </a:cubicBezTo>
                  <a:cubicBezTo>
                    <a:pt x="2608" y="3088"/>
                    <a:pt x="2587" y="3105"/>
                    <a:pt x="2520" y="3141"/>
                  </a:cubicBezTo>
                  <a:cubicBezTo>
                    <a:pt x="2356" y="2870"/>
                    <a:pt x="2022" y="3074"/>
                    <a:pt x="2104" y="3309"/>
                  </a:cubicBezTo>
                  <a:cubicBezTo>
                    <a:pt x="2002" y="3333"/>
                    <a:pt x="1977" y="3339"/>
                    <a:pt x="1894" y="3351"/>
                  </a:cubicBezTo>
                  <a:cubicBezTo>
                    <a:pt x="1828" y="3042"/>
                    <a:pt x="1483" y="3108"/>
                    <a:pt x="1441" y="3350"/>
                  </a:cubicBezTo>
                  <a:cubicBezTo>
                    <a:pt x="1342" y="3334"/>
                    <a:pt x="1344" y="3343"/>
                    <a:pt x="1242" y="3308"/>
                  </a:cubicBezTo>
                  <a:cubicBezTo>
                    <a:pt x="1314" y="3038"/>
                    <a:pt x="966" y="2891"/>
                    <a:pt x="826" y="3138"/>
                  </a:cubicBezTo>
                  <a:cubicBezTo>
                    <a:pt x="771" y="3105"/>
                    <a:pt x="742" y="3102"/>
                    <a:pt x="660" y="3030"/>
                  </a:cubicBezTo>
                  <a:cubicBezTo>
                    <a:pt x="836" y="2796"/>
                    <a:pt x="566" y="2550"/>
                    <a:pt x="336" y="2708"/>
                  </a:cubicBezTo>
                  <a:close/>
                </a:path>
              </a:pathLst>
            </a:custGeom>
            <a:solidFill>
              <a:schemeClr val="bg2"/>
            </a:solidFill>
            <a:ln w="6350" cap="flat" cmpd="sng">
              <a:solidFill>
                <a:schemeClr val="accent6"/>
              </a:solidFill>
              <a:prstDash val="solid"/>
              <a:round/>
              <a:headEnd/>
              <a:tailEnd/>
            </a:ln>
            <a:effectLst/>
          </p:spPr>
          <p:txBody>
            <a:bodyPr vert="horz" wrap="none" lIns="91440" tIns="45720" rIns="91440" bIns="45720" numCol="1" anchor="ctr"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7" name="Oval 35"/>
            <p:cNvSpPr>
              <a:spLocks noChangeArrowheads="1"/>
            </p:cNvSpPr>
            <p:nvPr/>
          </p:nvSpPr>
          <p:spPr bwMode="auto">
            <a:xfrm>
              <a:off x="7973489" y="5614691"/>
              <a:ext cx="303544" cy="305580"/>
            </a:xfrm>
            <a:prstGeom prst="ellipse">
              <a:avLst/>
            </a:prstGeom>
            <a:solidFill>
              <a:schemeClr val="accent4"/>
            </a:solidFill>
            <a:ln w="38100" cmpd="dbl">
              <a:solidFill>
                <a:srgbClr val="CDCDCD"/>
              </a:solidFill>
              <a:round/>
              <a:headEnd/>
              <a:tailEnd/>
            </a:ln>
            <a:effec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8" name="Oval 36"/>
            <p:cNvSpPr>
              <a:spLocks noChangeArrowheads="1"/>
            </p:cNvSpPr>
            <p:nvPr/>
          </p:nvSpPr>
          <p:spPr bwMode="auto">
            <a:xfrm>
              <a:off x="8064131" y="5705728"/>
              <a:ext cx="122261" cy="123203"/>
            </a:xfrm>
            <a:prstGeom prst="ellipse">
              <a:avLst/>
            </a:prstGeom>
            <a:solidFill>
              <a:schemeClr val="bg1"/>
            </a:solidFill>
            <a:ln w="12700">
              <a:solidFill>
                <a:srgbClr val="CDCDCD"/>
              </a:solidFill>
              <a:round/>
              <a:headEnd/>
              <a:tailEnd/>
            </a:ln>
            <a:effectLst/>
          </p:spPr>
          <p:txBody>
            <a:bodyPr vert="horz"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19" name="Textfeld 18"/>
          <p:cNvSpPr txBox="1"/>
          <p:nvPr/>
        </p:nvSpPr>
        <p:spPr>
          <a:xfrm>
            <a:off x="9597754" y="5065549"/>
            <a:ext cx="1877064" cy="923330"/>
          </a:xfrm>
          <a:prstGeom prst="rect">
            <a:avLst/>
          </a:prstGeom>
          <a:noFill/>
        </p:spPr>
        <p:txBody>
          <a:bodyPr wrap="square" rtlCol="0">
            <a:spAutoFit/>
          </a:bodyPr>
          <a:lstStyle/>
          <a:p>
            <a:pPr algn="ctr"/>
            <a:r>
              <a:rPr lang="en-US" b="1" dirty="0"/>
              <a:t>Basic: </a:t>
            </a:r>
          </a:p>
          <a:p>
            <a:pPr algn="ctr"/>
            <a:r>
              <a:rPr lang="en-US" dirty="0"/>
              <a:t>General purpose compute</a:t>
            </a:r>
          </a:p>
        </p:txBody>
      </p:sp>
      <p:grpSp>
        <p:nvGrpSpPr>
          <p:cNvPr id="22" name="Group 48"/>
          <p:cNvGrpSpPr>
            <a:grpSpLocks/>
          </p:cNvGrpSpPr>
          <p:nvPr/>
        </p:nvGrpSpPr>
        <p:grpSpPr bwMode="auto">
          <a:xfrm rot="5400000" flipH="1">
            <a:off x="8848911" y="1632817"/>
            <a:ext cx="382486" cy="411159"/>
            <a:chOff x="3515" y="1106"/>
            <a:chExt cx="1180" cy="1198"/>
          </a:xfrm>
          <a:solidFill>
            <a:schemeClr val="accent1"/>
          </a:solidFill>
        </p:grpSpPr>
        <p:sp>
          <p:nvSpPr>
            <p:cNvPr id="79" name="Freeform 49"/>
            <p:cNvSpPr>
              <a:spLocks/>
            </p:cNvSpPr>
            <p:nvPr/>
          </p:nvSpPr>
          <p:spPr bwMode="auto">
            <a:xfrm>
              <a:off x="4106" y="1106"/>
              <a:ext cx="256" cy="256"/>
            </a:xfrm>
            <a:custGeom>
              <a:avLst/>
              <a:gdLst/>
              <a:ahLst/>
              <a:cxnLst>
                <a:cxn ang="0">
                  <a:pos x="0" y="157"/>
                </a:cxn>
                <a:cxn ang="0">
                  <a:pos x="90" y="0"/>
                </a:cxn>
                <a:cxn ang="0">
                  <a:pos x="243" y="44"/>
                </a:cxn>
                <a:cxn ang="0">
                  <a:pos x="255" y="255"/>
                </a:cxn>
              </a:cxnLst>
              <a:rect l="0" t="0" r="r" b="b"/>
              <a:pathLst>
                <a:path w="256" h="256">
                  <a:moveTo>
                    <a:pt x="0" y="157"/>
                  </a:moveTo>
                  <a:lnTo>
                    <a:pt x="90" y="0"/>
                  </a:lnTo>
                  <a:lnTo>
                    <a:pt x="243" y="44"/>
                  </a:lnTo>
                  <a:lnTo>
                    <a:pt x="255" y="255"/>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0" name="Freeform 50"/>
            <p:cNvSpPr>
              <a:spLocks/>
            </p:cNvSpPr>
            <p:nvPr/>
          </p:nvSpPr>
          <p:spPr bwMode="auto">
            <a:xfrm>
              <a:off x="4430" y="1359"/>
              <a:ext cx="242" cy="257"/>
            </a:xfrm>
            <a:custGeom>
              <a:avLst/>
              <a:gdLst/>
              <a:ahLst/>
              <a:cxnLst>
                <a:cxn ang="0">
                  <a:pos x="0" y="34"/>
                </a:cxn>
                <a:cxn ang="0">
                  <a:pos x="163" y="0"/>
                </a:cxn>
                <a:cxn ang="0">
                  <a:pos x="241" y="143"/>
                </a:cxn>
                <a:cxn ang="0">
                  <a:pos x="105" y="256"/>
                </a:cxn>
              </a:cxnLst>
              <a:rect l="0" t="0" r="r" b="b"/>
              <a:pathLst>
                <a:path w="242" h="257">
                  <a:moveTo>
                    <a:pt x="0" y="34"/>
                  </a:moveTo>
                  <a:lnTo>
                    <a:pt x="163" y="0"/>
                  </a:lnTo>
                  <a:lnTo>
                    <a:pt x="241" y="143"/>
                  </a:lnTo>
                  <a:lnTo>
                    <a:pt x="105" y="25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1" name="Freeform 51"/>
            <p:cNvSpPr>
              <a:spLocks/>
            </p:cNvSpPr>
            <p:nvPr/>
          </p:nvSpPr>
          <p:spPr bwMode="auto">
            <a:xfrm>
              <a:off x="4471" y="1668"/>
              <a:ext cx="224" cy="263"/>
            </a:xfrm>
            <a:custGeom>
              <a:avLst/>
              <a:gdLst/>
              <a:ahLst/>
              <a:cxnLst>
                <a:cxn ang="0">
                  <a:pos x="83" y="0"/>
                </a:cxn>
                <a:cxn ang="0">
                  <a:pos x="223" y="105"/>
                </a:cxn>
                <a:cxn ang="0">
                  <a:pos x="182" y="253"/>
                </a:cxn>
                <a:cxn ang="0">
                  <a:pos x="0" y="262"/>
                </a:cxn>
              </a:cxnLst>
              <a:rect l="0" t="0" r="r" b="b"/>
              <a:pathLst>
                <a:path w="224" h="263">
                  <a:moveTo>
                    <a:pt x="83" y="0"/>
                  </a:moveTo>
                  <a:lnTo>
                    <a:pt x="223" y="105"/>
                  </a:lnTo>
                  <a:lnTo>
                    <a:pt x="182" y="253"/>
                  </a:lnTo>
                  <a:lnTo>
                    <a:pt x="0" y="262"/>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2" name="Freeform 52"/>
            <p:cNvSpPr>
              <a:spLocks/>
            </p:cNvSpPr>
            <p:nvPr/>
          </p:nvSpPr>
          <p:spPr bwMode="auto">
            <a:xfrm>
              <a:off x="4211" y="1966"/>
              <a:ext cx="300" cy="259"/>
            </a:xfrm>
            <a:custGeom>
              <a:avLst/>
              <a:gdLst/>
              <a:ahLst/>
              <a:cxnLst>
                <a:cxn ang="0">
                  <a:pos x="242" y="0"/>
                </a:cxn>
                <a:cxn ang="0">
                  <a:pos x="299" y="184"/>
                </a:cxn>
                <a:cxn ang="0">
                  <a:pos x="166" y="258"/>
                </a:cxn>
                <a:cxn ang="0">
                  <a:pos x="0" y="141"/>
                </a:cxn>
              </a:cxnLst>
              <a:rect l="0" t="0" r="r" b="b"/>
              <a:pathLst>
                <a:path w="300" h="259">
                  <a:moveTo>
                    <a:pt x="242" y="0"/>
                  </a:moveTo>
                  <a:lnTo>
                    <a:pt x="299" y="184"/>
                  </a:lnTo>
                  <a:lnTo>
                    <a:pt x="166" y="258"/>
                  </a:lnTo>
                  <a:lnTo>
                    <a:pt x="0" y="141"/>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3" name="Freeform 53"/>
            <p:cNvSpPr>
              <a:spLocks/>
            </p:cNvSpPr>
            <p:nvPr/>
          </p:nvSpPr>
          <p:spPr bwMode="auto">
            <a:xfrm>
              <a:off x="3902" y="2089"/>
              <a:ext cx="254" cy="215"/>
            </a:xfrm>
            <a:custGeom>
              <a:avLst/>
              <a:gdLst/>
              <a:ahLst/>
              <a:cxnLst>
                <a:cxn ang="0">
                  <a:pos x="253" y="62"/>
                </a:cxn>
                <a:cxn ang="0">
                  <a:pos x="182" y="214"/>
                </a:cxn>
                <a:cxn ang="0">
                  <a:pos x="8" y="178"/>
                </a:cxn>
                <a:cxn ang="0">
                  <a:pos x="0" y="0"/>
                </a:cxn>
              </a:cxnLst>
              <a:rect l="0" t="0" r="r" b="b"/>
              <a:pathLst>
                <a:path w="254" h="215">
                  <a:moveTo>
                    <a:pt x="253" y="62"/>
                  </a:moveTo>
                  <a:lnTo>
                    <a:pt x="182" y="214"/>
                  </a:lnTo>
                  <a:lnTo>
                    <a:pt x="8" y="178"/>
                  </a:lnTo>
                  <a:lnTo>
                    <a:pt x="0"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4" name="Freeform 54"/>
            <p:cNvSpPr>
              <a:spLocks/>
            </p:cNvSpPr>
            <p:nvPr/>
          </p:nvSpPr>
          <p:spPr bwMode="auto">
            <a:xfrm>
              <a:off x="3566" y="1815"/>
              <a:ext cx="250" cy="254"/>
            </a:xfrm>
            <a:custGeom>
              <a:avLst/>
              <a:gdLst/>
              <a:ahLst/>
              <a:cxnLst>
                <a:cxn ang="0">
                  <a:pos x="249" y="219"/>
                </a:cxn>
                <a:cxn ang="0">
                  <a:pos x="71" y="253"/>
                </a:cxn>
                <a:cxn ang="0">
                  <a:pos x="0" y="125"/>
                </a:cxn>
                <a:cxn ang="0">
                  <a:pos x="138" y="0"/>
                </a:cxn>
              </a:cxnLst>
              <a:rect l="0" t="0" r="r" b="b"/>
              <a:pathLst>
                <a:path w="250" h="254">
                  <a:moveTo>
                    <a:pt x="249" y="219"/>
                  </a:moveTo>
                  <a:lnTo>
                    <a:pt x="71" y="253"/>
                  </a:lnTo>
                  <a:lnTo>
                    <a:pt x="0" y="125"/>
                  </a:lnTo>
                  <a:lnTo>
                    <a:pt x="138"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5" name="Freeform 55"/>
            <p:cNvSpPr>
              <a:spLocks/>
            </p:cNvSpPr>
            <p:nvPr/>
          </p:nvSpPr>
          <p:spPr bwMode="auto">
            <a:xfrm>
              <a:off x="3515" y="1483"/>
              <a:ext cx="213" cy="234"/>
            </a:xfrm>
            <a:custGeom>
              <a:avLst/>
              <a:gdLst/>
              <a:ahLst/>
              <a:cxnLst>
                <a:cxn ang="0">
                  <a:pos x="151" y="233"/>
                </a:cxn>
                <a:cxn ang="0">
                  <a:pos x="0" y="159"/>
                </a:cxn>
                <a:cxn ang="0">
                  <a:pos x="39" y="9"/>
                </a:cxn>
                <a:cxn ang="0">
                  <a:pos x="212" y="0"/>
                </a:cxn>
              </a:cxnLst>
              <a:rect l="0" t="0" r="r" b="b"/>
              <a:pathLst>
                <a:path w="213" h="234">
                  <a:moveTo>
                    <a:pt x="151" y="233"/>
                  </a:moveTo>
                  <a:lnTo>
                    <a:pt x="0" y="159"/>
                  </a:lnTo>
                  <a:lnTo>
                    <a:pt x="39" y="9"/>
                  </a:lnTo>
                  <a:lnTo>
                    <a:pt x="212"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6" name="Freeform 56"/>
            <p:cNvSpPr>
              <a:spLocks/>
            </p:cNvSpPr>
            <p:nvPr/>
          </p:nvSpPr>
          <p:spPr bwMode="auto">
            <a:xfrm>
              <a:off x="3740" y="1164"/>
              <a:ext cx="247" cy="232"/>
            </a:xfrm>
            <a:custGeom>
              <a:avLst/>
              <a:gdLst/>
              <a:ahLst/>
              <a:cxnLst>
                <a:cxn ang="0">
                  <a:pos x="53" y="231"/>
                </a:cxn>
                <a:cxn ang="0">
                  <a:pos x="0" y="72"/>
                </a:cxn>
                <a:cxn ang="0">
                  <a:pos x="126" y="0"/>
                </a:cxn>
                <a:cxn ang="0">
                  <a:pos x="246" y="117"/>
                </a:cxn>
              </a:cxnLst>
              <a:rect l="0" t="0" r="r" b="b"/>
              <a:pathLst>
                <a:path w="247" h="232">
                  <a:moveTo>
                    <a:pt x="53" y="231"/>
                  </a:moveTo>
                  <a:lnTo>
                    <a:pt x="0" y="72"/>
                  </a:lnTo>
                  <a:lnTo>
                    <a:pt x="126" y="0"/>
                  </a:lnTo>
                  <a:lnTo>
                    <a:pt x="246" y="117"/>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87" name="Oval 57"/>
            <p:cNvSpPr>
              <a:spLocks noChangeArrowheads="1"/>
            </p:cNvSpPr>
            <p:nvPr/>
          </p:nvSpPr>
          <p:spPr bwMode="auto">
            <a:xfrm rot="1560000">
              <a:off x="3649" y="1247"/>
              <a:ext cx="912" cy="912"/>
            </a:xfrm>
            <a:prstGeom prst="ellipse">
              <a:avLst/>
            </a:prstGeom>
            <a:grpFill/>
            <a:ln w="12700">
              <a:solidFill>
                <a:schemeClr val="accent6"/>
              </a:solid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23" name="Oval 58"/>
          <p:cNvSpPr>
            <a:spLocks noChangeArrowheads="1"/>
          </p:cNvSpPr>
          <p:nvPr/>
        </p:nvSpPr>
        <p:spPr bwMode="auto">
          <a:xfrm rot="5400000" flipH="1">
            <a:off x="8972771" y="1765026"/>
            <a:ext cx="136139" cy="144146"/>
          </a:xfrm>
          <a:prstGeom prst="ellipse">
            <a:avLst/>
          </a:prstGeom>
          <a:solidFill>
            <a:schemeClr val="bg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24" name="Group 60"/>
          <p:cNvGrpSpPr>
            <a:grpSpLocks/>
          </p:cNvGrpSpPr>
          <p:nvPr/>
        </p:nvGrpSpPr>
        <p:grpSpPr bwMode="auto">
          <a:xfrm rot="5400000" flipH="1">
            <a:off x="8820578" y="1993320"/>
            <a:ext cx="494981" cy="519329"/>
            <a:chOff x="2545" y="2708"/>
            <a:chExt cx="1174" cy="1162"/>
          </a:xfrm>
          <a:solidFill>
            <a:schemeClr val="accent1"/>
          </a:solidFill>
        </p:grpSpPr>
        <p:sp>
          <p:nvSpPr>
            <p:cNvPr id="70" name="Freeform 61"/>
            <p:cNvSpPr>
              <a:spLocks/>
            </p:cNvSpPr>
            <p:nvPr/>
          </p:nvSpPr>
          <p:spPr bwMode="auto">
            <a:xfrm>
              <a:off x="2817" y="2708"/>
              <a:ext cx="290" cy="242"/>
            </a:xfrm>
            <a:custGeom>
              <a:avLst/>
              <a:gdLst/>
              <a:ahLst/>
              <a:cxnLst>
                <a:cxn ang="0">
                  <a:pos x="29" y="241"/>
                </a:cxn>
                <a:cxn ang="0">
                  <a:pos x="0" y="62"/>
                </a:cxn>
                <a:cxn ang="0">
                  <a:pos x="145" y="0"/>
                </a:cxn>
                <a:cxn ang="0">
                  <a:pos x="289" y="156"/>
                </a:cxn>
              </a:cxnLst>
              <a:rect l="0" t="0" r="r" b="b"/>
              <a:pathLst>
                <a:path w="290" h="242">
                  <a:moveTo>
                    <a:pt x="29" y="241"/>
                  </a:moveTo>
                  <a:lnTo>
                    <a:pt x="0" y="62"/>
                  </a:lnTo>
                  <a:lnTo>
                    <a:pt x="145" y="0"/>
                  </a:lnTo>
                  <a:lnTo>
                    <a:pt x="289" y="15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1" name="Freeform 62"/>
            <p:cNvSpPr>
              <a:spLocks/>
            </p:cNvSpPr>
            <p:nvPr/>
          </p:nvSpPr>
          <p:spPr bwMode="auto">
            <a:xfrm>
              <a:off x="3179" y="2716"/>
              <a:ext cx="257" cy="237"/>
            </a:xfrm>
            <a:custGeom>
              <a:avLst/>
              <a:gdLst/>
              <a:ahLst/>
              <a:cxnLst>
                <a:cxn ang="0">
                  <a:pos x="0" y="131"/>
                </a:cxn>
                <a:cxn ang="0">
                  <a:pos x="106" y="0"/>
                </a:cxn>
                <a:cxn ang="0">
                  <a:pos x="256" y="63"/>
                </a:cxn>
                <a:cxn ang="0">
                  <a:pos x="222" y="236"/>
                </a:cxn>
              </a:cxnLst>
              <a:rect l="0" t="0" r="r" b="b"/>
              <a:pathLst>
                <a:path w="257" h="237">
                  <a:moveTo>
                    <a:pt x="0" y="131"/>
                  </a:moveTo>
                  <a:lnTo>
                    <a:pt x="106" y="0"/>
                  </a:lnTo>
                  <a:lnTo>
                    <a:pt x="256" y="63"/>
                  </a:lnTo>
                  <a:lnTo>
                    <a:pt x="222" y="23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2" name="Freeform 63"/>
            <p:cNvSpPr>
              <a:spLocks/>
            </p:cNvSpPr>
            <p:nvPr/>
          </p:nvSpPr>
          <p:spPr bwMode="auto">
            <a:xfrm>
              <a:off x="3449" y="2974"/>
              <a:ext cx="237" cy="265"/>
            </a:xfrm>
            <a:custGeom>
              <a:avLst/>
              <a:gdLst/>
              <a:ahLst/>
              <a:cxnLst>
                <a:cxn ang="0">
                  <a:pos x="0" y="8"/>
                </a:cxn>
                <a:cxn ang="0">
                  <a:pos x="175" y="0"/>
                </a:cxn>
                <a:cxn ang="0">
                  <a:pos x="236" y="142"/>
                </a:cxn>
                <a:cxn ang="0">
                  <a:pos x="99" y="264"/>
                </a:cxn>
              </a:cxnLst>
              <a:rect l="0" t="0" r="r" b="b"/>
              <a:pathLst>
                <a:path w="237" h="265">
                  <a:moveTo>
                    <a:pt x="0" y="8"/>
                  </a:moveTo>
                  <a:lnTo>
                    <a:pt x="175" y="0"/>
                  </a:lnTo>
                  <a:lnTo>
                    <a:pt x="236" y="142"/>
                  </a:lnTo>
                  <a:lnTo>
                    <a:pt x="99" y="264"/>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3" name="Freeform 64"/>
            <p:cNvSpPr>
              <a:spLocks/>
            </p:cNvSpPr>
            <p:nvPr/>
          </p:nvSpPr>
          <p:spPr bwMode="auto">
            <a:xfrm>
              <a:off x="3458" y="3278"/>
              <a:ext cx="261" cy="261"/>
            </a:xfrm>
            <a:custGeom>
              <a:avLst/>
              <a:gdLst/>
              <a:ahLst/>
              <a:cxnLst>
                <a:cxn ang="0">
                  <a:pos x="100" y="0"/>
                </a:cxn>
                <a:cxn ang="0">
                  <a:pos x="260" y="106"/>
                </a:cxn>
                <a:cxn ang="0">
                  <a:pos x="203" y="247"/>
                </a:cxn>
                <a:cxn ang="0">
                  <a:pos x="0" y="260"/>
                </a:cxn>
              </a:cxnLst>
              <a:rect l="0" t="0" r="r" b="b"/>
              <a:pathLst>
                <a:path w="261" h="261">
                  <a:moveTo>
                    <a:pt x="100" y="0"/>
                  </a:moveTo>
                  <a:lnTo>
                    <a:pt x="260" y="106"/>
                  </a:lnTo>
                  <a:lnTo>
                    <a:pt x="203" y="247"/>
                  </a:lnTo>
                  <a:lnTo>
                    <a:pt x="0" y="26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4" name="Freeform 65"/>
            <p:cNvSpPr>
              <a:spLocks/>
            </p:cNvSpPr>
            <p:nvPr/>
          </p:nvSpPr>
          <p:spPr bwMode="auto">
            <a:xfrm>
              <a:off x="3209" y="3608"/>
              <a:ext cx="276" cy="246"/>
            </a:xfrm>
            <a:custGeom>
              <a:avLst/>
              <a:gdLst/>
              <a:ahLst/>
              <a:cxnLst>
                <a:cxn ang="0">
                  <a:pos x="232" y="0"/>
                </a:cxn>
                <a:cxn ang="0">
                  <a:pos x="275" y="163"/>
                </a:cxn>
                <a:cxn ang="0">
                  <a:pos x="116" y="245"/>
                </a:cxn>
                <a:cxn ang="0">
                  <a:pos x="0" y="111"/>
                </a:cxn>
              </a:cxnLst>
              <a:rect l="0" t="0" r="r" b="b"/>
              <a:pathLst>
                <a:path w="276" h="246">
                  <a:moveTo>
                    <a:pt x="232" y="0"/>
                  </a:moveTo>
                  <a:lnTo>
                    <a:pt x="275" y="163"/>
                  </a:lnTo>
                  <a:lnTo>
                    <a:pt x="116" y="245"/>
                  </a:lnTo>
                  <a:lnTo>
                    <a:pt x="0" y="111"/>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5" name="Freeform 66"/>
            <p:cNvSpPr>
              <a:spLocks/>
            </p:cNvSpPr>
            <p:nvPr/>
          </p:nvSpPr>
          <p:spPr bwMode="auto">
            <a:xfrm>
              <a:off x="2853" y="3630"/>
              <a:ext cx="252" cy="240"/>
            </a:xfrm>
            <a:custGeom>
              <a:avLst/>
              <a:gdLst/>
              <a:ahLst/>
              <a:cxnLst>
                <a:cxn ang="0">
                  <a:pos x="251" y="101"/>
                </a:cxn>
                <a:cxn ang="0">
                  <a:pos x="134" y="239"/>
                </a:cxn>
                <a:cxn ang="0">
                  <a:pos x="0" y="184"/>
                </a:cxn>
                <a:cxn ang="0">
                  <a:pos x="28" y="0"/>
                </a:cxn>
              </a:cxnLst>
              <a:rect l="0" t="0" r="r" b="b"/>
              <a:pathLst>
                <a:path w="252" h="240">
                  <a:moveTo>
                    <a:pt x="251" y="101"/>
                  </a:moveTo>
                  <a:lnTo>
                    <a:pt x="134" y="239"/>
                  </a:lnTo>
                  <a:lnTo>
                    <a:pt x="0" y="184"/>
                  </a:lnTo>
                  <a:lnTo>
                    <a:pt x="28"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6" name="Freeform 67"/>
            <p:cNvSpPr>
              <a:spLocks/>
            </p:cNvSpPr>
            <p:nvPr/>
          </p:nvSpPr>
          <p:spPr bwMode="auto">
            <a:xfrm>
              <a:off x="2560" y="3359"/>
              <a:ext cx="231" cy="257"/>
            </a:xfrm>
            <a:custGeom>
              <a:avLst/>
              <a:gdLst/>
              <a:ahLst/>
              <a:cxnLst>
                <a:cxn ang="0">
                  <a:pos x="230" y="218"/>
                </a:cxn>
                <a:cxn ang="0">
                  <a:pos x="67" y="256"/>
                </a:cxn>
                <a:cxn ang="0">
                  <a:pos x="0" y="115"/>
                </a:cxn>
                <a:cxn ang="0">
                  <a:pos x="130" y="0"/>
                </a:cxn>
              </a:cxnLst>
              <a:rect l="0" t="0" r="r" b="b"/>
              <a:pathLst>
                <a:path w="231" h="257">
                  <a:moveTo>
                    <a:pt x="230" y="218"/>
                  </a:moveTo>
                  <a:lnTo>
                    <a:pt x="67" y="256"/>
                  </a:lnTo>
                  <a:lnTo>
                    <a:pt x="0" y="115"/>
                  </a:lnTo>
                  <a:lnTo>
                    <a:pt x="130"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7" name="Freeform 68"/>
            <p:cNvSpPr>
              <a:spLocks/>
            </p:cNvSpPr>
            <p:nvPr/>
          </p:nvSpPr>
          <p:spPr bwMode="auto">
            <a:xfrm>
              <a:off x="2545" y="3023"/>
              <a:ext cx="219" cy="227"/>
            </a:xfrm>
            <a:custGeom>
              <a:avLst/>
              <a:gdLst/>
              <a:ahLst/>
              <a:cxnLst>
                <a:cxn ang="0">
                  <a:pos x="139" y="226"/>
                </a:cxn>
                <a:cxn ang="0">
                  <a:pos x="0" y="135"/>
                </a:cxn>
                <a:cxn ang="0">
                  <a:pos x="51" y="0"/>
                </a:cxn>
                <a:cxn ang="0">
                  <a:pos x="218" y="14"/>
                </a:cxn>
              </a:cxnLst>
              <a:rect l="0" t="0" r="r" b="b"/>
              <a:pathLst>
                <a:path w="219" h="227">
                  <a:moveTo>
                    <a:pt x="139" y="226"/>
                  </a:moveTo>
                  <a:lnTo>
                    <a:pt x="0" y="135"/>
                  </a:lnTo>
                  <a:lnTo>
                    <a:pt x="51" y="0"/>
                  </a:lnTo>
                  <a:lnTo>
                    <a:pt x="218" y="14"/>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78" name="Oval 69"/>
            <p:cNvSpPr>
              <a:spLocks noChangeArrowheads="1"/>
            </p:cNvSpPr>
            <p:nvPr/>
          </p:nvSpPr>
          <p:spPr bwMode="auto">
            <a:xfrm rot="20820000">
              <a:off x="2666" y="2835"/>
              <a:ext cx="912" cy="912"/>
            </a:xfrm>
            <a:prstGeom prst="ellipse">
              <a:avLst/>
            </a:prstGeom>
            <a:grpFill/>
            <a:ln w="12700">
              <a:solidFill>
                <a:schemeClr val="accent6"/>
              </a:solid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25" name="Oval 70"/>
          <p:cNvSpPr>
            <a:spLocks noChangeArrowheads="1"/>
          </p:cNvSpPr>
          <p:nvPr/>
        </p:nvSpPr>
        <p:spPr bwMode="auto">
          <a:xfrm rot="5400000" flipH="1">
            <a:off x="8977741" y="2167563"/>
            <a:ext cx="177080" cy="187709"/>
          </a:xfrm>
          <a:prstGeom prst="ellipse">
            <a:avLst/>
          </a:prstGeom>
          <a:solidFill>
            <a:schemeClr val="bg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26" name="Group 72"/>
          <p:cNvGrpSpPr>
            <a:grpSpLocks/>
          </p:cNvGrpSpPr>
          <p:nvPr/>
        </p:nvGrpSpPr>
        <p:grpSpPr bwMode="auto">
          <a:xfrm rot="5400000" flipH="1">
            <a:off x="9268213" y="1835858"/>
            <a:ext cx="382486" cy="411159"/>
            <a:chOff x="3515" y="1106"/>
            <a:chExt cx="1180" cy="1198"/>
          </a:xfrm>
          <a:solidFill>
            <a:schemeClr val="accent1"/>
          </a:solidFill>
        </p:grpSpPr>
        <p:sp>
          <p:nvSpPr>
            <p:cNvPr id="61" name="Freeform 73"/>
            <p:cNvSpPr>
              <a:spLocks/>
            </p:cNvSpPr>
            <p:nvPr/>
          </p:nvSpPr>
          <p:spPr bwMode="auto">
            <a:xfrm>
              <a:off x="4106" y="1106"/>
              <a:ext cx="256" cy="256"/>
            </a:xfrm>
            <a:custGeom>
              <a:avLst/>
              <a:gdLst/>
              <a:ahLst/>
              <a:cxnLst>
                <a:cxn ang="0">
                  <a:pos x="0" y="157"/>
                </a:cxn>
                <a:cxn ang="0">
                  <a:pos x="90" y="0"/>
                </a:cxn>
                <a:cxn ang="0">
                  <a:pos x="243" y="44"/>
                </a:cxn>
                <a:cxn ang="0">
                  <a:pos x="255" y="255"/>
                </a:cxn>
              </a:cxnLst>
              <a:rect l="0" t="0" r="r" b="b"/>
              <a:pathLst>
                <a:path w="256" h="256">
                  <a:moveTo>
                    <a:pt x="0" y="157"/>
                  </a:moveTo>
                  <a:lnTo>
                    <a:pt x="90" y="0"/>
                  </a:lnTo>
                  <a:lnTo>
                    <a:pt x="243" y="44"/>
                  </a:lnTo>
                  <a:lnTo>
                    <a:pt x="255" y="255"/>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2" name="Freeform 74"/>
            <p:cNvSpPr>
              <a:spLocks/>
            </p:cNvSpPr>
            <p:nvPr/>
          </p:nvSpPr>
          <p:spPr bwMode="auto">
            <a:xfrm>
              <a:off x="4430" y="1359"/>
              <a:ext cx="242" cy="257"/>
            </a:xfrm>
            <a:custGeom>
              <a:avLst/>
              <a:gdLst/>
              <a:ahLst/>
              <a:cxnLst>
                <a:cxn ang="0">
                  <a:pos x="0" y="34"/>
                </a:cxn>
                <a:cxn ang="0">
                  <a:pos x="163" y="0"/>
                </a:cxn>
                <a:cxn ang="0">
                  <a:pos x="241" y="143"/>
                </a:cxn>
                <a:cxn ang="0">
                  <a:pos x="105" y="256"/>
                </a:cxn>
              </a:cxnLst>
              <a:rect l="0" t="0" r="r" b="b"/>
              <a:pathLst>
                <a:path w="242" h="257">
                  <a:moveTo>
                    <a:pt x="0" y="34"/>
                  </a:moveTo>
                  <a:lnTo>
                    <a:pt x="163" y="0"/>
                  </a:lnTo>
                  <a:lnTo>
                    <a:pt x="241" y="143"/>
                  </a:lnTo>
                  <a:lnTo>
                    <a:pt x="105" y="25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3" name="Freeform 75"/>
            <p:cNvSpPr>
              <a:spLocks/>
            </p:cNvSpPr>
            <p:nvPr/>
          </p:nvSpPr>
          <p:spPr bwMode="auto">
            <a:xfrm>
              <a:off x="4471" y="1668"/>
              <a:ext cx="224" cy="263"/>
            </a:xfrm>
            <a:custGeom>
              <a:avLst/>
              <a:gdLst/>
              <a:ahLst/>
              <a:cxnLst>
                <a:cxn ang="0">
                  <a:pos x="83" y="0"/>
                </a:cxn>
                <a:cxn ang="0">
                  <a:pos x="223" y="105"/>
                </a:cxn>
                <a:cxn ang="0">
                  <a:pos x="182" y="253"/>
                </a:cxn>
                <a:cxn ang="0">
                  <a:pos x="0" y="262"/>
                </a:cxn>
              </a:cxnLst>
              <a:rect l="0" t="0" r="r" b="b"/>
              <a:pathLst>
                <a:path w="224" h="263">
                  <a:moveTo>
                    <a:pt x="83" y="0"/>
                  </a:moveTo>
                  <a:lnTo>
                    <a:pt x="223" y="105"/>
                  </a:lnTo>
                  <a:lnTo>
                    <a:pt x="182" y="253"/>
                  </a:lnTo>
                  <a:lnTo>
                    <a:pt x="0" y="262"/>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4" name="Freeform 76"/>
            <p:cNvSpPr>
              <a:spLocks/>
            </p:cNvSpPr>
            <p:nvPr/>
          </p:nvSpPr>
          <p:spPr bwMode="auto">
            <a:xfrm>
              <a:off x="4211" y="1966"/>
              <a:ext cx="300" cy="259"/>
            </a:xfrm>
            <a:custGeom>
              <a:avLst/>
              <a:gdLst/>
              <a:ahLst/>
              <a:cxnLst>
                <a:cxn ang="0">
                  <a:pos x="242" y="0"/>
                </a:cxn>
                <a:cxn ang="0">
                  <a:pos x="299" y="184"/>
                </a:cxn>
                <a:cxn ang="0">
                  <a:pos x="166" y="258"/>
                </a:cxn>
                <a:cxn ang="0">
                  <a:pos x="0" y="141"/>
                </a:cxn>
              </a:cxnLst>
              <a:rect l="0" t="0" r="r" b="b"/>
              <a:pathLst>
                <a:path w="300" h="259">
                  <a:moveTo>
                    <a:pt x="242" y="0"/>
                  </a:moveTo>
                  <a:lnTo>
                    <a:pt x="299" y="184"/>
                  </a:lnTo>
                  <a:lnTo>
                    <a:pt x="166" y="258"/>
                  </a:lnTo>
                  <a:lnTo>
                    <a:pt x="0" y="141"/>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5" name="Freeform 77"/>
            <p:cNvSpPr>
              <a:spLocks/>
            </p:cNvSpPr>
            <p:nvPr/>
          </p:nvSpPr>
          <p:spPr bwMode="auto">
            <a:xfrm>
              <a:off x="3902" y="2089"/>
              <a:ext cx="254" cy="215"/>
            </a:xfrm>
            <a:custGeom>
              <a:avLst/>
              <a:gdLst/>
              <a:ahLst/>
              <a:cxnLst>
                <a:cxn ang="0">
                  <a:pos x="253" y="62"/>
                </a:cxn>
                <a:cxn ang="0">
                  <a:pos x="182" y="214"/>
                </a:cxn>
                <a:cxn ang="0">
                  <a:pos x="8" y="178"/>
                </a:cxn>
                <a:cxn ang="0">
                  <a:pos x="0" y="0"/>
                </a:cxn>
              </a:cxnLst>
              <a:rect l="0" t="0" r="r" b="b"/>
              <a:pathLst>
                <a:path w="254" h="215">
                  <a:moveTo>
                    <a:pt x="253" y="62"/>
                  </a:moveTo>
                  <a:lnTo>
                    <a:pt x="182" y="214"/>
                  </a:lnTo>
                  <a:lnTo>
                    <a:pt x="8" y="178"/>
                  </a:lnTo>
                  <a:lnTo>
                    <a:pt x="0"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6" name="Freeform 78"/>
            <p:cNvSpPr>
              <a:spLocks/>
            </p:cNvSpPr>
            <p:nvPr/>
          </p:nvSpPr>
          <p:spPr bwMode="auto">
            <a:xfrm>
              <a:off x="3566" y="1815"/>
              <a:ext cx="250" cy="254"/>
            </a:xfrm>
            <a:custGeom>
              <a:avLst/>
              <a:gdLst/>
              <a:ahLst/>
              <a:cxnLst>
                <a:cxn ang="0">
                  <a:pos x="249" y="219"/>
                </a:cxn>
                <a:cxn ang="0">
                  <a:pos x="71" y="253"/>
                </a:cxn>
                <a:cxn ang="0">
                  <a:pos x="0" y="125"/>
                </a:cxn>
                <a:cxn ang="0">
                  <a:pos x="138" y="0"/>
                </a:cxn>
              </a:cxnLst>
              <a:rect l="0" t="0" r="r" b="b"/>
              <a:pathLst>
                <a:path w="250" h="254">
                  <a:moveTo>
                    <a:pt x="249" y="219"/>
                  </a:moveTo>
                  <a:lnTo>
                    <a:pt x="71" y="253"/>
                  </a:lnTo>
                  <a:lnTo>
                    <a:pt x="0" y="125"/>
                  </a:lnTo>
                  <a:lnTo>
                    <a:pt x="138"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7" name="Freeform 79"/>
            <p:cNvSpPr>
              <a:spLocks/>
            </p:cNvSpPr>
            <p:nvPr/>
          </p:nvSpPr>
          <p:spPr bwMode="auto">
            <a:xfrm>
              <a:off x="3515" y="1483"/>
              <a:ext cx="213" cy="234"/>
            </a:xfrm>
            <a:custGeom>
              <a:avLst/>
              <a:gdLst/>
              <a:ahLst/>
              <a:cxnLst>
                <a:cxn ang="0">
                  <a:pos x="151" y="233"/>
                </a:cxn>
                <a:cxn ang="0">
                  <a:pos x="0" y="159"/>
                </a:cxn>
                <a:cxn ang="0">
                  <a:pos x="39" y="9"/>
                </a:cxn>
                <a:cxn ang="0">
                  <a:pos x="212" y="0"/>
                </a:cxn>
              </a:cxnLst>
              <a:rect l="0" t="0" r="r" b="b"/>
              <a:pathLst>
                <a:path w="213" h="234">
                  <a:moveTo>
                    <a:pt x="151" y="233"/>
                  </a:moveTo>
                  <a:lnTo>
                    <a:pt x="0" y="159"/>
                  </a:lnTo>
                  <a:lnTo>
                    <a:pt x="39" y="9"/>
                  </a:lnTo>
                  <a:lnTo>
                    <a:pt x="212"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8" name="Freeform 80"/>
            <p:cNvSpPr>
              <a:spLocks/>
            </p:cNvSpPr>
            <p:nvPr/>
          </p:nvSpPr>
          <p:spPr bwMode="auto">
            <a:xfrm>
              <a:off x="3740" y="1164"/>
              <a:ext cx="247" cy="232"/>
            </a:xfrm>
            <a:custGeom>
              <a:avLst/>
              <a:gdLst/>
              <a:ahLst/>
              <a:cxnLst>
                <a:cxn ang="0">
                  <a:pos x="53" y="231"/>
                </a:cxn>
                <a:cxn ang="0">
                  <a:pos x="0" y="72"/>
                </a:cxn>
                <a:cxn ang="0">
                  <a:pos x="126" y="0"/>
                </a:cxn>
                <a:cxn ang="0">
                  <a:pos x="246" y="117"/>
                </a:cxn>
              </a:cxnLst>
              <a:rect l="0" t="0" r="r" b="b"/>
              <a:pathLst>
                <a:path w="247" h="232">
                  <a:moveTo>
                    <a:pt x="53" y="231"/>
                  </a:moveTo>
                  <a:lnTo>
                    <a:pt x="0" y="72"/>
                  </a:lnTo>
                  <a:lnTo>
                    <a:pt x="126" y="0"/>
                  </a:lnTo>
                  <a:lnTo>
                    <a:pt x="246" y="117"/>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9" name="Oval 81"/>
            <p:cNvSpPr>
              <a:spLocks noChangeArrowheads="1"/>
            </p:cNvSpPr>
            <p:nvPr/>
          </p:nvSpPr>
          <p:spPr bwMode="auto">
            <a:xfrm rot="1560000">
              <a:off x="3649" y="1247"/>
              <a:ext cx="912" cy="912"/>
            </a:xfrm>
            <a:prstGeom prst="ellipse">
              <a:avLst/>
            </a:prstGeom>
            <a:grpFill/>
            <a:ln w="12700">
              <a:solidFill>
                <a:schemeClr val="accent6"/>
              </a:solid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27" name="Oval 82"/>
          <p:cNvSpPr>
            <a:spLocks noChangeArrowheads="1"/>
          </p:cNvSpPr>
          <p:nvPr/>
        </p:nvSpPr>
        <p:spPr bwMode="auto">
          <a:xfrm rot="5400000" flipH="1">
            <a:off x="9392072" y="1968067"/>
            <a:ext cx="136139" cy="144146"/>
          </a:xfrm>
          <a:prstGeom prst="ellipse">
            <a:avLst/>
          </a:prstGeom>
          <a:solidFill>
            <a:schemeClr val="bg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28" name="Group 84"/>
          <p:cNvGrpSpPr>
            <a:grpSpLocks/>
          </p:cNvGrpSpPr>
          <p:nvPr/>
        </p:nvGrpSpPr>
        <p:grpSpPr bwMode="auto">
          <a:xfrm rot="5400000" flipH="1">
            <a:off x="8342815" y="1884391"/>
            <a:ext cx="494433" cy="519329"/>
            <a:chOff x="2545" y="2708"/>
            <a:chExt cx="1174" cy="1162"/>
          </a:xfrm>
          <a:solidFill>
            <a:schemeClr val="accent1"/>
          </a:solidFill>
        </p:grpSpPr>
        <p:sp>
          <p:nvSpPr>
            <p:cNvPr id="52" name="Freeform 85"/>
            <p:cNvSpPr>
              <a:spLocks/>
            </p:cNvSpPr>
            <p:nvPr/>
          </p:nvSpPr>
          <p:spPr bwMode="auto">
            <a:xfrm>
              <a:off x="2817" y="2708"/>
              <a:ext cx="290" cy="242"/>
            </a:xfrm>
            <a:custGeom>
              <a:avLst/>
              <a:gdLst/>
              <a:ahLst/>
              <a:cxnLst>
                <a:cxn ang="0">
                  <a:pos x="29" y="241"/>
                </a:cxn>
                <a:cxn ang="0">
                  <a:pos x="0" y="62"/>
                </a:cxn>
                <a:cxn ang="0">
                  <a:pos x="145" y="0"/>
                </a:cxn>
                <a:cxn ang="0">
                  <a:pos x="289" y="156"/>
                </a:cxn>
              </a:cxnLst>
              <a:rect l="0" t="0" r="r" b="b"/>
              <a:pathLst>
                <a:path w="290" h="242">
                  <a:moveTo>
                    <a:pt x="29" y="241"/>
                  </a:moveTo>
                  <a:lnTo>
                    <a:pt x="0" y="62"/>
                  </a:lnTo>
                  <a:lnTo>
                    <a:pt x="145" y="0"/>
                  </a:lnTo>
                  <a:lnTo>
                    <a:pt x="289" y="15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3" name="Freeform 86"/>
            <p:cNvSpPr>
              <a:spLocks/>
            </p:cNvSpPr>
            <p:nvPr/>
          </p:nvSpPr>
          <p:spPr bwMode="auto">
            <a:xfrm>
              <a:off x="3179" y="2716"/>
              <a:ext cx="257" cy="237"/>
            </a:xfrm>
            <a:custGeom>
              <a:avLst/>
              <a:gdLst/>
              <a:ahLst/>
              <a:cxnLst>
                <a:cxn ang="0">
                  <a:pos x="0" y="131"/>
                </a:cxn>
                <a:cxn ang="0">
                  <a:pos x="106" y="0"/>
                </a:cxn>
                <a:cxn ang="0">
                  <a:pos x="256" y="63"/>
                </a:cxn>
                <a:cxn ang="0">
                  <a:pos x="222" y="236"/>
                </a:cxn>
              </a:cxnLst>
              <a:rect l="0" t="0" r="r" b="b"/>
              <a:pathLst>
                <a:path w="257" h="237">
                  <a:moveTo>
                    <a:pt x="0" y="131"/>
                  </a:moveTo>
                  <a:lnTo>
                    <a:pt x="106" y="0"/>
                  </a:lnTo>
                  <a:lnTo>
                    <a:pt x="256" y="63"/>
                  </a:lnTo>
                  <a:lnTo>
                    <a:pt x="222" y="23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4" name="Freeform 87"/>
            <p:cNvSpPr>
              <a:spLocks/>
            </p:cNvSpPr>
            <p:nvPr/>
          </p:nvSpPr>
          <p:spPr bwMode="auto">
            <a:xfrm>
              <a:off x="3449" y="2974"/>
              <a:ext cx="237" cy="265"/>
            </a:xfrm>
            <a:custGeom>
              <a:avLst/>
              <a:gdLst/>
              <a:ahLst/>
              <a:cxnLst>
                <a:cxn ang="0">
                  <a:pos x="0" y="8"/>
                </a:cxn>
                <a:cxn ang="0">
                  <a:pos x="175" y="0"/>
                </a:cxn>
                <a:cxn ang="0">
                  <a:pos x="236" y="142"/>
                </a:cxn>
                <a:cxn ang="0">
                  <a:pos x="99" y="264"/>
                </a:cxn>
              </a:cxnLst>
              <a:rect l="0" t="0" r="r" b="b"/>
              <a:pathLst>
                <a:path w="237" h="265">
                  <a:moveTo>
                    <a:pt x="0" y="8"/>
                  </a:moveTo>
                  <a:lnTo>
                    <a:pt x="175" y="0"/>
                  </a:lnTo>
                  <a:lnTo>
                    <a:pt x="236" y="142"/>
                  </a:lnTo>
                  <a:lnTo>
                    <a:pt x="99" y="264"/>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5" name="Freeform 88"/>
            <p:cNvSpPr>
              <a:spLocks/>
            </p:cNvSpPr>
            <p:nvPr/>
          </p:nvSpPr>
          <p:spPr bwMode="auto">
            <a:xfrm>
              <a:off x="3458" y="3278"/>
              <a:ext cx="261" cy="261"/>
            </a:xfrm>
            <a:custGeom>
              <a:avLst/>
              <a:gdLst/>
              <a:ahLst/>
              <a:cxnLst>
                <a:cxn ang="0">
                  <a:pos x="100" y="0"/>
                </a:cxn>
                <a:cxn ang="0">
                  <a:pos x="260" y="106"/>
                </a:cxn>
                <a:cxn ang="0">
                  <a:pos x="203" y="247"/>
                </a:cxn>
                <a:cxn ang="0">
                  <a:pos x="0" y="260"/>
                </a:cxn>
              </a:cxnLst>
              <a:rect l="0" t="0" r="r" b="b"/>
              <a:pathLst>
                <a:path w="261" h="261">
                  <a:moveTo>
                    <a:pt x="100" y="0"/>
                  </a:moveTo>
                  <a:lnTo>
                    <a:pt x="260" y="106"/>
                  </a:lnTo>
                  <a:lnTo>
                    <a:pt x="203" y="247"/>
                  </a:lnTo>
                  <a:lnTo>
                    <a:pt x="0" y="26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6" name="Freeform 89"/>
            <p:cNvSpPr>
              <a:spLocks/>
            </p:cNvSpPr>
            <p:nvPr/>
          </p:nvSpPr>
          <p:spPr bwMode="auto">
            <a:xfrm>
              <a:off x="3209" y="3608"/>
              <a:ext cx="276" cy="246"/>
            </a:xfrm>
            <a:custGeom>
              <a:avLst/>
              <a:gdLst/>
              <a:ahLst/>
              <a:cxnLst>
                <a:cxn ang="0">
                  <a:pos x="232" y="0"/>
                </a:cxn>
                <a:cxn ang="0">
                  <a:pos x="275" y="163"/>
                </a:cxn>
                <a:cxn ang="0">
                  <a:pos x="116" y="245"/>
                </a:cxn>
                <a:cxn ang="0">
                  <a:pos x="0" y="111"/>
                </a:cxn>
              </a:cxnLst>
              <a:rect l="0" t="0" r="r" b="b"/>
              <a:pathLst>
                <a:path w="276" h="246">
                  <a:moveTo>
                    <a:pt x="232" y="0"/>
                  </a:moveTo>
                  <a:lnTo>
                    <a:pt x="275" y="163"/>
                  </a:lnTo>
                  <a:lnTo>
                    <a:pt x="116" y="245"/>
                  </a:lnTo>
                  <a:lnTo>
                    <a:pt x="0" y="111"/>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7" name="Freeform 90"/>
            <p:cNvSpPr>
              <a:spLocks/>
            </p:cNvSpPr>
            <p:nvPr/>
          </p:nvSpPr>
          <p:spPr bwMode="auto">
            <a:xfrm>
              <a:off x="2853" y="3630"/>
              <a:ext cx="252" cy="240"/>
            </a:xfrm>
            <a:custGeom>
              <a:avLst/>
              <a:gdLst/>
              <a:ahLst/>
              <a:cxnLst>
                <a:cxn ang="0">
                  <a:pos x="251" y="101"/>
                </a:cxn>
                <a:cxn ang="0">
                  <a:pos x="134" y="239"/>
                </a:cxn>
                <a:cxn ang="0">
                  <a:pos x="0" y="184"/>
                </a:cxn>
                <a:cxn ang="0">
                  <a:pos x="28" y="0"/>
                </a:cxn>
              </a:cxnLst>
              <a:rect l="0" t="0" r="r" b="b"/>
              <a:pathLst>
                <a:path w="252" h="240">
                  <a:moveTo>
                    <a:pt x="251" y="101"/>
                  </a:moveTo>
                  <a:lnTo>
                    <a:pt x="134" y="239"/>
                  </a:lnTo>
                  <a:lnTo>
                    <a:pt x="0" y="184"/>
                  </a:lnTo>
                  <a:lnTo>
                    <a:pt x="28"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8" name="Freeform 91"/>
            <p:cNvSpPr>
              <a:spLocks/>
            </p:cNvSpPr>
            <p:nvPr/>
          </p:nvSpPr>
          <p:spPr bwMode="auto">
            <a:xfrm>
              <a:off x="2560" y="3359"/>
              <a:ext cx="231" cy="257"/>
            </a:xfrm>
            <a:custGeom>
              <a:avLst/>
              <a:gdLst/>
              <a:ahLst/>
              <a:cxnLst>
                <a:cxn ang="0">
                  <a:pos x="230" y="218"/>
                </a:cxn>
                <a:cxn ang="0">
                  <a:pos x="67" y="256"/>
                </a:cxn>
                <a:cxn ang="0">
                  <a:pos x="0" y="115"/>
                </a:cxn>
                <a:cxn ang="0">
                  <a:pos x="130" y="0"/>
                </a:cxn>
              </a:cxnLst>
              <a:rect l="0" t="0" r="r" b="b"/>
              <a:pathLst>
                <a:path w="231" h="257">
                  <a:moveTo>
                    <a:pt x="230" y="218"/>
                  </a:moveTo>
                  <a:lnTo>
                    <a:pt x="67" y="256"/>
                  </a:lnTo>
                  <a:lnTo>
                    <a:pt x="0" y="115"/>
                  </a:lnTo>
                  <a:lnTo>
                    <a:pt x="130"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9" name="Freeform 92"/>
            <p:cNvSpPr>
              <a:spLocks/>
            </p:cNvSpPr>
            <p:nvPr/>
          </p:nvSpPr>
          <p:spPr bwMode="auto">
            <a:xfrm>
              <a:off x="2545" y="3023"/>
              <a:ext cx="219" cy="227"/>
            </a:xfrm>
            <a:custGeom>
              <a:avLst/>
              <a:gdLst/>
              <a:ahLst/>
              <a:cxnLst>
                <a:cxn ang="0">
                  <a:pos x="139" y="226"/>
                </a:cxn>
                <a:cxn ang="0">
                  <a:pos x="0" y="135"/>
                </a:cxn>
                <a:cxn ang="0">
                  <a:pos x="51" y="0"/>
                </a:cxn>
                <a:cxn ang="0">
                  <a:pos x="218" y="14"/>
                </a:cxn>
              </a:cxnLst>
              <a:rect l="0" t="0" r="r" b="b"/>
              <a:pathLst>
                <a:path w="219" h="227">
                  <a:moveTo>
                    <a:pt x="139" y="226"/>
                  </a:moveTo>
                  <a:lnTo>
                    <a:pt x="0" y="135"/>
                  </a:lnTo>
                  <a:lnTo>
                    <a:pt x="51" y="0"/>
                  </a:lnTo>
                  <a:lnTo>
                    <a:pt x="218" y="14"/>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60" name="Oval 93"/>
            <p:cNvSpPr>
              <a:spLocks noChangeArrowheads="1"/>
            </p:cNvSpPr>
            <p:nvPr/>
          </p:nvSpPr>
          <p:spPr bwMode="auto">
            <a:xfrm rot="20820000">
              <a:off x="2666" y="2835"/>
              <a:ext cx="912" cy="912"/>
            </a:xfrm>
            <a:prstGeom prst="ellipse">
              <a:avLst/>
            </a:prstGeom>
            <a:grpFill/>
            <a:ln w="12700">
              <a:solidFill>
                <a:schemeClr val="accent6"/>
              </a:solid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29" name="Oval 94"/>
          <p:cNvSpPr>
            <a:spLocks noChangeArrowheads="1"/>
          </p:cNvSpPr>
          <p:nvPr/>
        </p:nvSpPr>
        <p:spPr bwMode="auto">
          <a:xfrm rot="5400000" flipH="1">
            <a:off x="8499801" y="2058623"/>
            <a:ext cx="176884" cy="187709"/>
          </a:xfrm>
          <a:prstGeom prst="ellipse">
            <a:avLst/>
          </a:prstGeom>
          <a:solidFill>
            <a:schemeClr val="bg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30" name="Group 96"/>
          <p:cNvGrpSpPr>
            <a:grpSpLocks/>
          </p:cNvGrpSpPr>
          <p:nvPr/>
        </p:nvGrpSpPr>
        <p:grpSpPr bwMode="auto">
          <a:xfrm rot="5400000" flipH="1">
            <a:off x="8499595" y="2416361"/>
            <a:ext cx="382486" cy="411159"/>
            <a:chOff x="3515" y="1106"/>
            <a:chExt cx="1180" cy="1198"/>
          </a:xfrm>
          <a:solidFill>
            <a:schemeClr val="accent1"/>
          </a:solidFill>
        </p:grpSpPr>
        <p:sp>
          <p:nvSpPr>
            <p:cNvPr id="43" name="Freeform 97"/>
            <p:cNvSpPr>
              <a:spLocks/>
            </p:cNvSpPr>
            <p:nvPr/>
          </p:nvSpPr>
          <p:spPr bwMode="auto">
            <a:xfrm>
              <a:off x="4106" y="1106"/>
              <a:ext cx="256" cy="256"/>
            </a:xfrm>
            <a:custGeom>
              <a:avLst/>
              <a:gdLst/>
              <a:ahLst/>
              <a:cxnLst>
                <a:cxn ang="0">
                  <a:pos x="0" y="157"/>
                </a:cxn>
                <a:cxn ang="0">
                  <a:pos x="90" y="0"/>
                </a:cxn>
                <a:cxn ang="0">
                  <a:pos x="243" y="44"/>
                </a:cxn>
                <a:cxn ang="0">
                  <a:pos x="255" y="255"/>
                </a:cxn>
              </a:cxnLst>
              <a:rect l="0" t="0" r="r" b="b"/>
              <a:pathLst>
                <a:path w="256" h="256">
                  <a:moveTo>
                    <a:pt x="0" y="157"/>
                  </a:moveTo>
                  <a:lnTo>
                    <a:pt x="90" y="0"/>
                  </a:lnTo>
                  <a:lnTo>
                    <a:pt x="243" y="44"/>
                  </a:lnTo>
                  <a:lnTo>
                    <a:pt x="255" y="255"/>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4" name="Freeform 98"/>
            <p:cNvSpPr>
              <a:spLocks/>
            </p:cNvSpPr>
            <p:nvPr/>
          </p:nvSpPr>
          <p:spPr bwMode="auto">
            <a:xfrm>
              <a:off x="4430" y="1359"/>
              <a:ext cx="242" cy="257"/>
            </a:xfrm>
            <a:custGeom>
              <a:avLst/>
              <a:gdLst/>
              <a:ahLst/>
              <a:cxnLst>
                <a:cxn ang="0">
                  <a:pos x="0" y="34"/>
                </a:cxn>
                <a:cxn ang="0">
                  <a:pos x="163" y="0"/>
                </a:cxn>
                <a:cxn ang="0">
                  <a:pos x="241" y="143"/>
                </a:cxn>
                <a:cxn ang="0">
                  <a:pos x="105" y="256"/>
                </a:cxn>
              </a:cxnLst>
              <a:rect l="0" t="0" r="r" b="b"/>
              <a:pathLst>
                <a:path w="242" h="257">
                  <a:moveTo>
                    <a:pt x="0" y="34"/>
                  </a:moveTo>
                  <a:lnTo>
                    <a:pt x="163" y="0"/>
                  </a:lnTo>
                  <a:lnTo>
                    <a:pt x="241" y="143"/>
                  </a:lnTo>
                  <a:lnTo>
                    <a:pt x="105" y="25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5" name="Freeform 99"/>
            <p:cNvSpPr>
              <a:spLocks/>
            </p:cNvSpPr>
            <p:nvPr/>
          </p:nvSpPr>
          <p:spPr bwMode="auto">
            <a:xfrm>
              <a:off x="4471" y="1668"/>
              <a:ext cx="224" cy="263"/>
            </a:xfrm>
            <a:custGeom>
              <a:avLst/>
              <a:gdLst/>
              <a:ahLst/>
              <a:cxnLst>
                <a:cxn ang="0">
                  <a:pos x="83" y="0"/>
                </a:cxn>
                <a:cxn ang="0">
                  <a:pos x="223" y="105"/>
                </a:cxn>
                <a:cxn ang="0">
                  <a:pos x="182" y="253"/>
                </a:cxn>
                <a:cxn ang="0">
                  <a:pos x="0" y="262"/>
                </a:cxn>
              </a:cxnLst>
              <a:rect l="0" t="0" r="r" b="b"/>
              <a:pathLst>
                <a:path w="224" h="263">
                  <a:moveTo>
                    <a:pt x="83" y="0"/>
                  </a:moveTo>
                  <a:lnTo>
                    <a:pt x="223" y="105"/>
                  </a:lnTo>
                  <a:lnTo>
                    <a:pt x="182" y="253"/>
                  </a:lnTo>
                  <a:lnTo>
                    <a:pt x="0" y="262"/>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6" name="Freeform 100"/>
            <p:cNvSpPr>
              <a:spLocks/>
            </p:cNvSpPr>
            <p:nvPr/>
          </p:nvSpPr>
          <p:spPr bwMode="auto">
            <a:xfrm>
              <a:off x="4211" y="1966"/>
              <a:ext cx="300" cy="259"/>
            </a:xfrm>
            <a:custGeom>
              <a:avLst/>
              <a:gdLst/>
              <a:ahLst/>
              <a:cxnLst>
                <a:cxn ang="0">
                  <a:pos x="242" y="0"/>
                </a:cxn>
                <a:cxn ang="0">
                  <a:pos x="299" y="184"/>
                </a:cxn>
                <a:cxn ang="0">
                  <a:pos x="166" y="258"/>
                </a:cxn>
                <a:cxn ang="0">
                  <a:pos x="0" y="141"/>
                </a:cxn>
              </a:cxnLst>
              <a:rect l="0" t="0" r="r" b="b"/>
              <a:pathLst>
                <a:path w="300" h="259">
                  <a:moveTo>
                    <a:pt x="242" y="0"/>
                  </a:moveTo>
                  <a:lnTo>
                    <a:pt x="299" y="184"/>
                  </a:lnTo>
                  <a:lnTo>
                    <a:pt x="166" y="258"/>
                  </a:lnTo>
                  <a:lnTo>
                    <a:pt x="0" y="141"/>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7" name="Freeform 101"/>
            <p:cNvSpPr>
              <a:spLocks/>
            </p:cNvSpPr>
            <p:nvPr/>
          </p:nvSpPr>
          <p:spPr bwMode="auto">
            <a:xfrm>
              <a:off x="3902" y="2089"/>
              <a:ext cx="254" cy="215"/>
            </a:xfrm>
            <a:custGeom>
              <a:avLst/>
              <a:gdLst/>
              <a:ahLst/>
              <a:cxnLst>
                <a:cxn ang="0">
                  <a:pos x="253" y="62"/>
                </a:cxn>
                <a:cxn ang="0">
                  <a:pos x="182" y="214"/>
                </a:cxn>
                <a:cxn ang="0">
                  <a:pos x="8" y="178"/>
                </a:cxn>
                <a:cxn ang="0">
                  <a:pos x="0" y="0"/>
                </a:cxn>
              </a:cxnLst>
              <a:rect l="0" t="0" r="r" b="b"/>
              <a:pathLst>
                <a:path w="254" h="215">
                  <a:moveTo>
                    <a:pt x="253" y="62"/>
                  </a:moveTo>
                  <a:lnTo>
                    <a:pt x="182" y="214"/>
                  </a:lnTo>
                  <a:lnTo>
                    <a:pt x="8" y="178"/>
                  </a:lnTo>
                  <a:lnTo>
                    <a:pt x="0"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8" name="Freeform 102"/>
            <p:cNvSpPr>
              <a:spLocks/>
            </p:cNvSpPr>
            <p:nvPr/>
          </p:nvSpPr>
          <p:spPr bwMode="auto">
            <a:xfrm>
              <a:off x="3566" y="1815"/>
              <a:ext cx="250" cy="254"/>
            </a:xfrm>
            <a:custGeom>
              <a:avLst/>
              <a:gdLst/>
              <a:ahLst/>
              <a:cxnLst>
                <a:cxn ang="0">
                  <a:pos x="249" y="219"/>
                </a:cxn>
                <a:cxn ang="0">
                  <a:pos x="71" y="253"/>
                </a:cxn>
                <a:cxn ang="0">
                  <a:pos x="0" y="125"/>
                </a:cxn>
                <a:cxn ang="0">
                  <a:pos x="138" y="0"/>
                </a:cxn>
              </a:cxnLst>
              <a:rect l="0" t="0" r="r" b="b"/>
              <a:pathLst>
                <a:path w="250" h="254">
                  <a:moveTo>
                    <a:pt x="249" y="219"/>
                  </a:moveTo>
                  <a:lnTo>
                    <a:pt x="71" y="253"/>
                  </a:lnTo>
                  <a:lnTo>
                    <a:pt x="0" y="125"/>
                  </a:lnTo>
                  <a:lnTo>
                    <a:pt x="138"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9" name="Freeform 103"/>
            <p:cNvSpPr>
              <a:spLocks/>
            </p:cNvSpPr>
            <p:nvPr/>
          </p:nvSpPr>
          <p:spPr bwMode="auto">
            <a:xfrm>
              <a:off x="3515" y="1483"/>
              <a:ext cx="213" cy="234"/>
            </a:xfrm>
            <a:custGeom>
              <a:avLst/>
              <a:gdLst/>
              <a:ahLst/>
              <a:cxnLst>
                <a:cxn ang="0">
                  <a:pos x="151" y="233"/>
                </a:cxn>
                <a:cxn ang="0">
                  <a:pos x="0" y="159"/>
                </a:cxn>
                <a:cxn ang="0">
                  <a:pos x="39" y="9"/>
                </a:cxn>
                <a:cxn ang="0">
                  <a:pos x="212" y="0"/>
                </a:cxn>
              </a:cxnLst>
              <a:rect l="0" t="0" r="r" b="b"/>
              <a:pathLst>
                <a:path w="213" h="234">
                  <a:moveTo>
                    <a:pt x="151" y="233"/>
                  </a:moveTo>
                  <a:lnTo>
                    <a:pt x="0" y="159"/>
                  </a:lnTo>
                  <a:lnTo>
                    <a:pt x="39" y="9"/>
                  </a:lnTo>
                  <a:lnTo>
                    <a:pt x="212"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0" name="Freeform 104"/>
            <p:cNvSpPr>
              <a:spLocks/>
            </p:cNvSpPr>
            <p:nvPr/>
          </p:nvSpPr>
          <p:spPr bwMode="auto">
            <a:xfrm>
              <a:off x="3740" y="1164"/>
              <a:ext cx="247" cy="232"/>
            </a:xfrm>
            <a:custGeom>
              <a:avLst/>
              <a:gdLst/>
              <a:ahLst/>
              <a:cxnLst>
                <a:cxn ang="0">
                  <a:pos x="53" y="231"/>
                </a:cxn>
                <a:cxn ang="0">
                  <a:pos x="0" y="72"/>
                </a:cxn>
                <a:cxn ang="0">
                  <a:pos x="126" y="0"/>
                </a:cxn>
                <a:cxn ang="0">
                  <a:pos x="246" y="117"/>
                </a:cxn>
              </a:cxnLst>
              <a:rect l="0" t="0" r="r" b="b"/>
              <a:pathLst>
                <a:path w="247" h="232">
                  <a:moveTo>
                    <a:pt x="53" y="231"/>
                  </a:moveTo>
                  <a:lnTo>
                    <a:pt x="0" y="72"/>
                  </a:lnTo>
                  <a:lnTo>
                    <a:pt x="126" y="0"/>
                  </a:lnTo>
                  <a:lnTo>
                    <a:pt x="246" y="117"/>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51" name="Oval 105"/>
            <p:cNvSpPr>
              <a:spLocks noChangeArrowheads="1"/>
            </p:cNvSpPr>
            <p:nvPr/>
          </p:nvSpPr>
          <p:spPr bwMode="auto">
            <a:xfrm rot="1560000">
              <a:off x="3649" y="1247"/>
              <a:ext cx="912" cy="912"/>
            </a:xfrm>
            <a:prstGeom prst="ellipse">
              <a:avLst/>
            </a:prstGeom>
            <a:grpFill/>
            <a:ln w="12700">
              <a:solidFill>
                <a:schemeClr val="accent6"/>
              </a:solid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31" name="Oval 106"/>
          <p:cNvSpPr>
            <a:spLocks noChangeArrowheads="1"/>
          </p:cNvSpPr>
          <p:nvPr/>
        </p:nvSpPr>
        <p:spPr bwMode="auto">
          <a:xfrm rot="5400000" flipH="1">
            <a:off x="8254551" y="2403783"/>
            <a:ext cx="136139" cy="144146"/>
          </a:xfrm>
          <a:prstGeom prst="ellipse">
            <a:avLst/>
          </a:prstGeom>
          <a:solidFill>
            <a:schemeClr val="accent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32" name="Group 108"/>
          <p:cNvGrpSpPr>
            <a:grpSpLocks/>
          </p:cNvGrpSpPr>
          <p:nvPr/>
        </p:nvGrpSpPr>
        <p:grpSpPr bwMode="auto">
          <a:xfrm rot="5400000" flipH="1">
            <a:off x="9313148" y="1591217"/>
            <a:ext cx="261210" cy="280891"/>
            <a:chOff x="3515" y="1106"/>
            <a:chExt cx="1180" cy="1198"/>
          </a:xfrm>
          <a:solidFill>
            <a:schemeClr val="accent1"/>
          </a:solidFill>
        </p:grpSpPr>
        <p:sp>
          <p:nvSpPr>
            <p:cNvPr id="34" name="Freeform 109"/>
            <p:cNvSpPr>
              <a:spLocks/>
            </p:cNvSpPr>
            <p:nvPr/>
          </p:nvSpPr>
          <p:spPr bwMode="auto">
            <a:xfrm>
              <a:off x="4106" y="1106"/>
              <a:ext cx="256" cy="256"/>
            </a:xfrm>
            <a:custGeom>
              <a:avLst/>
              <a:gdLst/>
              <a:ahLst/>
              <a:cxnLst>
                <a:cxn ang="0">
                  <a:pos x="0" y="157"/>
                </a:cxn>
                <a:cxn ang="0">
                  <a:pos x="90" y="0"/>
                </a:cxn>
                <a:cxn ang="0">
                  <a:pos x="243" y="44"/>
                </a:cxn>
                <a:cxn ang="0">
                  <a:pos x="255" y="255"/>
                </a:cxn>
              </a:cxnLst>
              <a:rect l="0" t="0" r="r" b="b"/>
              <a:pathLst>
                <a:path w="256" h="256">
                  <a:moveTo>
                    <a:pt x="0" y="157"/>
                  </a:moveTo>
                  <a:lnTo>
                    <a:pt x="90" y="0"/>
                  </a:lnTo>
                  <a:lnTo>
                    <a:pt x="243" y="44"/>
                  </a:lnTo>
                  <a:lnTo>
                    <a:pt x="255" y="255"/>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35" name="Freeform 110"/>
            <p:cNvSpPr>
              <a:spLocks/>
            </p:cNvSpPr>
            <p:nvPr/>
          </p:nvSpPr>
          <p:spPr bwMode="auto">
            <a:xfrm>
              <a:off x="4430" y="1359"/>
              <a:ext cx="242" cy="257"/>
            </a:xfrm>
            <a:custGeom>
              <a:avLst/>
              <a:gdLst/>
              <a:ahLst/>
              <a:cxnLst>
                <a:cxn ang="0">
                  <a:pos x="0" y="34"/>
                </a:cxn>
                <a:cxn ang="0">
                  <a:pos x="163" y="0"/>
                </a:cxn>
                <a:cxn ang="0">
                  <a:pos x="241" y="143"/>
                </a:cxn>
                <a:cxn ang="0">
                  <a:pos x="105" y="256"/>
                </a:cxn>
              </a:cxnLst>
              <a:rect l="0" t="0" r="r" b="b"/>
              <a:pathLst>
                <a:path w="242" h="257">
                  <a:moveTo>
                    <a:pt x="0" y="34"/>
                  </a:moveTo>
                  <a:lnTo>
                    <a:pt x="163" y="0"/>
                  </a:lnTo>
                  <a:lnTo>
                    <a:pt x="241" y="143"/>
                  </a:lnTo>
                  <a:lnTo>
                    <a:pt x="105" y="256"/>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36" name="Freeform 111"/>
            <p:cNvSpPr>
              <a:spLocks/>
            </p:cNvSpPr>
            <p:nvPr/>
          </p:nvSpPr>
          <p:spPr bwMode="auto">
            <a:xfrm>
              <a:off x="4471" y="1668"/>
              <a:ext cx="224" cy="263"/>
            </a:xfrm>
            <a:custGeom>
              <a:avLst/>
              <a:gdLst/>
              <a:ahLst/>
              <a:cxnLst>
                <a:cxn ang="0">
                  <a:pos x="83" y="0"/>
                </a:cxn>
                <a:cxn ang="0">
                  <a:pos x="223" y="105"/>
                </a:cxn>
                <a:cxn ang="0">
                  <a:pos x="182" y="253"/>
                </a:cxn>
                <a:cxn ang="0">
                  <a:pos x="0" y="262"/>
                </a:cxn>
              </a:cxnLst>
              <a:rect l="0" t="0" r="r" b="b"/>
              <a:pathLst>
                <a:path w="224" h="263">
                  <a:moveTo>
                    <a:pt x="83" y="0"/>
                  </a:moveTo>
                  <a:lnTo>
                    <a:pt x="223" y="105"/>
                  </a:lnTo>
                  <a:lnTo>
                    <a:pt x="182" y="253"/>
                  </a:lnTo>
                  <a:lnTo>
                    <a:pt x="0" y="262"/>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37" name="Freeform 112"/>
            <p:cNvSpPr>
              <a:spLocks/>
            </p:cNvSpPr>
            <p:nvPr/>
          </p:nvSpPr>
          <p:spPr bwMode="auto">
            <a:xfrm>
              <a:off x="4211" y="1966"/>
              <a:ext cx="300" cy="259"/>
            </a:xfrm>
            <a:custGeom>
              <a:avLst/>
              <a:gdLst/>
              <a:ahLst/>
              <a:cxnLst>
                <a:cxn ang="0">
                  <a:pos x="242" y="0"/>
                </a:cxn>
                <a:cxn ang="0">
                  <a:pos x="299" y="184"/>
                </a:cxn>
                <a:cxn ang="0">
                  <a:pos x="166" y="258"/>
                </a:cxn>
                <a:cxn ang="0">
                  <a:pos x="0" y="141"/>
                </a:cxn>
              </a:cxnLst>
              <a:rect l="0" t="0" r="r" b="b"/>
              <a:pathLst>
                <a:path w="300" h="259">
                  <a:moveTo>
                    <a:pt x="242" y="0"/>
                  </a:moveTo>
                  <a:lnTo>
                    <a:pt x="299" y="184"/>
                  </a:lnTo>
                  <a:lnTo>
                    <a:pt x="166" y="258"/>
                  </a:lnTo>
                  <a:lnTo>
                    <a:pt x="0" y="141"/>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38" name="Freeform 113"/>
            <p:cNvSpPr>
              <a:spLocks/>
            </p:cNvSpPr>
            <p:nvPr/>
          </p:nvSpPr>
          <p:spPr bwMode="auto">
            <a:xfrm>
              <a:off x="3902" y="2089"/>
              <a:ext cx="254" cy="215"/>
            </a:xfrm>
            <a:custGeom>
              <a:avLst/>
              <a:gdLst/>
              <a:ahLst/>
              <a:cxnLst>
                <a:cxn ang="0">
                  <a:pos x="253" y="62"/>
                </a:cxn>
                <a:cxn ang="0">
                  <a:pos x="182" y="214"/>
                </a:cxn>
                <a:cxn ang="0">
                  <a:pos x="8" y="178"/>
                </a:cxn>
                <a:cxn ang="0">
                  <a:pos x="0" y="0"/>
                </a:cxn>
              </a:cxnLst>
              <a:rect l="0" t="0" r="r" b="b"/>
              <a:pathLst>
                <a:path w="254" h="215">
                  <a:moveTo>
                    <a:pt x="253" y="62"/>
                  </a:moveTo>
                  <a:lnTo>
                    <a:pt x="182" y="214"/>
                  </a:lnTo>
                  <a:lnTo>
                    <a:pt x="8" y="178"/>
                  </a:lnTo>
                  <a:lnTo>
                    <a:pt x="0"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39" name="Freeform 114"/>
            <p:cNvSpPr>
              <a:spLocks/>
            </p:cNvSpPr>
            <p:nvPr/>
          </p:nvSpPr>
          <p:spPr bwMode="auto">
            <a:xfrm>
              <a:off x="3566" y="1815"/>
              <a:ext cx="250" cy="254"/>
            </a:xfrm>
            <a:custGeom>
              <a:avLst/>
              <a:gdLst/>
              <a:ahLst/>
              <a:cxnLst>
                <a:cxn ang="0">
                  <a:pos x="249" y="219"/>
                </a:cxn>
                <a:cxn ang="0">
                  <a:pos x="71" y="253"/>
                </a:cxn>
                <a:cxn ang="0">
                  <a:pos x="0" y="125"/>
                </a:cxn>
                <a:cxn ang="0">
                  <a:pos x="138" y="0"/>
                </a:cxn>
              </a:cxnLst>
              <a:rect l="0" t="0" r="r" b="b"/>
              <a:pathLst>
                <a:path w="250" h="254">
                  <a:moveTo>
                    <a:pt x="249" y="219"/>
                  </a:moveTo>
                  <a:lnTo>
                    <a:pt x="71" y="253"/>
                  </a:lnTo>
                  <a:lnTo>
                    <a:pt x="0" y="125"/>
                  </a:lnTo>
                  <a:lnTo>
                    <a:pt x="138"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0" name="Freeform 115"/>
            <p:cNvSpPr>
              <a:spLocks/>
            </p:cNvSpPr>
            <p:nvPr/>
          </p:nvSpPr>
          <p:spPr bwMode="auto">
            <a:xfrm>
              <a:off x="3515" y="1483"/>
              <a:ext cx="213" cy="234"/>
            </a:xfrm>
            <a:custGeom>
              <a:avLst/>
              <a:gdLst/>
              <a:ahLst/>
              <a:cxnLst>
                <a:cxn ang="0">
                  <a:pos x="151" y="233"/>
                </a:cxn>
                <a:cxn ang="0">
                  <a:pos x="0" y="159"/>
                </a:cxn>
                <a:cxn ang="0">
                  <a:pos x="39" y="9"/>
                </a:cxn>
                <a:cxn ang="0">
                  <a:pos x="212" y="0"/>
                </a:cxn>
              </a:cxnLst>
              <a:rect l="0" t="0" r="r" b="b"/>
              <a:pathLst>
                <a:path w="213" h="234">
                  <a:moveTo>
                    <a:pt x="151" y="233"/>
                  </a:moveTo>
                  <a:lnTo>
                    <a:pt x="0" y="159"/>
                  </a:lnTo>
                  <a:lnTo>
                    <a:pt x="39" y="9"/>
                  </a:lnTo>
                  <a:lnTo>
                    <a:pt x="212" y="0"/>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1" name="Freeform 116"/>
            <p:cNvSpPr>
              <a:spLocks/>
            </p:cNvSpPr>
            <p:nvPr/>
          </p:nvSpPr>
          <p:spPr bwMode="auto">
            <a:xfrm>
              <a:off x="3740" y="1164"/>
              <a:ext cx="247" cy="232"/>
            </a:xfrm>
            <a:custGeom>
              <a:avLst/>
              <a:gdLst/>
              <a:ahLst/>
              <a:cxnLst>
                <a:cxn ang="0">
                  <a:pos x="53" y="231"/>
                </a:cxn>
                <a:cxn ang="0">
                  <a:pos x="0" y="72"/>
                </a:cxn>
                <a:cxn ang="0">
                  <a:pos x="126" y="0"/>
                </a:cxn>
                <a:cxn ang="0">
                  <a:pos x="246" y="117"/>
                </a:cxn>
              </a:cxnLst>
              <a:rect l="0" t="0" r="r" b="b"/>
              <a:pathLst>
                <a:path w="247" h="232">
                  <a:moveTo>
                    <a:pt x="53" y="231"/>
                  </a:moveTo>
                  <a:lnTo>
                    <a:pt x="0" y="72"/>
                  </a:lnTo>
                  <a:lnTo>
                    <a:pt x="126" y="0"/>
                  </a:lnTo>
                  <a:lnTo>
                    <a:pt x="246" y="117"/>
                  </a:lnTo>
                </a:path>
              </a:pathLst>
            </a:custGeom>
            <a:grpFill/>
            <a:ln w="12700" cap="rnd" cmpd="sng">
              <a:solidFill>
                <a:schemeClr val="accent6"/>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42" name="Oval 117"/>
            <p:cNvSpPr>
              <a:spLocks noChangeArrowheads="1"/>
            </p:cNvSpPr>
            <p:nvPr/>
          </p:nvSpPr>
          <p:spPr bwMode="auto">
            <a:xfrm rot="1560000">
              <a:off x="3649" y="1247"/>
              <a:ext cx="912" cy="912"/>
            </a:xfrm>
            <a:prstGeom prst="ellipse">
              <a:avLst/>
            </a:prstGeom>
            <a:grpFill/>
            <a:ln w="12700">
              <a:solidFill>
                <a:schemeClr val="accent6"/>
              </a:solid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33" name="Oval 118"/>
          <p:cNvSpPr>
            <a:spLocks noChangeArrowheads="1"/>
          </p:cNvSpPr>
          <p:nvPr/>
        </p:nvSpPr>
        <p:spPr bwMode="auto">
          <a:xfrm rot="5400000" flipH="1">
            <a:off x="9397735" y="1681540"/>
            <a:ext cx="92973" cy="98476"/>
          </a:xfrm>
          <a:prstGeom prst="ellipse">
            <a:avLst/>
          </a:prstGeom>
          <a:solidFill>
            <a:schemeClr val="bg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88" name="Textfeld 87"/>
          <p:cNvSpPr txBox="1"/>
          <p:nvPr/>
        </p:nvSpPr>
        <p:spPr>
          <a:xfrm>
            <a:off x="9557632" y="2023837"/>
            <a:ext cx="1917186" cy="646331"/>
          </a:xfrm>
          <a:prstGeom prst="rect">
            <a:avLst/>
          </a:prstGeom>
          <a:noFill/>
        </p:spPr>
        <p:txBody>
          <a:bodyPr wrap="square" rtlCol="0">
            <a:spAutoFit/>
          </a:bodyPr>
          <a:lstStyle/>
          <a:p>
            <a:pPr algn="ctr"/>
            <a:r>
              <a:rPr lang="en-US" b="1" dirty="0"/>
              <a:t>Standard:</a:t>
            </a:r>
            <a:r>
              <a:rPr lang="en-US" dirty="0"/>
              <a:t> General purpose compute</a:t>
            </a:r>
          </a:p>
        </p:txBody>
      </p:sp>
      <p:grpSp>
        <p:nvGrpSpPr>
          <p:cNvPr id="93" name="Group 131"/>
          <p:cNvGrpSpPr>
            <a:grpSpLocks/>
          </p:cNvGrpSpPr>
          <p:nvPr/>
        </p:nvGrpSpPr>
        <p:grpSpPr bwMode="auto">
          <a:xfrm>
            <a:off x="1940526" y="4287077"/>
            <a:ext cx="724063" cy="735211"/>
            <a:chOff x="1981" y="1233"/>
            <a:chExt cx="1508" cy="1460"/>
          </a:xfrm>
          <a:solidFill>
            <a:schemeClr val="accent3"/>
          </a:solidFill>
        </p:grpSpPr>
        <p:sp>
          <p:nvSpPr>
            <p:cNvPr id="125" name="Freeform 132"/>
            <p:cNvSpPr>
              <a:spLocks/>
            </p:cNvSpPr>
            <p:nvPr/>
          </p:nvSpPr>
          <p:spPr bwMode="auto">
            <a:xfrm rot="5400000" flipH="1">
              <a:off x="3189" y="1798"/>
              <a:ext cx="340" cy="260"/>
            </a:xfrm>
            <a:custGeom>
              <a:avLst/>
              <a:gdLst/>
              <a:ahLst/>
              <a:cxnLst>
                <a:cxn ang="0">
                  <a:pos x="0" y="172"/>
                </a:cxn>
                <a:cxn ang="0">
                  <a:pos x="49" y="0"/>
                </a:cxn>
                <a:cxn ang="0">
                  <a:pos x="208" y="4"/>
                </a:cxn>
                <a:cxn ang="0">
                  <a:pos x="272" y="206"/>
                </a:cxn>
              </a:cxnLst>
              <a:rect l="0" t="0" r="r" b="b"/>
              <a:pathLst>
                <a:path w="273" h="207">
                  <a:moveTo>
                    <a:pt x="0" y="172"/>
                  </a:moveTo>
                  <a:lnTo>
                    <a:pt x="49" y="0"/>
                  </a:lnTo>
                  <a:lnTo>
                    <a:pt x="208" y="4"/>
                  </a:lnTo>
                  <a:lnTo>
                    <a:pt x="272" y="206"/>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6" name="Freeform 133"/>
            <p:cNvSpPr>
              <a:spLocks/>
            </p:cNvSpPr>
            <p:nvPr/>
          </p:nvSpPr>
          <p:spPr bwMode="auto">
            <a:xfrm rot="5400000" flipH="1">
              <a:off x="2977" y="1339"/>
              <a:ext cx="324" cy="333"/>
            </a:xfrm>
            <a:custGeom>
              <a:avLst/>
              <a:gdLst/>
              <a:ahLst/>
              <a:cxnLst>
                <a:cxn ang="0">
                  <a:pos x="0" y="74"/>
                </a:cxn>
                <a:cxn ang="0">
                  <a:pos x="152" y="0"/>
                </a:cxn>
                <a:cxn ang="0">
                  <a:pos x="260" y="121"/>
                </a:cxn>
                <a:cxn ang="0">
                  <a:pos x="156" y="263"/>
                </a:cxn>
              </a:cxnLst>
              <a:rect l="0" t="0" r="r" b="b"/>
              <a:pathLst>
                <a:path w="261" h="264">
                  <a:moveTo>
                    <a:pt x="0" y="74"/>
                  </a:moveTo>
                  <a:lnTo>
                    <a:pt x="152" y="0"/>
                  </a:lnTo>
                  <a:lnTo>
                    <a:pt x="260" y="121"/>
                  </a:lnTo>
                  <a:lnTo>
                    <a:pt x="156" y="263"/>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7" name="Freeform 134"/>
            <p:cNvSpPr>
              <a:spLocks/>
            </p:cNvSpPr>
            <p:nvPr/>
          </p:nvSpPr>
          <p:spPr bwMode="auto">
            <a:xfrm rot="5400000" flipH="1">
              <a:off x="2628" y="1170"/>
              <a:ext cx="223" cy="349"/>
            </a:xfrm>
            <a:custGeom>
              <a:avLst/>
              <a:gdLst/>
              <a:ahLst/>
              <a:cxnLst>
                <a:cxn ang="0">
                  <a:pos x="17" y="0"/>
                </a:cxn>
                <a:cxn ang="0">
                  <a:pos x="179" y="67"/>
                </a:cxn>
                <a:cxn ang="0">
                  <a:pos x="175" y="222"/>
                </a:cxn>
                <a:cxn ang="0">
                  <a:pos x="0" y="275"/>
                </a:cxn>
              </a:cxnLst>
              <a:rect l="0" t="0" r="r" b="b"/>
              <a:pathLst>
                <a:path w="180" h="276">
                  <a:moveTo>
                    <a:pt x="17" y="0"/>
                  </a:moveTo>
                  <a:lnTo>
                    <a:pt x="179" y="67"/>
                  </a:lnTo>
                  <a:lnTo>
                    <a:pt x="175" y="222"/>
                  </a:lnTo>
                  <a:lnTo>
                    <a:pt x="0" y="275"/>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8" name="Freeform 135"/>
            <p:cNvSpPr>
              <a:spLocks/>
            </p:cNvSpPr>
            <p:nvPr/>
          </p:nvSpPr>
          <p:spPr bwMode="auto">
            <a:xfrm rot="5400000" flipH="1">
              <a:off x="2161" y="1359"/>
              <a:ext cx="374" cy="339"/>
            </a:xfrm>
            <a:custGeom>
              <a:avLst/>
              <a:gdLst/>
              <a:ahLst/>
              <a:cxnLst>
                <a:cxn ang="0">
                  <a:pos x="200" y="0"/>
                </a:cxn>
                <a:cxn ang="0">
                  <a:pos x="300" y="165"/>
                </a:cxn>
                <a:cxn ang="0">
                  <a:pos x="188" y="268"/>
                </a:cxn>
                <a:cxn ang="0">
                  <a:pos x="0" y="195"/>
                </a:cxn>
              </a:cxnLst>
              <a:rect l="0" t="0" r="r" b="b"/>
              <a:pathLst>
                <a:path w="301" h="269">
                  <a:moveTo>
                    <a:pt x="200" y="0"/>
                  </a:moveTo>
                  <a:lnTo>
                    <a:pt x="300" y="165"/>
                  </a:lnTo>
                  <a:lnTo>
                    <a:pt x="188" y="268"/>
                  </a:lnTo>
                  <a:lnTo>
                    <a:pt x="0" y="195"/>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9" name="Freeform 136"/>
            <p:cNvSpPr>
              <a:spLocks/>
            </p:cNvSpPr>
            <p:nvPr/>
          </p:nvSpPr>
          <p:spPr bwMode="auto">
            <a:xfrm rot="5400000" flipH="1">
              <a:off x="1930" y="1822"/>
              <a:ext cx="321" cy="219"/>
            </a:xfrm>
            <a:custGeom>
              <a:avLst/>
              <a:gdLst/>
              <a:ahLst/>
              <a:cxnLst>
                <a:cxn ang="0">
                  <a:pos x="258" y="0"/>
                </a:cxn>
                <a:cxn ang="0">
                  <a:pos x="227" y="165"/>
                </a:cxn>
                <a:cxn ang="0">
                  <a:pos x="49" y="172"/>
                </a:cxn>
                <a:cxn ang="0">
                  <a:pos x="0" y="2"/>
                </a:cxn>
              </a:cxnLst>
              <a:rect l="0" t="0" r="r" b="b"/>
              <a:pathLst>
                <a:path w="259" h="173">
                  <a:moveTo>
                    <a:pt x="258" y="0"/>
                  </a:moveTo>
                  <a:lnTo>
                    <a:pt x="227" y="165"/>
                  </a:lnTo>
                  <a:lnTo>
                    <a:pt x="49" y="172"/>
                  </a:lnTo>
                  <a:lnTo>
                    <a:pt x="0" y="2"/>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0" name="Freeform 137"/>
            <p:cNvSpPr>
              <a:spLocks/>
            </p:cNvSpPr>
            <p:nvPr/>
          </p:nvSpPr>
          <p:spPr bwMode="auto">
            <a:xfrm rot="5400000" flipH="1">
              <a:off x="2144" y="2212"/>
              <a:ext cx="328" cy="332"/>
            </a:xfrm>
            <a:custGeom>
              <a:avLst/>
              <a:gdLst/>
              <a:ahLst/>
              <a:cxnLst>
                <a:cxn ang="0">
                  <a:pos x="263" y="185"/>
                </a:cxn>
                <a:cxn ang="0">
                  <a:pos x="100" y="261"/>
                </a:cxn>
                <a:cxn ang="0">
                  <a:pos x="0" y="153"/>
                </a:cxn>
                <a:cxn ang="0">
                  <a:pos x="102" y="0"/>
                </a:cxn>
              </a:cxnLst>
              <a:rect l="0" t="0" r="r" b="b"/>
              <a:pathLst>
                <a:path w="264" h="262">
                  <a:moveTo>
                    <a:pt x="263" y="185"/>
                  </a:moveTo>
                  <a:lnTo>
                    <a:pt x="100" y="261"/>
                  </a:lnTo>
                  <a:lnTo>
                    <a:pt x="0" y="153"/>
                  </a:lnTo>
                  <a:lnTo>
                    <a:pt x="102"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1" name="Freeform 138"/>
            <p:cNvSpPr>
              <a:spLocks/>
            </p:cNvSpPr>
            <p:nvPr/>
          </p:nvSpPr>
          <p:spPr bwMode="auto">
            <a:xfrm rot="5400000" flipH="1">
              <a:off x="2629" y="2436"/>
              <a:ext cx="208" cy="306"/>
            </a:xfrm>
            <a:custGeom>
              <a:avLst/>
              <a:gdLst/>
              <a:ahLst/>
              <a:cxnLst>
                <a:cxn ang="0">
                  <a:pos x="165" y="241"/>
                </a:cxn>
                <a:cxn ang="0">
                  <a:pos x="0" y="206"/>
                </a:cxn>
                <a:cxn ang="0">
                  <a:pos x="0" y="50"/>
                </a:cxn>
                <a:cxn ang="0">
                  <a:pos x="167" y="0"/>
                </a:cxn>
              </a:cxnLst>
              <a:rect l="0" t="0" r="r" b="b"/>
              <a:pathLst>
                <a:path w="168" h="242">
                  <a:moveTo>
                    <a:pt x="165" y="241"/>
                  </a:moveTo>
                  <a:lnTo>
                    <a:pt x="0" y="206"/>
                  </a:lnTo>
                  <a:lnTo>
                    <a:pt x="0" y="50"/>
                  </a:lnTo>
                  <a:lnTo>
                    <a:pt x="167"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2" name="Freeform 139"/>
            <p:cNvSpPr>
              <a:spLocks/>
            </p:cNvSpPr>
            <p:nvPr/>
          </p:nvSpPr>
          <p:spPr bwMode="auto">
            <a:xfrm rot="5400000" flipH="1">
              <a:off x="3013" y="2236"/>
              <a:ext cx="312" cy="307"/>
            </a:xfrm>
            <a:custGeom>
              <a:avLst/>
              <a:gdLst/>
              <a:ahLst/>
              <a:cxnLst>
                <a:cxn ang="0">
                  <a:pos x="89" y="241"/>
                </a:cxn>
                <a:cxn ang="0">
                  <a:pos x="0" y="101"/>
                </a:cxn>
                <a:cxn ang="0">
                  <a:pos x="104" y="0"/>
                </a:cxn>
                <a:cxn ang="0">
                  <a:pos x="249" y="83"/>
                </a:cxn>
              </a:cxnLst>
              <a:rect l="0" t="0" r="r" b="b"/>
              <a:pathLst>
                <a:path w="250" h="242">
                  <a:moveTo>
                    <a:pt x="89" y="241"/>
                  </a:moveTo>
                  <a:lnTo>
                    <a:pt x="0" y="101"/>
                  </a:lnTo>
                  <a:lnTo>
                    <a:pt x="104" y="0"/>
                  </a:lnTo>
                  <a:lnTo>
                    <a:pt x="249" y="83"/>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3" name="Oval 140"/>
            <p:cNvSpPr>
              <a:spLocks noChangeArrowheads="1"/>
            </p:cNvSpPr>
            <p:nvPr/>
          </p:nvSpPr>
          <p:spPr bwMode="auto">
            <a:xfrm rot="4680000" flipH="1">
              <a:off x="2167" y="1389"/>
              <a:ext cx="1132" cy="1152"/>
            </a:xfrm>
            <a:prstGeom prst="ellipse">
              <a:avLst/>
            </a:prstGeom>
            <a:solidFill>
              <a:schemeClr val="accent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34" name="Oval 141"/>
            <p:cNvSpPr>
              <a:spLocks noChangeArrowheads="1"/>
            </p:cNvSpPr>
            <p:nvPr/>
          </p:nvSpPr>
          <p:spPr bwMode="auto">
            <a:xfrm rot="5400000" flipH="1">
              <a:off x="2474" y="1684"/>
              <a:ext cx="522" cy="530"/>
            </a:xfrm>
            <a:prstGeom prst="ellipse">
              <a:avLst/>
            </a:prstGeom>
            <a:solidFill>
              <a:schemeClr val="bg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100" name="Arc 169"/>
          <p:cNvSpPr>
            <a:spLocks/>
          </p:cNvSpPr>
          <p:nvPr/>
        </p:nvSpPr>
        <p:spPr bwMode="auto">
          <a:xfrm rot="10127557" flipH="1" flipV="1">
            <a:off x="2400984" y="4200420"/>
            <a:ext cx="154621" cy="150758"/>
          </a:xfrm>
          <a:custGeom>
            <a:avLst/>
            <a:gdLst>
              <a:gd name="G0" fmla="+- 0 0 0"/>
              <a:gd name="G1" fmla="+- 20209 0 0"/>
              <a:gd name="G2" fmla="+- 21600 0 0"/>
              <a:gd name="T0" fmla="*/ 7626 w 21596"/>
              <a:gd name="T1" fmla="*/ 0 h 20209"/>
              <a:gd name="T2" fmla="*/ 21596 w 21596"/>
              <a:gd name="T3" fmla="*/ 19801 h 20209"/>
              <a:gd name="T4" fmla="*/ 0 w 21596"/>
              <a:gd name="T5" fmla="*/ 20209 h 20209"/>
            </a:gdLst>
            <a:ahLst/>
            <a:cxnLst>
              <a:cxn ang="0">
                <a:pos x="T0" y="T1"/>
              </a:cxn>
              <a:cxn ang="0">
                <a:pos x="T2" y="T3"/>
              </a:cxn>
              <a:cxn ang="0">
                <a:pos x="T4" y="T5"/>
              </a:cxn>
            </a:cxnLst>
            <a:rect l="0" t="0" r="r" b="b"/>
            <a:pathLst>
              <a:path w="21596" h="20209" fill="none" extrusionOk="0">
                <a:moveTo>
                  <a:pt x="7626" y="-1"/>
                </a:moveTo>
                <a:cubicBezTo>
                  <a:pt x="15895" y="3120"/>
                  <a:pt x="21429" y="10964"/>
                  <a:pt x="21596" y="19800"/>
                </a:cubicBezTo>
              </a:path>
              <a:path w="21596" h="20209" stroke="0" extrusionOk="0">
                <a:moveTo>
                  <a:pt x="7626" y="-1"/>
                </a:moveTo>
                <a:cubicBezTo>
                  <a:pt x="15895" y="3120"/>
                  <a:pt x="21429" y="10964"/>
                  <a:pt x="21596" y="19800"/>
                </a:cubicBezTo>
                <a:lnTo>
                  <a:pt x="0" y="20209"/>
                </a:lnTo>
                <a:close/>
              </a:path>
            </a:pathLst>
          </a:custGeom>
          <a:noFill/>
          <a:ln w="6350">
            <a:solidFill>
              <a:schemeClr val="accent1"/>
            </a:solidFill>
            <a:round/>
            <a:headEnd/>
            <a:tailEnd type="triangle" w="med" len="med"/>
          </a:ln>
          <a:effectLst/>
          <a:extLst>
            <a:ext uri="{909E8E84-426E-40DD-AFC4-6F175D3DCCD1}">
              <a14:hiddenFill xmlns:a14="http://schemas.microsoft.com/office/drawing/2010/main">
                <a:solidFill>
                  <a:schemeClr val="lt1"/>
                </a:solidFill>
              </a14:hiddenFill>
            </a:ext>
          </a:extLst>
        </p:spPr>
        <p:txBody>
          <a:bodyPr vert="horz" wrap="none" lIns="90000" tIns="45720" rIns="9000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21" name="Gruppierung 20"/>
          <p:cNvGrpSpPr/>
          <p:nvPr/>
        </p:nvGrpSpPr>
        <p:grpSpPr>
          <a:xfrm>
            <a:off x="2437239" y="5437090"/>
            <a:ext cx="1222421" cy="860167"/>
            <a:chOff x="2039668" y="4599090"/>
            <a:chExt cx="1125260" cy="796657"/>
          </a:xfrm>
        </p:grpSpPr>
        <p:grpSp>
          <p:nvGrpSpPr>
            <p:cNvPr id="91" name="Group 120"/>
            <p:cNvGrpSpPr>
              <a:grpSpLocks/>
            </p:cNvGrpSpPr>
            <p:nvPr/>
          </p:nvGrpSpPr>
          <p:grpSpPr bwMode="auto">
            <a:xfrm rot="5400000" flipH="1">
              <a:off x="2741074" y="4608123"/>
              <a:ext cx="357960" cy="339894"/>
              <a:chOff x="3515" y="1106"/>
              <a:chExt cx="1180" cy="1198"/>
            </a:xfrm>
            <a:solidFill>
              <a:schemeClr val="tx2"/>
            </a:solidFill>
          </p:grpSpPr>
          <p:sp>
            <p:nvSpPr>
              <p:cNvPr id="135" name="Freeform 121"/>
              <p:cNvSpPr>
                <a:spLocks/>
              </p:cNvSpPr>
              <p:nvPr/>
            </p:nvSpPr>
            <p:spPr bwMode="auto">
              <a:xfrm>
                <a:off x="4106" y="1106"/>
                <a:ext cx="256" cy="256"/>
              </a:xfrm>
              <a:custGeom>
                <a:avLst/>
                <a:gdLst/>
                <a:ahLst/>
                <a:cxnLst>
                  <a:cxn ang="0">
                    <a:pos x="0" y="157"/>
                  </a:cxn>
                  <a:cxn ang="0">
                    <a:pos x="90" y="0"/>
                  </a:cxn>
                  <a:cxn ang="0">
                    <a:pos x="243" y="44"/>
                  </a:cxn>
                  <a:cxn ang="0">
                    <a:pos x="255" y="255"/>
                  </a:cxn>
                </a:cxnLst>
                <a:rect l="0" t="0" r="r" b="b"/>
                <a:pathLst>
                  <a:path w="256" h="256">
                    <a:moveTo>
                      <a:pt x="0" y="157"/>
                    </a:moveTo>
                    <a:lnTo>
                      <a:pt x="90" y="0"/>
                    </a:lnTo>
                    <a:lnTo>
                      <a:pt x="243" y="44"/>
                    </a:lnTo>
                    <a:lnTo>
                      <a:pt x="255" y="255"/>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6" name="Freeform 122"/>
              <p:cNvSpPr>
                <a:spLocks/>
              </p:cNvSpPr>
              <p:nvPr/>
            </p:nvSpPr>
            <p:spPr bwMode="auto">
              <a:xfrm>
                <a:off x="4430" y="1359"/>
                <a:ext cx="242" cy="257"/>
              </a:xfrm>
              <a:custGeom>
                <a:avLst/>
                <a:gdLst/>
                <a:ahLst/>
                <a:cxnLst>
                  <a:cxn ang="0">
                    <a:pos x="0" y="34"/>
                  </a:cxn>
                  <a:cxn ang="0">
                    <a:pos x="163" y="0"/>
                  </a:cxn>
                  <a:cxn ang="0">
                    <a:pos x="241" y="143"/>
                  </a:cxn>
                  <a:cxn ang="0">
                    <a:pos x="105" y="256"/>
                  </a:cxn>
                </a:cxnLst>
                <a:rect l="0" t="0" r="r" b="b"/>
                <a:pathLst>
                  <a:path w="242" h="257">
                    <a:moveTo>
                      <a:pt x="0" y="34"/>
                    </a:moveTo>
                    <a:lnTo>
                      <a:pt x="163" y="0"/>
                    </a:lnTo>
                    <a:lnTo>
                      <a:pt x="241" y="143"/>
                    </a:lnTo>
                    <a:lnTo>
                      <a:pt x="105" y="256"/>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7" name="Freeform 123"/>
              <p:cNvSpPr>
                <a:spLocks/>
              </p:cNvSpPr>
              <p:nvPr/>
            </p:nvSpPr>
            <p:spPr bwMode="auto">
              <a:xfrm>
                <a:off x="4471" y="1668"/>
                <a:ext cx="224" cy="263"/>
              </a:xfrm>
              <a:custGeom>
                <a:avLst/>
                <a:gdLst/>
                <a:ahLst/>
                <a:cxnLst>
                  <a:cxn ang="0">
                    <a:pos x="83" y="0"/>
                  </a:cxn>
                  <a:cxn ang="0">
                    <a:pos x="223" y="105"/>
                  </a:cxn>
                  <a:cxn ang="0">
                    <a:pos x="182" y="253"/>
                  </a:cxn>
                  <a:cxn ang="0">
                    <a:pos x="0" y="262"/>
                  </a:cxn>
                </a:cxnLst>
                <a:rect l="0" t="0" r="r" b="b"/>
                <a:pathLst>
                  <a:path w="224" h="263">
                    <a:moveTo>
                      <a:pt x="83" y="0"/>
                    </a:moveTo>
                    <a:lnTo>
                      <a:pt x="223" y="105"/>
                    </a:lnTo>
                    <a:lnTo>
                      <a:pt x="182" y="253"/>
                    </a:lnTo>
                    <a:lnTo>
                      <a:pt x="0" y="262"/>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8" name="Freeform 124"/>
              <p:cNvSpPr>
                <a:spLocks/>
              </p:cNvSpPr>
              <p:nvPr/>
            </p:nvSpPr>
            <p:spPr bwMode="auto">
              <a:xfrm>
                <a:off x="4211" y="1966"/>
                <a:ext cx="300" cy="259"/>
              </a:xfrm>
              <a:custGeom>
                <a:avLst/>
                <a:gdLst/>
                <a:ahLst/>
                <a:cxnLst>
                  <a:cxn ang="0">
                    <a:pos x="242" y="0"/>
                  </a:cxn>
                  <a:cxn ang="0">
                    <a:pos x="299" y="184"/>
                  </a:cxn>
                  <a:cxn ang="0">
                    <a:pos x="166" y="258"/>
                  </a:cxn>
                  <a:cxn ang="0">
                    <a:pos x="0" y="141"/>
                  </a:cxn>
                </a:cxnLst>
                <a:rect l="0" t="0" r="r" b="b"/>
                <a:pathLst>
                  <a:path w="300" h="259">
                    <a:moveTo>
                      <a:pt x="242" y="0"/>
                    </a:moveTo>
                    <a:lnTo>
                      <a:pt x="299" y="184"/>
                    </a:lnTo>
                    <a:lnTo>
                      <a:pt x="166" y="258"/>
                    </a:lnTo>
                    <a:lnTo>
                      <a:pt x="0" y="141"/>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39" name="Freeform 125"/>
              <p:cNvSpPr>
                <a:spLocks/>
              </p:cNvSpPr>
              <p:nvPr/>
            </p:nvSpPr>
            <p:spPr bwMode="auto">
              <a:xfrm>
                <a:off x="3902" y="2089"/>
                <a:ext cx="254" cy="215"/>
              </a:xfrm>
              <a:custGeom>
                <a:avLst/>
                <a:gdLst/>
                <a:ahLst/>
                <a:cxnLst>
                  <a:cxn ang="0">
                    <a:pos x="253" y="62"/>
                  </a:cxn>
                  <a:cxn ang="0">
                    <a:pos x="182" y="214"/>
                  </a:cxn>
                  <a:cxn ang="0">
                    <a:pos x="8" y="178"/>
                  </a:cxn>
                  <a:cxn ang="0">
                    <a:pos x="0" y="0"/>
                  </a:cxn>
                </a:cxnLst>
                <a:rect l="0" t="0" r="r" b="b"/>
                <a:pathLst>
                  <a:path w="254" h="215">
                    <a:moveTo>
                      <a:pt x="253" y="62"/>
                    </a:moveTo>
                    <a:lnTo>
                      <a:pt x="182" y="214"/>
                    </a:lnTo>
                    <a:lnTo>
                      <a:pt x="8" y="178"/>
                    </a:lnTo>
                    <a:lnTo>
                      <a:pt x="0"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0" name="Freeform 126"/>
              <p:cNvSpPr>
                <a:spLocks/>
              </p:cNvSpPr>
              <p:nvPr/>
            </p:nvSpPr>
            <p:spPr bwMode="auto">
              <a:xfrm>
                <a:off x="3566" y="1815"/>
                <a:ext cx="250" cy="254"/>
              </a:xfrm>
              <a:custGeom>
                <a:avLst/>
                <a:gdLst/>
                <a:ahLst/>
                <a:cxnLst>
                  <a:cxn ang="0">
                    <a:pos x="249" y="219"/>
                  </a:cxn>
                  <a:cxn ang="0">
                    <a:pos x="71" y="253"/>
                  </a:cxn>
                  <a:cxn ang="0">
                    <a:pos x="0" y="125"/>
                  </a:cxn>
                  <a:cxn ang="0">
                    <a:pos x="138" y="0"/>
                  </a:cxn>
                </a:cxnLst>
                <a:rect l="0" t="0" r="r" b="b"/>
                <a:pathLst>
                  <a:path w="250" h="254">
                    <a:moveTo>
                      <a:pt x="249" y="219"/>
                    </a:moveTo>
                    <a:lnTo>
                      <a:pt x="71" y="253"/>
                    </a:lnTo>
                    <a:lnTo>
                      <a:pt x="0" y="125"/>
                    </a:lnTo>
                    <a:lnTo>
                      <a:pt x="138"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1" name="Freeform 127"/>
              <p:cNvSpPr>
                <a:spLocks/>
              </p:cNvSpPr>
              <p:nvPr/>
            </p:nvSpPr>
            <p:spPr bwMode="auto">
              <a:xfrm>
                <a:off x="3515" y="1483"/>
                <a:ext cx="213" cy="234"/>
              </a:xfrm>
              <a:custGeom>
                <a:avLst/>
                <a:gdLst/>
                <a:ahLst/>
                <a:cxnLst>
                  <a:cxn ang="0">
                    <a:pos x="151" y="233"/>
                  </a:cxn>
                  <a:cxn ang="0">
                    <a:pos x="0" y="159"/>
                  </a:cxn>
                  <a:cxn ang="0">
                    <a:pos x="39" y="9"/>
                  </a:cxn>
                  <a:cxn ang="0">
                    <a:pos x="212" y="0"/>
                  </a:cxn>
                </a:cxnLst>
                <a:rect l="0" t="0" r="r" b="b"/>
                <a:pathLst>
                  <a:path w="213" h="234">
                    <a:moveTo>
                      <a:pt x="151" y="233"/>
                    </a:moveTo>
                    <a:lnTo>
                      <a:pt x="0" y="159"/>
                    </a:lnTo>
                    <a:lnTo>
                      <a:pt x="39" y="9"/>
                    </a:lnTo>
                    <a:lnTo>
                      <a:pt x="212"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2" name="Freeform 128"/>
              <p:cNvSpPr>
                <a:spLocks/>
              </p:cNvSpPr>
              <p:nvPr/>
            </p:nvSpPr>
            <p:spPr bwMode="auto">
              <a:xfrm>
                <a:off x="3740" y="1164"/>
                <a:ext cx="247" cy="232"/>
              </a:xfrm>
              <a:custGeom>
                <a:avLst/>
                <a:gdLst/>
                <a:ahLst/>
                <a:cxnLst>
                  <a:cxn ang="0">
                    <a:pos x="53" y="231"/>
                  </a:cxn>
                  <a:cxn ang="0">
                    <a:pos x="0" y="72"/>
                  </a:cxn>
                  <a:cxn ang="0">
                    <a:pos x="126" y="0"/>
                  </a:cxn>
                  <a:cxn ang="0">
                    <a:pos x="246" y="117"/>
                  </a:cxn>
                </a:cxnLst>
                <a:rect l="0" t="0" r="r" b="b"/>
                <a:pathLst>
                  <a:path w="247" h="232">
                    <a:moveTo>
                      <a:pt x="53" y="231"/>
                    </a:moveTo>
                    <a:lnTo>
                      <a:pt x="0" y="72"/>
                    </a:lnTo>
                    <a:lnTo>
                      <a:pt x="126" y="0"/>
                    </a:lnTo>
                    <a:lnTo>
                      <a:pt x="246" y="117"/>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3" name="Oval 129"/>
              <p:cNvSpPr>
                <a:spLocks noChangeArrowheads="1"/>
              </p:cNvSpPr>
              <p:nvPr/>
            </p:nvSpPr>
            <p:spPr bwMode="auto">
              <a:xfrm rot="1560000">
                <a:off x="3649" y="1247"/>
                <a:ext cx="912" cy="912"/>
              </a:xfrm>
              <a:prstGeom prst="ellipse">
                <a:avLst/>
              </a:prstGeom>
              <a:solidFill>
                <a:schemeClr val="accent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92" name="Oval 130"/>
            <p:cNvSpPr>
              <a:spLocks noChangeArrowheads="1"/>
            </p:cNvSpPr>
            <p:nvPr/>
          </p:nvSpPr>
          <p:spPr bwMode="auto">
            <a:xfrm rot="5400000" flipH="1">
              <a:off x="2857486" y="4717040"/>
              <a:ext cx="127179" cy="119201"/>
            </a:xfrm>
            <a:prstGeom prst="ellipse">
              <a:avLst/>
            </a:prstGeom>
            <a:solidFill>
              <a:schemeClr val="lt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nvGrpSpPr>
            <p:cNvPr id="94" name="Group 142"/>
            <p:cNvGrpSpPr>
              <a:grpSpLocks/>
            </p:cNvGrpSpPr>
            <p:nvPr/>
          </p:nvGrpSpPr>
          <p:grpSpPr bwMode="auto">
            <a:xfrm>
              <a:off x="2088711" y="4882028"/>
              <a:ext cx="375314" cy="397257"/>
              <a:chOff x="1871" y="1973"/>
              <a:chExt cx="782" cy="790"/>
            </a:xfrm>
            <a:solidFill>
              <a:schemeClr val="tx2"/>
            </a:solidFill>
          </p:grpSpPr>
          <p:sp>
            <p:nvSpPr>
              <p:cNvPr id="115" name="Freeform 143"/>
              <p:cNvSpPr>
                <a:spLocks/>
              </p:cNvSpPr>
              <p:nvPr/>
            </p:nvSpPr>
            <p:spPr bwMode="auto">
              <a:xfrm rot="5400000" flipH="1">
                <a:off x="2474" y="2400"/>
                <a:ext cx="196" cy="163"/>
              </a:xfrm>
              <a:custGeom>
                <a:avLst/>
                <a:gdLst/>
                <a:ahLst/>
                <a:cxnLst>
                  <a:cxn ang="0">
                    <a:pos x="29" y="241"/>
                  </a:cxn>
                  <a:cxn ang="0">
                    <a:pos x="0" y="62"/>
                  </a:cxn>
                  <a:cxn ang="0">
                    <a:pos x="145" y="0"/>
                  </a:cxn>
                  <a:cxn ang="0">
                    <a:pos x="289" y="156"/>
                  </a:cxn>
                </a:cxnLst>
                <a:rect l="0" t="0" r="r" b="b"/>
                <a:pathLst>
                  <a:path w="290" h="242">
                    <a:moveTo>
                      <a:pt x="29" y="241"/>
                    </a:moveTo>
                    <a:lnTo>
                      <a:pt x="0" y="62"/>
                    </a:lnTo>
                    <a:lnTo>
                      <a:pt x="145" y="0"/>
                    </a:lnTo>
                    <a:lnTo>
                      <a:pt x="289" y="156"/>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6" name="Freeform 144"/>
              <p:cNvSpPr>
                <a:spLocks/>
              </p:cNvSpPr>
              <p:nvPr/>
            </p:nvSpPr>
            <p:spPr bwMode="auto">
              <a:xfrm rot="5400000" flipH="1">
                <a:off x="2481" y="2170"/>
                <a:ext cx="173" cy="160"/>
              </a:xfrm>
              <a:custGeom>
                <a:avLst/>
                <a:gdLst/>
                <a:ahLst/>
                <a:cxnLst>
                  <a:cxn ang="0">
                    <a:pos x="0" y="131"/>
                  </a:cxn>
                  <a:cxn ang="0">
                    <a:pos x="106" y="0"/>
                  </a:cxn>
                  <a:cxn ang="0">
                    <a:pos x="256" y="63"/>
                  </a:cxn>
                  <a:cxn ang="0">
                    <a:pos x="222" y="236"/>
                  </a:cxn>
                </a:cxnLst>
                <a:rect l="0" t="0" r="r" b="b"/>
                <a:pathLst>
                  <a:path w="257" h="237">
                    <a:moveTo>
                      <a:pt x="0" y="131"/>
                    </a:moveTo>
                    <a:lnTo>
                      <a:pt x="106" y="0"/>
                    </a:lnTo>
                    <a:lnTo>
                      <a:pt x="256" y="63"/>
                    </a:lnTo>
                    <a:lnTo>
                      <a:pt x="222" y="236"/>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7" name="Freeform 145"/>
              <p:cNvSpPr>
                <a:spLocks/>
              </p:cNvSpPr>
              <p:nvPr/>
            </p:nvSpPr>
            <p:spPr bwMode="auto">
              <a:xfrm rot="5400000" flipH="1">
                <a:off x="2305" y="1986"/>
                <a:ext cx="160" cy="178"/>
              </a:xfrm>
              <a:custGeom>
                <a:avLst/>
                <a:gdLst/>
                <a:ahLst/>
                <a:cxnLst>
                  <a:cxn ang="0">
                    <a:pos x="0" y="8"/>
                  </a:cxn>
                  <a:cxn ang="0">
                    <a:pos x="175" y="0"/>
                  </a:cxn>
                  <a:cxn ang="0">
                    <a:pos x="236" y="142"/>
                  </a:cxn>
                  <a:cxn ang="0">
                    <a:pos x="99" y="264"/>
                  </a:cxn>
                </a:cxnLst>
                <a:rect l="0" t="0" r="r" b="b"/>
                <a:pathLst>
                  <a:path w="237" h="265">
                    <a:moveTo>
                      <a:pt x="0" y="8"/>
                    </a:moveTo>
                    <a:lnTo>
                      <a:pt x="175" y="0"/>
                    </a:lnTo>
                    <a:lnTo>
                      <a:pt x="236" y="142"/>
                    </a:lnTo>
                    <a:lnTo>
                      <a:pt x="99" y="264"/>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8" name="Freeform 146"/>
              <p:cNvSpPr>
                <a:spLocks/>
              </p:cNvSpPr>
              <p:nvPr/>
            </p:nvSpPr>
            <p:spPr bwMode="auto">
              <a:xfrm rot="5400000" flipH="1">
                <a:off x="2094" y="1973"/>
                <a:ext cx="175" cy="176"/>
              </a:xfrm>
              <a:custGeom>
                <a:avLst/>
                <a:gdLst/>
                <a:ahLst/>
                <a:cxnLst>
                  <a:cxn ang="0">
                    <a:pos x="100" y="0"/>
                  </a:cxn>
                  <a:cxn ang="0">
                    <a:pos x="260" y="106"/>
                  </a:cxn>
                  <a:cxn ang="0">
                    <a:pos x="203" y="247"/>
                  </a:cxn>
                  <a:cxn ang="0">
                    <a:pos x="0" y="260"/>
                  </a:cxn>
                </a:cxnLst>
                <a:rect l="0" t="0" r="r" b="b"/>
                <a:pathLst>
                  <a:path w="261" h="261">
                    <a:moveTo>
                      <a:pt x="100" y="0"/>
                    </a:moveTo>
                    <a:lnTo>
                      <a:pt x="260" y="106"/>
                    </a:lnTo>
                    <a:lnTo>
                      <a:pt x="203" y="247"/>
                    </a:lnTo>
                    <a:lnTo>
                      <a:pt x="0" y="26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9" name="Freeform 147"/>
              <p:cNvSpPr>
                <a:spLocks/>
              </p:cNvSpPr>
              <p:nvPr/>
            </p:nvSpPr>
            <p:spPr bwMode="auto">
              <a:xfrm rot="5400000" flipH="1">
                <a:off x="1872" y="2140"/>
                <a:ext cx="186" cy="166"/>
              </a:xfrm>
              <a:custGeom>
                <a:avLst/>
                <a:gdLst/>
                <a:ahLst/>
                <a:cxnLst>
                  <a:cxn ang="0">
                    <a:pos x="232" y="0"/>
                  </a:cxn>
                  <a:cxn ang="0">
                    <a:pos x="275" y="163"/>
                  </a:cxn>
                  <a:cxn ang="0">
                    <a:pos x="116" y="245"/>
                  </a:cxn>
                  <a:cxn ang="0">
                    <a:pos x="0" y="111"/>
                  </a:cxn>
                </a:cxnLst>
                <a:rect l="0" t="0" r="r" b="b"/>
                <a:pathLst>
                  <a:path w="276" h="246">
                    <a:moveTo>
                      <a:pt x="232" y="0"/>
                    </a:moveTo>
                    <a:lnTo>
                      <a:pt x="275" y="163"/>
                    </a:lnTo>
                    <a:lnTo>
                      <a:pt x="116" y="245"/>
                    </a:lnTo>
                    <a:lnTo>
                      <a:pt x="0" y="111"/>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0" name="Freeform 148"/>
              <p:cNvSpPr>
                <a:spLocks/>
              </p:cNvSpPr>
              <p:nvPr/>
            </p:nvSpPr>
            <p:spPr bwMode="auto">
              <a:xfrm rot="5400000" flipH="1">
                <a:off x="1867" y="2390"/>
                <a:ext cx="170" cy="162"/>
              </a:xfrm>
              <a:custGeom>
                <a:avLst/>
                <a:gdLst/>
                <a:ahLst/>
                <a:cxnLst>
                  <a:cxn ang="0">
                    <a:pos x="251" y="101"/>
                  </a:cxn>
                  <a:cxn ang="0">
                    <a:pos x="134" y="239"/>
                  </a:cxn>
                  <a:cxn ang="0">
                    <a:pos x="0" y="184"/>
                  </a:cxn>
                  <a:cxn ang="0">
                    <a:pos x="28" y="0"/>
                  </a:cxn>
                </a:cxnLst>
                <a:rect l="0" t="0" r="r" b="b"/>
                <a:pathLst>
                  <a:path w="252" h="240">
                    <a:moveTo>
                      <a:pt x="251" y="101"/>
                    </a:moveTo>
                    <a:lnTo>
                      <a:pt x="134" y="239"/>
                    </a:lnTo>
                    <a:lnTo>
                      <a:pt x="0" y="184"/>
                    </a:lnTo>
                    <a:lnTo>
                      <a:pt x="28"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1" name="Freeform 149"/>
              <p:cNvSpPr>
                <a:spLocks/>
              </p:cNvSpPr>
              <p:nvPr/>
            </p:nvSpPr>
            <p:spPr bwMode="auto">
              <a:xfrm rot="5400000" flipH="1">
                <a:off x="2051" y="2588"/>
                <a:ext cx="156" cy="173"/>
              </a:xfrm>
              <a:custGeom>
                <a:avLst/>
                <a:gdLst/>
                <a:ahLst/>
                <a:cxnLst>
                  <a:cxn ang="0">
                    <a:pos x="230" y="218"/>
                  </a:cxn>
                  <a:cxn ang="0">
                    <a:pos x="67" y="256"/>
                  </a:cxn>
                  <a:cxn ang="0">
                    <a:pos x="0" y="115"/>
                  </a:cxn>
                  <a:cxn ang="0">
                    <a:pos x="130" y="0"/>
                  </a:cxn>
                </a:cxnLst>
                <a:rect l="0" t="0" r="r" b="b"/>
                <a:pathLst>
                  <a:path w="231" h="257">
                    <a:moveTo>
                      <a:pt x="230" y="218"/>
                    </a:moveTo>
                    <a:lnTo>
                      <a:pt x="67" y="256"/>
                    </a:lnTo>
                    <a:lnTo>
                      <a:pt x="0" y="115"/>
                    </a:lnTo>
                    <a:lnTo>
                      <a:pt x="130"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2" name="Freeform 150"/>
              <p:cNvSpPr>
                <a:spLocks/>
              </p:cNvSpPr>
              <p:nvPr/>
            </p:nvSpPr>
            <p:spPr bwMode="auto">
              <a:xfrm rot="5400000" flipH="1">
                <a:off x="2291" y="2612"/>
                <a:ext cx="148" cy="153"/>
              </a:xfrm>
              <a:custGeom>
                <a:avLst/>
                <a:gdLst/>
                <a:ahLst/>
                <a:cxnLst>
                  <a:cxn ang="0">
                    <a:pos x="139" y="226"/>
                  </a:cxn>
                  <a:cxn ang="0">
                    <a:pos x="0" y="135"/>
                  </a:cxn>
                  <a:cxn ang="0">
                    <a:pos x="51" y="0"/>
                  </a:cxn>
                  <a:cxn ang="0">
                    <a:pos x="218" y="14"/>
                  </a:cxn>
                </a:cxnLst>
                <a:rect l="0" t="0" r="r" b="b"/>
                <a:pathLst>
                  <a:path w="219" h="227">
                    <a:moveTo>
                      <a:pt x="139" y="226"/>
                    </a:moveTo>
                    <a:lnTo>
                      <a:pt x="0" y="135"/>
                    </a:lnTo>
                    <a:lnTo>
                      <a:pt x="51" y="0"/>
                    </a:lnTo>
                    <a:lnTo>
                      <a:pt x="218" y="14"/>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23" name="Oval 151"/>
              <p:cNvSpPr>
                <a:spLocks noChangeArrowheads="1"/>
              </p:cNvSpPr>
              <p:nvPr/>
            </p:nvSpPr>
            <p:spPr bwMode="auto">
              <a:xfrm rot="6180000" flipH="1">
                <a:off x="1954" y="2068"/>
                <a:ext cx="614" cy="614"/>
              </a:xfrm>
              <a:prstGeom prst="ellipse">
                <a:avLst/>
              </a:prstGeom>
              <a:solidFill>
                <a:schemeClr val="accent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24" name="Oval 152"/>
              <p:cNvSpPr>
                <a:spLocks noChangeArrowheads="1"/>
              </p:cNvSpPr>
              <p:nvPr/>
            </p:nvSpPr>
            <p:spPr bwMode="auto">
              <a:xfrm rot="5400000" flipH="1">
                <a:off x="2118" y="2240"/>
                <a:ext cx="283" cy="283"/>
              </a:xfrm>
              <a:prstGeom prst="ellipse">
                <a:avLst/>
              </a:prstGeom>
              <a:grp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grpSp>
          <p:nvGrpSpPr>
            <p:cNvPr id="95" name="Group 153"/>
            <p:cNvGrpSpPr>
              <a:grpSpLocks/>
            </p:cNvGrpSpPr>
            <p:nvPr/>
          </p:nvGrpSpPr>
          <p:grpSpPr bwMode="auto">
            <a:xfrm>
              <a:off x="2451083" y="4879170"/>
              <a:ext cx="500645" cy="516577"/>
              <a:chOff x="3298" y="2688"/>
              <a:chExt cx="1197" cy="1177"/>
            </a:xfrm>
            <a:solidFill>
              <a:schemeClr val="tx2"/>
            </a:solidFill>
          </p:grpSpPr>
          <p:grpSp>
            <p:nvGrpSpPr>
              <p:cNvPr id="104" name="Group 154"/>
              <p:cNvGrpSpPr>
                <a:grpSpLocks/>
              </p:cNvGrpSpPr>
              <p:nvPr/>
            </p:nvGrpSpPr>
            <p:grpSpPr bwMode="auto">
              <a:xfrm rot="5400000" flipH="1">
                <a:off x="3308" y="2678"/>
                <a:ext cx="1177" cy="1197"/>
                <a:chOff x="1524" y="1100"/>
                <a:chExt cx="1177" cy="1197"/>
              </a:xfrm>
              <a:grpFill/>
            </p:grpSpPr>
            <p:sp>
              <p:nvSpPr>
                <p:cNvPr id="106" name="Freeform 155"/>
                <p:cNvSpPr>
                  <a:spLocks/>
                </p:cNvSpPr>
                <p:nvPr/>
              </p:nvSpPr>
              <p:spPr bwMode="auto">
                <a:xfrm>
                  <a:off x="1920" y="1100"/>
                  <a:ext cx="273" cy="209"/>
                </a:xfrm>
                <a:custGeom>
                  <a:avLst/>
                  <a:gdLst/>
                  <a:ahLst/>
                  <a:cxnLst>
                    <a:cxn ang="0">
                      <a:pos x="0" y="208"/>
                    </a:cxn>
                    <a:cxn ang="0">
                      <a:pos x="12" y="28"/>
                    </a:cxn>
                    <a:cxn ang="0">
                      <a:pos x="168" y="0"/>
                    </a:cxn>
                    <a:cxn ang="0">
                      <a:pos x="272" y="184"/>
                    </a:cxn>
                  </a:cxnLst>
                  <a:rect l="0" t="0" r="r" b="b"/>
                  <a:pathLst>
                    <a:path w="273" h="209">
                      <a:moveTo>
                        <a:pt x="0" y="208"/>
                      </a:moveTo>
                      <a:lnTo>
                        <a:pt x="12" y="28"/>
                      </a:lnTo>
                      <a:lnTo>
                        <a:pt x="168" y="0"/>
                      </a:lnTo>
                      <a:lnTo>
                        <a:pt x="272" y="184"/>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07" name="Freeform 156"/>
                <p:cNvSpPr>
                  <a:spLocks/>
                </p:cNvSpPr>
                <p:nvPr/>
              </p:nvSpPr>
              <p:spPr bwMode="auto">
                <a:xfrm>
                  <a:off x="2268" y="1180"/>
                  <a:ext cx="265" cy="257"/>
                </a:xfrm>
                <a:custGeom>
                  <a:avLst/>
                  <a:gdLst/>
                  <a:ahLst/>
                  <a:cxnLst>
                    <a:cxn ang="0">
                      <a:pos x="0" y="104"/>
                    </a:cxn>
                    <a:cxn ang="0">
                      <a:pos x="132" y="0"/>
                    </a:cxn>
                    <a:cxn ang="0">
                      <a:pos x="264" y="96"/>
                    </a:cxn>
                    <a:cxn ang="0">
                      <a:pos x="192" y="256"/>
                    </a:cxn>
                  </a:cxnLst>
                  <a:rect l="0" t="0" r="r" b="b"/>
                  <a:pathLst>
                    <a:path w="265" h="257">
                      <a:moveTo>
                        <a:pt x="0" y="104"/>
                      </a:moveTo>
                      <a:lnTo>
                        <a:pt x="132" y="0"/>
                      </a:lnTo>
                      <a:lnTo>
                        <a:pt x="264" y="96"/>
                      </a:lnTo>
                      <a:lnTo>
                        <a:pt x="192" y="256"/>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08" name="Freeform 157"/>
                <p:cNvSpPr>
                  <a:spLocks/>
                </p:cNvSpPr>
                <p:nvPr/>
              </p:nvSpPr>
              <p:spPr bwMode="auto">
                <a:xfrm>
                  <a:off x="2500" y="1476"/>
                  <a:ext cx="201" cy="273"/>
                </a:xfrm>
                <a:custGeom>
                  <a:avLst/>
                  <a:gdLst/>
                  <a:ahLst/>
                  <a:cxnLst>
                    <a:cxn ang="0">
                      <a:pos x="0" y="0"/>
                    </a:cxn>
                    <a:cxn ang="0">
                      <a:pos x="172" y="32"/>
                    </a:cxn>
                    <a:cxn ang="0">
                      <a:pos x="200" y="184"/>
                    </a:cxn>
                    <a:cxn ang="0">
                      <a:pos x="40" y="272"/>
                    </a:cxn>
                  </a:cxnLst>
                  <a:rect l="0" t="0" r="r" b="b"/>
                  <a:pathLst>
                    <a:path w="201" h="273">
                      <a:moveTo>
                        <a:pt x="0" y="0"/>
                      </a:moveTo>
                      <a:lnTo>
                        <a:pt x="172" y="32"/>
                      </a:lnTo>
                      <a:lnTo>
                        <a:pt x="200" y="184"/>
                      </a:lnTo>
                      <a:lnTo>
                        <a:pt x="40" y="272"/>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09" name="Freeform 158"/>
                <p:cNvSpPr>
                  <a:spLocks/>
                </p:cNvSpPr>
                <p:nvPr/>
              </p:nvSpPr>
              <p:spPr bwMode="auto">
                <a:xfrm>
                  <a:off x="2384" y="1788"/>
                  <a:ext cx="289" cy="265"/>
                </a:xfrm>
                <a:custGeom>
                  <a:avLst/>
                  <a:gdLst/>
                  <a:ahLst/>
                  <a:cxnLst>
                    <a:cxn ang="0">
                      <a:pos x="156" y="0"/>
                    </a:cxn>
                    <a:cxn ang="0">
                      <a:pos x="288" y="140"/>
                    </a:cxn>
                    <a:cxn ang="0">
                      <a:pos x="200" y="264"/>
                    </a:cxn>
                    <a:cxn ang="0">
                      <a:pos x="0" y="232"/>
                    </a:cxn>
                  </a:cxnLst>
                  <a:rect l="0" t="0" r="r" b="b"/>
                  <a:pathLst>
                    <a:path w="289" h="265">
                      <a:moveTo>
                        <a:pt x="156" y="0"/>
                      </a:moveTo>
                      <a:lnTo>
                        <a:pt x="288" y="140"/>
                      </a:lnTo>
                      <a:lnTo>
                        <a:pt x="200" y="264"/>
                      </a:lnTo>
                      <a:lnTo>
                        <a:pt x="0" y="232"/>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0" name="Freeform 159"/>
                <p:cNvSpPr>
                  <a:spLocks/>
                </p:cNvSpPr>
                <p:nvPr/>
              </p:nvSpPr>
              <p:spPr bwMode="auto">
                <a:xfrm>
                  <a:off x="2100" y="2084"/>
                  <a:ext cx="257" cy="213"/>
                </a:xfrm>
                <a:custGeom>
                  <a:avLst/>
                  <a:gdLst/>
                  <a:ahLst/>
                  <a:cxnLst>
                    <a:cxn ang="0">
                      <a:pos x="252" y="0"/>
                    </a:cxn>
                    <a:cxn ang="0">
                      <a:pos x="256" y="168"/>
                    </a:cxn>
                    <a:cxn ang="0">
                      <a:pos x="84" y="212"/>
                    </a:cxn>
                    <a:cxn ang="0">
                      <a:pos x="0" y="56"/>
                    </a:cxn>
                  </a:cxnLst>
                  <a:rect l="0" t="0" r="r" b="b"/>
                  <a:pathLst>
                    <a:path w="257" h="213">
                      <a:moveTo>
                        <a:pt x="252" y="0"/>
                      </a:moveTo>
                      <a:lnTo>
                        <a:pt x="256" y="168"/>
                      </a:lnTo>
                      <a:lnTo>
                        <a:pt x="84" y="212"/>
                      </a:lnTo>
                      <a:lnTo>
                        <a:pt x="0" y="56"/>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1" name="Freeform 160"/>
                <p:cNvSpPr>
                  <a:spLocks/>
                </p:cNvSpPr>
                <p:nvPr/>
              </p:nvSpPr>
              <p:spPr bwMode="auto">
                <a:xfrm>
                  <a:off x="1732" y="1980"/>
                  <a:ext cx="265" cy="257"/>
                </a:xfrm>
                <a:custGeom>
                  <a:avLst/>
                  <a:gdLst/>
                  <a:ahLst/>
                  <a:cxnLst>
                    <a:cxn ang="0">
                      <a:pos x="264" y="148"/>
                    </a:cxn>
                    <a:cxn ang="0">
                      <a:pos x="120" y="256"/>
                    </a:cxn>
                    <a:cxn ang="0">
                      <a:pos x="0" y="172"/>
                    </a:cxn>
                    <a:cxn ang="0">
                      <a:pos x="68" y="0"/>
                    </a:cxn>
                  </a:cxnLst>
                  <a:rect l="0" t="0" r="r" b="b"/>
                  <a:pathLst>
                    <a:path w="265" h="257">
                      <a:moveTo>
                        <a:pt x="264" y="148"/>
                      </a:moveTo>
                      <a:lnTo>
                        <a:pt x="120" y="256"/>
                      </a:lnTo>
                      <a:lnTo>
                        <a:pt x="0" y="172"/>
                      </a:lnTo>
                      <a:lnTo>
                        <a:pt x="68"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2" name="Freeform 161"/>
                <p:cNvSpPr>
                  <a:spLocks/>
                </p:cNvSpPr>
                <p:nvPr/>
              </p:nvSpPr>
              <p:spPr bwMode="auto">
                <a:xfrm>
                  <a:off x="1524" y="1672"/>
                  <a:ext cx="201" cy="237"/>
                </a:xfrm>
                <a:custGeom>
                  <a:avLst/>
                  <a:gdLst/>
                  <a:ahLst/>
                  <a:cxnLst>
                    <a:cxn ang="0">
                      <a:pos x="200" y="236"/>
                    </a:cxn>
                    <a:cxn ang="0">
                      <a:pos x="32" y="236"/>
                    </a:cxn>
                    <a:cxn ang="0">
                      <a:pos x="0" y="84"/>
                    </a:cxn>
                    <a:cxn ang="0">
                      <a:pos x="152" y="0"/>
                    </a:cxn>
                  </a:cxnLst>
                  <a:rect l="0" t="0" r="r" b="b"/>
                  <a:pathLst>
                    <a:path w="201" h="237">
                      <a:moveTo>
                        <a:pt x="200" y="236"/>
                      </a:moveTo>
                      <a:lnTo>
                        <a:pt x="32" y="236"/>
                      </a:lnTo>
                      <a:lnTo>
                        <a:pt x="0" y="84"/>
                      </a:lnTo>
                      <a:lnTo>
                        <a:pt x="152" y="0"/>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3" name="Freeform 162"/>
                <p:cNvSpPr>
                  <a:spLocks/>
                </p:cNvSpPr>
                <p:nvPr/>
              </p:nvSpPr>
              <p:spPr bwMode="auto">
                <a:xfrm>
                  <a:off x="1580" y="1324"/>
                  <a:ext cx="241" cy="241"/>
                </a:xfrm>
                <a:custGeom>
                  <a:avLst/>
                  <a:gdLst/>
                  <a:ahLst/>
                  <a:cxnLst>
                    <a:cxn ang="0">
                      <a:pos x="116" y="240"/>
                    </a:cxn>
                    <a:cxn ang="0">
                      <a:pos x="0" y="120"/>
                    </a:cxn>
                    <a:cxn ang="0">
                      <a:pos x="80" y="0"/>
                    </a:cxn>
                    <a:cxn ang="0">
                      <a:pos x="240" y="52"/>
                    </a:cxn>
                  </a:cxnLst>
                  <a:rect l="0" t="0" r="r" b="b"/>
                  <a:pathLst>
                    <a:path w="241" h="241">
                      <a:moveTo>
                        <a:pt x="116" y="240"/>
                      </a:moveTo>
                      <a:lnTo>
                        <a:pt x="0" y="120"/>
                      </a:lnTo>
                      <a:lnTo>
                        <a:pt x="80" y="0"/>
                      </a:lnTo>
                      <a:lnTo>
                        <a:pt x="240" y="52"/>
                      </a:lnTo>
                    </a:path>
                  </a:pathLst>
                </a:custGeom>
                <a:solidFill>
                  <a:schemeClr val="accent1"/>
                </a:solidFill>
                <a:ln w="12700" cap="rnd" cmpd="sng">
                  <a:noFill/>
                  <a:prstDash val="solid"/>
                  <a:round/>
                  <a:headEnd type="none" w="med" len="med"/>
                  <a:tailEnd type="none" w="med" len="med"/>
                </a:ln>
                <a:effectLst/>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14" name="Oval 163"/>
                <p:cNvSpPr>
                  <a:spLocks noChangeArrowheads="1"/>
                </p:cNvSpPr>
                <p:nvPr/>
              </p:nvSpPr>
              <p:spPr bwMode="auto">
                <a:xfrm>
                  <a:off x="1656" y="1248"/>
                  <a:ext cx="912" cy="912"/>
                </a:xfrm>
                <a:prstGeom prst="ellipse">
                  <a:avLst/>
                </a:prstGeom>
                <a:solidFill>
                  <a:schemeClr val="accent1"/>
                </a:solid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105" name="Oval 164"/>
              <p:cNvSpPr>
                <a:spLocks noChangeArrowheads="1"/>
              </p:cNvSpPr>
              <p:nvPr/>
            </p:nvSpPr>
            <p:spPr bwMode="auto">
              <a:xfrm rot="5400000" flipH="1">
                <a:off x="3691" y="3073"/>
                <a:ext cx="420" cy="420"/>
              </a:xfrm>
              <a:prstGeom prst="ellipse">
                <a:avLst/>
              </a:prstGeom>
              <a:grpFill/>
              <a:ln w="12700">
                <a:noFill/>
                <a:round/>
                <a:headEnd/>
                <a:tailEnd/>
              </a:ln>
              <a:effectLst/>
            </p:spPr>
            <p:txBody>
              <a:bodyPr rot="10800000" vert="eaVert" wrap="none" lIns="91440" tIns="45720" rIns="9144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grpSp>
        <p:sp>
          <p:nvSpPr>
            <p:cNvPr id="97" name="Oval 166"/>
            <p:cNvSpPr>
              <a:spLocks noChangeArrowheads="1"/>
            </p:cNvSpPr>
            <p:nvPr/>
          </p:nvSpPr>
          <p:spPr bwMode="auto">
            <a:xfrm>
              <a:off x="2611834" y="5044217"/>
              <a:ext cx="180505" cy="190055"/>
            </a:xfrm>
            <a:prstGeom prst="ellipse">
              <a:avLst/>
            </a:prstGeom>
            <a:solidFill>
              <a:schemeClr val="lt1"/>
            </a:solidFill>
            <a:ln w="12700">
              <a:noFill/>
              <a:round/>
              <a:headEnd/>
              <a:tailEnd/>
            </a:ln>
            <a:effectLst/>
          </p:spPr>
          <p:txBody>
            <a:bodyPr vert="horz" wrap="none" lIns="90000" tIns="45720" rIns="9000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98" name="Oval 167"/>
            <p:cNvSpPr>
              <a:spLocks noChangeArrowheads="1"/>
            </p:cNvSpPr>
            <p:nvPr/>
          </p:nvSpPr>
          <p:spPr bwMode="auto">
            <a:xfrm>
              <a:off x="2207231" y="5010636"/>
              <a:ext cx="136911" cy="143613"/>
            </a:xfrm>
            <a:prstGeom prst="ellipse">
              <a:avLst/>
            </a:prstGeom>
            <a:solidFill>
              <a:schemeClr val="lt1"/>
            </a:solidFill>
            <a:ln w="12700">
              <a:noFill/>
              <a:round/>
              <a:headEnd/>
              <a:tailEnd/>
            </a:ln>
            <a:effectLst/>
          </p:spPr>
          <p:txBody>
            <a:bodyPr vert="horz" wrap="none" lIns="90000" tIns="45720" rIns="9000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99" name="Arc 168"/>
            <p:cNvSpPr>
              <a:spLocks/>
            </p:cNvSpPr>
            <p:nvPr/>
          </p:nvSpPr>
          <p:spPr bwMode="auto">
            <a:xfrm rot="11121187" flipH="1">
              <a:off x="3008944" y="4818438"/>
              <a:ext cx="155984" cy="152187"/>
            </a:xfrm>
            <a:custGeom>
              <a:avLst/>
              <a:gdLst>
                <a:gd name="G0" fmla="+- 0 0 0"/>
                <a:gd name="G1" fmla="+- 20209 0 0"/>
                <a:gd name="G2" fmla="+- 21600 0 0"/>
                <a:gd name="T0" fmla="*/ 7626 w 21596"/>
                <a:gd name="T1" fmla="*/ 0 h 20209"/>
                <a:gd name="T2" fmla="*/ 21596 w 21596"/>
                <a:gd name="T3" fmla="*/ 19801 h 20209"/>
                <a:gd name="T4" fmla="*/ 0 w 21596"/>
                <a:gd name="T5" fmla="*/ 20209 h 20209"/>
              </a:gdLst>
              <a:ahLst/>
              <a:cxnLst>
                <a:cxn ang="0">
                  <a:pos x="T0" y="T1"/>
                </a:cxn>
                <a:cxn ang="0">
                  <a:pos x="T2" y="T3"/>
                </a:cxn>
                <a:cxn ang="0">
                  <a:pos x="T4" y="T5"/>
                </a:cxn>
              </a:cxnLst>
              <a:rect l="0" t="0" r="r" b="b"/>
              <a:pathLst>
                <a:path w="21596" h="20209" fill="none" extrusionOk="0">
                  <a:moveTo>
                    <a:pt x="7626" y="-1"/>
                  </a:moveTo>
                  <a:cubicBezTo>
                    <a:pt x="15895" y="3120"/>
                    <a:pt x="21429" y="10964"/>
                    <a:pt x="21596" y="19800"/>
                  </a:cubicBezTo>
                </a:path>
                <a:path w="21596" h="20209" stroke="0" extrusionOk="0">
                  <a:moveTo>
                    <a:pt x="7626" y="-1"/>
                  </a:moveTo>
                  <a:cubicBezTo>
                    <a:pt x="15895" y="3120"/>
                    <a:pt x="21429" y="10964"/>
                    <a:pt x="21596" y="19800"/>
                  </a:cubicBezTo>
                  <a:lnTo>
                    <a:pt x="0" y="20209"/>
                  </a:lnTo>
                  <a:close/>
                </a:path>
              </a:pathLst>
            </a:custGeom>
            <a:noFill/>
            <a:ln w="6350">
              <a:solidFill>
                <a:schemeClr val="accent3"/>
              </a:solidFill>
              <a:round/>
              <a:headEnd/>
              <a:tailEnd type="triangle" w="med" len="med"/>
            </a:ln>
            <a:effectLst/>
            <a:extLst>
              <a:ext uri="{909E8E84-426E-40DD-AFC4-6F175D3DCCD1}">
                <a14:hiddenFill xmlns:a14="http://schemas.microsoft.com/office/drawing/2010/main">
                  <a:solidFill>
                    <a:schemeClr val="lt1"/>
                  </a:solidFill>
                </a14:hiddenFill>
              </a:ext>
            </a:extLst>
          </p:spPr>
          <p:txBody>
            <a:bodyPr rot="10800000" vert="horz" wrap="none" lIns="90000" tIns="45720" rIns="9000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01" name="Arc 170"/>
            <p:cNvSpPr>
              <a:spLocks/>
            </p:cNvSpPr>
            <p:nvPr/>
          </p:nvSpPr>
          <p:spPr bwMode="auto">
            <a:xfrm rot="12550527" flipH="1">
              <a:off x="2250144" y="5240702"/>
              <a:ext cx="155302" cy="151472"/>
            </a:xfrm>
            <a:custGeom>
              <a:avLst/>
              <a:gdLst>
                <a:gd name="G0" fmla="+- 0 0 0"/>
                <a:gd name="G1" fmla="+- 20209 0 0"/>
                <a:gd name="G2" fmla="+- 21600 0 0"/>
                <a:gd name="T0" fmla="*/ 7626 w 21596"/>
                <a:gd name="T1" fmla="*/ 0 h 20209"/>
                <a:gd name="T2" fmla="*/ 21596 w 21596"/>
                <a:gd name="T3" fmla="*/ 19801 h 20209"/>
                <a:gd name="T4" fmla="*/ 0 w 21596"/>
                <a:gd name="T5" fmla="*/ 20209 h 20209"/>
              </a:gdLst>
              <a:ahLst/>
              <a:cxnLst>
                <a:cxn ang="0">
                  <a:pos x="T0" y="T1"/>
                </a:cxn>
                <a:cxn ang="0">
                  <a:pos x="T2" y="T3"/>
                </a:cxn>
                <a:cxn ang="0">
                  <a:pos x="T4" y="T5"/>
                </a:cxn>
              </a:cxnLst>
              <a:rect l="0" t="0" r="r" b="b"/>
              <a:pathLst>
                <a:path w="21596" h="20209" fill="none" extrusionOk="0">
                  <a:moveTo>
                    <a:pt x="7626" y="-1"/>
                  </a:moveTo>
                  <a:cubicBezTo>
                    <a:pt x="15895" y="3120"/>
                    <a:pt x="21429" y="10964"/>
                    <a:pt x="21596" y="19800"/>
                  </a:cubicBezTo>
                </a:path>
                <a:path w="21596" h="20209" stroke="0" extrusionOk="0">
                  <a:moveTo>
                    <a:pt x="7626" y="-1"/>
                  </a:moveTo>
                  <a:cubicBezTo>
                    <a:pt x="15895" y="3120"/>
                    <a:pt x="21429" y="10964"/>
                    <a:pt x="21596" y="19800"/>
                  </a:cubicBezTo>
                  <a:lnTo>
                    <a:pt x="0" y="20209"/>
                  </a:lnTo>
                  <a:close/>
                </a:path>
              </a:pathLst>
            </a:custGeom>
            <a:noFill/>
            <a:ln w="6350">
              <a:solidFill>
                <a:schemeClr val="accent3"/>
              </a:solidFill>
              <a:round/>
              <a:headEnd/>
              <a:tailEnd type="triangle" w="med" len="med"/>
            </a:ln>
            <a:effectLst/>
            <a:extLst>
              <a:ext uri="{909E8E84-426E-40DD-AFC4-6F175D3DCCD1}">
                <a14:hiddenFill xmlns:a14="http://schemas.microsoft.com/office/drawing/2010/main">
                  <a:solidFill>
                    <a:schemeClr val="lt1"/>
                  </a:solidFill>
                </a14:hiddenFill>
              </a:ext>
            </a:extLst>
          </p:spPr>
          <p:txBody>
            <a:bodyPr rot="10800000" vert="horz" wrap="none" lIns="90000" tIns="45720" rIns="90000" bIns="45720" numCol="1" anchor="ctr" anchorCtr="0" compatLnSpc="1">
              <a:prstTxWarp prst="textNoShape">
                <a:avLst/>
              </a:prstTxWarp>
            </a:bodyPr>
            <a:lstStyle/>
            <a:p>
              <a:pPr algn="ctr" fontAlgn="base">
                <a:spcBef>
                  <a:spcPct val="0"/>
                </a:spcBef>
                <a:spcAft>
                  <a:spcPct val="0"/>
                </a:spcAft>
              </a:pPr>
              <a:endParaRPr lang="en-US" dirty="0">
                <a:solidFill>
                  <a:schemeClr val="dk1"/>
                </a:solidFill>
              </a:endParaRPr>
            </a:p>
          </p:txBody>
        </p:sp>
        <p:sp>
          <p:nvSpPr>
            <p:cNvPr id="102" name="Arc 171"/>
            <p:cNvSpPr>
              <a:spLocks/>
            </p:cNvSpPr>
            <p:nvPr/>
          </p:nvSpPr>
          <p:spPr bwMode="auto">
            <a:xfrm rot="11150738" flipV="1">
              <a:off x="2039668" y="4852019"/>
              <a:ext cx="155984" cy="152187"/>
            </a:xfrm>
            <a:custGeom>
              <a:avLst/>
              <a:gdLst>
                <a:gd name="G0" fmla="+- 0 0 0"/>
                <a:gd name="G1" fmla="+- 20209 0 0"/>
                <a:gd name="G2" fmla="+- 21600 0 0"/>
                <a:gd name="T0" fmla="*/ 7626 w 21596"/>
                <a:gd name="T1" fmla="*/ 0 h 20209"/>
                <a:gd name="T2" fmla="*/ 21596 w 21596"/>
                <a:gd name="T3" fmla="*/ 19801 h 20209"/>
                <a:gd name="T4" fmla="*/ 0 w 21596"/>
                <a:gd name="T5" fmla="*/ 20209 h 20209"/>
              </a:gdLst>
              <a:ahLst/>
              <a:cxnLst>
                <a:cxn ang="0">
                  <a:pos x="T0" y="T1"/>
                </a:cxn>
                <a:cxn ang="0">
                  <a:pos x="T2" y="T3"/>
                </a:cxn>
                <a:cxn ang="0">
                  <a:pos x="T4" y="T5"/>
                </a:cxn>
              </a:cxnLst>
              <a:rect l="0" t="0" r="r" b="b"/>
              <a:pathLst>
                <a:path w="21596" h="20209" fill="none" extrusionOk="0">
                  <a:moveTo>
                    <a:pt x="7626" y="-1"/>
                  </a:moveTo>
                  <a:cubicBezTo>
                    <a:pt x="15895" y="3120"/>
                    <a:pt x="21429" y="10964"/>
                    <a:pt x="21596" y="19800"/>
                  </a:cubicBezTo>
                </a:path>
                <a:path w="21596" h="20209" stroke="0" extrusionOk="0">
                  <a:moveTo>
                    <a:pt x="7626" y="-1"/>
                  </a:moveTo>
                  <a:cubicBezTo>
                    <a:pt x="15895" y="3120"/>
                    <a:pt x="21429" y="10964"/>
                    <a:pt x="21596" y="19800"/>
                  </a:cubicBezTo>
                  <a:lnTo>
                    <a:pt x="0" y="20209"/>
                  </a:lnTo>
                  <a:close/>
                </a:path>
              </a:pathLst>
            </a:custGeom>
            <a:noFill/>
            <a:ln w="6350">
              <a:solidFill>
                <a:schemeClr val="accent3"/>
              </a:solidFill>
              <a:round/>
              <a:headEnd/>
              <a:tailEnd type="triangle" w="med" len="med"/>
            </a:ln>
            <a:effectLst/>
            <a:extLst>
              <a:ext uri="{909E8E84-426E-40DD-AFC4-6F175D3DCCD1}">
                <a14:hiddenFill xmlns:a14="http://schemas.microsoft.com/office/drawing/2010/main">
                  <a:solidFill>
                    <a:schemeClr val="lt1"/>
                  </a:solidFill>
                </a14:hiddenFill>
              </a:ext>
            </a:extLst>
          </p:spPr>
          <p:txBody>
            <a:bodyPr vert="horz" wrap="none" lIns="90000" tIns="45720" rIns="90000" bIns="45720" numCol="1" anchor="ctr" anchorCtr="0" compatLnSpc="1">
              <a:prstTxWarp prst="textNoShape">
                <a:avLst/>
              </a:prstTxWarp>
            </a:bodyPr>
            <a:lstStyle/>
            <a:p>
              <a:pPr algn="ctr" fontAlgn="base">
                <a:spcBef>
                  <a:spcPct val="0"/>
                </a:spcBef>
                <a:spcAft>
                  <a:spcPct val="0"/>
                </a:spcAft>
              </a:pPr>
              <a:endParaRPr lang="en-US" dirty="0">
                <a:solidFill>
                  <a:srgbClr val="FF0000"/>
                </a:solidFill>
              </a:endParaRPr>
            </a:p>
          </p:txBody>
        </p:sp>
      </p:grpSp>
      <p:sp>
        <p:nvSpPr>
          <p:cNvPr id="155" name="Textfeld 154"/>
          <p:cNvSpPr txBox="1"/>
          <p:nvPr/>
        </p:nvSpPr>
        <p:spPr>
          <a:xfrm>
            <a:off x="717182" y="2023837"/>
            <a:ext cx="1693972" cy="646331"/>
          </a:xfrm>
          <a:prstGeom prst="rect">
            <a:avLst/>
          </a:prstGeom>
          <a:noFill/>
        </p:spPr>
        <p:txBody>
          <a:bodyPr wrap="square" rtlCol="0">
            <a:spAutoFit/>
          </a:bodyPr>
          <a:lstStyle/>
          <a:p>
            <a:pPr algn="ctr"/>
            <a:r>
              <a:rPr lang="en-US" dirty="0"/>
              <a:t>Performance-optimized</a:t>
            </a:r>
          </a:p>
        </p:txBody>
      </p:sp>
      <p:grpSp>
        <p:nvGrpSpPr>
          <p:cNvPr id="89" name="Gruppierung 88"/>
          <p:cNvGrpSpPr/>
          <p:nvPr/>
        </p:nvGrpSpPr>
        <p:grpSpPr>
          <a:xfrm>
            <a:off x="1536744" y="2263754"/>
            <a:ext cx="1256332" cy="1153908"/>
            <a:chOff x="1730645" y="2514027"/>
            <a:chExt cx="1158972" cy="952182"/>
          </a:xfrm>
        </p:grpSpPr>
        <p:sp>
          <p:nvSpPr>
            <p:cNvPr id="147" name="Freeform 38"/>
            <p:cNvSpPr>
              <a:spLocks noEditPoints="1"/>
            </p:cNvSpPr>
            <p:nvPr/>
          </p:nvSpPr>
          <p:spPr bwMode="auto">
            <a:xfrm flipH="1">
              <a:off x="1952972" y="3073790"/>
              <a:ext cx="455529" cy="392419"/>
            </a:xfrm>
            <a:custGeom>
              <a:avLst/>
              <a:gdLst/>
              <a:ahLst/>
              <a:cxnLst>
                <a:cxn ang="0">
                  <a:pos x="366" y="123"/>
                </a:cxn>
                <a:cxn ang="0">
                  <a:pos x="343" y="168"/>
                </a:cxn>
                <a:cxn ang="0">
                  <a:pos x="377" y="193"/>
                </a:cxn>
                <a:cxn ang="0">
                  <a:pos x="338" y="227"/>
                </a:cxn>
                <a:cxn ang="0">
                  <a:pos x="357" y="262"/>
                </a:cxn>
                <a:cxn ang="0">
                  <a:pos x="311" y="276"/>
                </a:cxn>
                <a:cxn ang="0">
                  <a:pos x="315" y="316"/>
                </a:cxn>
                <a:cxn ang="0">
                  <a:pos x="266" y="314"/>
                </a:cxn>
                <a:cxn ang="0">
                  <a:pos x="254" y="353"/>
                </a:cxn>
                <a:cxn ang="0">
                  <a:pos x="210" y="333"/>
                </a:cxn>
                <a:cxn ang="0">
                  <a:pos x="175" y="364"/>
                </a:cxn>
                <a:cxn ang="0">
                  <a:pos x="148" y="330"/>
                </a:cxn>
                <a:cxn ang="0">
                  <a:pos x="106" y="346"/>
                </a:cxn>
                <a:cxn ang="0">
                  <a:pos x="96" y="306"/>
                </a:cxn>
                <a:cxn ang="0">
                  <a:pos x="49" y="305"/>
                </a:cxn>
                <a:cxn ang="0">
                  <a:pos x="56" y="263"/>
                </a:cxn>
                <a:cxn ang="0">
                  <a:pos x="13" y="246"/>
                </a:cxn>
                <a:cxn ang="0">
                  <a:pos x="33" y="200"/>
                </a:cxn>
                <a:cxn ang="0">
                  <a:pos x="0" y="174"/>
                </a:cxn>
                <a:cxn ang="0">
                  <a:pos x="38" y="140"/>
                </a:cxn>
                <a:cxn ang="0">
                  <a:pos x="19" y="102"/>
                </a:cxn>
                <a:cxn ang="0">
                  <a:pos x="63" y="92"/>
                </a:cxn>
                <a:cxn ang="0">
                  <a:pos x="59" y="51"/>
                </a:cxn>
                <a:cxn ang="0">
                  <a:pos x="110" y="51"/>
                </a:cxn>
                <a:cxn ang="0">
                  <a:pos x="122" y="13"/>
                </a:cxn>
                <a:cxn ang="0">
                  <a:pos x="171" y="31"/>
                </a:cxn>
                <a:cxn ang="0">
                  <a:pos x="203" y="1"/>
                </a:cxn>
                <a:cxn ang="0">
                  <a:pos x="234" y="37"/>
                </a:cxn>
                <a:cxn ang="0">
                  <a:pos x="278" y="23"/>
                </a:cxn>
                <a:cxn ang="0">
                  <a:pos x="284" y="63"/>
                </a:cxn>
                <a:cxn ang="0">
                  <a:pos x="329" y="63"/>
                </a:cxn>
                <a:cxn ang="0">
                  <a:pos x="323" y="106"/>
                </a:cxn>
                <a:cxn ang="0">
                  <a:pos x="269" y="189"/>
                </a:cxn>
                <a:cxn ang="0">
                  <a:pos x="263" y="211"/>
                </a:cxn>
                <a:cxn ang="0">
                  <a:pos x="251" y="231"/>
                </a:cxn>
                <a:cxn ang="0">
                  <a:pos x="234" y="246"/>
                </a:cxn>
                <a:cxn ang="0">
                  <a:pos x="213" y="257"/>
                </a:cxn>
                <a:cxn ang="0">
                  <a:pos x="190" y="261"/>
                </a:cxn>
                <a:cxn ang="0">
                  <a:pos x="165" y="258"/>
                </a:cxn>
                <a:cxn ang="0">
                  <a:pos x="144" y="248"/>
                </a:cxn>
                <a:cxn ang="0">
                  <a:pos x="127" y="233"/>
                </a:cxn>
                <a:cxn ang="0">
                  <a:pos x="114" y="214"/>
                </a:cxn>
                <a:cxn ang="0">
                  <a:pos x="108" y="192"/>
                </a:cxn>
                <a:cxn ang="0">
                  <a:pos x="108" y="168"/>
                </a:cxn>
                <a:cxn ang="0">
                  <a:pos x="116" y="147"/>
                </a:cxn>
                <a:cxn ang="0">
                  <a:pos x="131" y="128"/>
                </a:cxn>
                <a:cxn ang="0">
                  <a:pos x="148" y="114"/>
                </a:cxn>
                <a:cxn ang="0">
                  <a:pos x="171" y="106"/>
                </a:cxn>
                <a:cxn ang="0">
                  <a:pos x="195" y="105"/>
                </a:cxn>
                <a:cxn ang="0">
                  <a:pos x="219" y="110"/>
                </a:cxn>
                <a:cxn ang="0">
                  <a:pos x="239" y="121"/>
                </a:cxn>
                <a:cxn ang="0">
                  <a:pos x="254" y="137"/>
                </a:cxn>
                <a:cxn ang="0">
                  <a:pos x="265" y="157"/>
                </a:cxn>
                <a:cxn ang="0">
                  <a:pos x="269" y="181"/>
                </a:cxn>
              </a:cxnLst>
              <a:rect l="0" t="0" r="r" b="b"/>
              <a:pathLst>
                <a:path w="377" h="365">
                  <a:moveTo>
                    <a:pt x="352" y="93"/>
                  </a:moveTo>
                  <a:lnTo>
                    <a:pt x="360" y="107"/>
                  </a:lnTo>
                  <a:lnTo>
                    <a:pt x="366" y="123"/>
                  </a:lnTo>
                  <a:lnTo>
                    <a:pt x="337" y="136"/>
                  </a:lnTo>
                  <a:lnTo>
                    <a:pt x="341" y="153"/>
                  </a:lnTo>
                  <a:lnTo>
                    <a:pt x="343" y="168"/>
                  </a:lnTo>
                  <a:lnTo>
                    <a:pt x="376" y="167"/>
                  </a:lnTo>
                  <a:lnTo>
                    <a:pt x="376" y="181"/>
                  </a:lnTo>
                  <a:lnTo>
                    <a:pt x="377" y="193"/>
                  </a:lnTo>
                  <a:lnTo>
                    <a:pt x="344" y="194"/>
                  </a:lnTo>
                  <a:lnTo>
                    <a:pt x="341" y="211"/>
                  </a:lnTo>
                  <a:lnTo>
                    <a:pt x="338" y="227"/>
                  </a:lnTo>
                  <a:lnTo>
                    <a:pt x="367" y="238"/>
                  </a:lnTo>
                  <a:lnTo>
                    <a:pt x="361" y="251"/>
                  </a:lnTo>
                  <a:lnTo>
                    <a:pt x="357" y="262"/>
                  </a:lnTo>
                  <a:lnTo>
                    <a:pt x="329" y="252"/>
                  </a:lnTo>
                  <a:lnTo>
                    <a:pt x="321" y="264"/>
                  </a:lnTo>
                  <a:lnTo>
                    <a:pt x="311" y="276"/>
                  </a:lnTo>
                  <a:lnTo>
                    <a:pt x="333" y="297"/>
                  </a:lnTo>
                  <a:lnTo>
                    <a:pt x="325" y="307"/>
                  </a:lnTo>
                  <a:lnTo>
                    <a:pt x="315" y="316"/>
                  </a:lnTo>
                  <a:lnTo>
                    <a:pt x="293" y="296"/>
                  </a:lnTo>
                  <a:lnTo>
                    <a:pt x="280" y="305"/>
                  </a:lnTo>
                  <a:lnTo>
                    <a:pt x="266" y="314"/>
                  </a:lnTo>
                  <a:lnTo>
                    <a:pt x="279" y="342"/>
                  </a:lnTo>
                  <a:lnTo>
                    <a:pt x="265" y="347"/>
                  </a:lnTo>
                  <a:lnTo>
                    <a:pt x="254" y="353"/>
                  </a:lnTo>
                  <a:lnTo>
                    <a:pt x="241" y="326"/>
                  </a:lnTo>
                  <a:lnTo>
                    <a:pt x="224" y="330"/>
                  </a:lnTo>
                  <a:lnTo>
                    <a:pt x="210" y="333"/>
                  </a:lnTo>
                  <a:lnTo>
                    <a:pt x="210" y="362"/>
                  </a:lnTo>
                  <a:lnTo>
                    <a:pt x="192" y="365"/>
                  </a:lnTo>
                  <a:lnTo>
                    <a:pt x="175" y="364"/>
                  </a:lnTo>
                  <a:lnTo>
                    <a:pt x="175" y="334"/>
                  </a:lnTo>
                  <a:lnTo>
                    <a:pt x="156" y="331"/>
                  </a:lnTo>
                  <a:lnTo>
                    <a:pt x="148" y="330"/>
                  </a:lnTo>
                  <a:lnTo>
                    <a:pt x="137" y="359"/>
                  </a:lnTo>
                  <a:lnTo>
                    <a:pt x="122" y="354"/>
                  </a:lnTo>
                  <a:lnTo>
                    <a:pt x="106" y="346"/>
                  </a:lnTo>
                  <a:lnTo>
                    <a:pt x="116" y="317"/>
                  </a:lnTo>
                  <a:lnTo>
                    <a:pt x="106" y="313"/>
                  </a:lnTo>
                  <a:lnTo>
                    <a:pt x="96" y="306"/>
                  </a:lnTo>
                  <a:lnTo>
                    <a:pt x="75" y="328"/>
                  </a:lnTo>
                  <a:lnTo>
                    <a:pt x="61" y="318"/>
                  </a:lnTo>
                  <a:lnTo>
                    <a:pt x="49" y="305"/>
                  </a:lnTo>
                  <a:lnTo>
                    <a:pt x="71" y="284"/>
                  </a:lnTo>
                  <a:lnTo>
                    <a:pt x="63" y="273"/>
                  </a:lnTo>
                  <a:lnTo>
                    <a:pt x="56" y="263"/>
                  </a:lnTo>
                  <a:lnTo>
                    <a:pt x="26" y="276"/>
                  </a:lnTo>
                  <a:lnTo>
                    <a:pt x="19" y="262"/>
                  </a:lnTo>
                  <a:lnTo>
                    <a:pt x="13" y="246"/>
                  </a:lnTo>
                  <a:lnTo>
                    <a:pt x="41" y="233"/>
                  </a:lnTo>
                  <a:lnTo>
                    <a:pt x="36" y="216"/>
                  </a:lnTo>
                  <a:lnTo>
                    <a:pt x="33" y="200"/>
                  </a:lnTo>
                  <a:lnTo>
                    <a:pt x="2" y="200"/>
                  </a:lnTo>
                  <a:lnTo>
                    <a:pt x="0" y="187"/>
                  </a:lnTo>
                  <a:lnTo>
                    <a:pt x="0" y="174"/>
                  </a:lnTo>
                  <a:lnTo>
                    <a:pt x="32" y="174"/>
                  </a:lnTo>
                  <a:lnTo>
                    <a:pt x="34" y="154"/>
                  </a:lnTo>
                  <a:lnTo>
                    <a:pt x="38" y="140"/>
                  </a:lnTo>
                  <a:lnTo>
                    <a:pt x="9" y="128"/>
                  </a:lnTo>
                  <a:lnTo>
                    <a:pt x="14" y="115"/>
                  </a:lnTo>
                  <a:lnTo>
                    <a:pt x="19" y="102"/>
                  </a:lnTo>
                  <a:lnTo>
                    <a:pt x="48" y="113"/>
                  </a:lnTo>
                  <a:lnTo>
                    <a:pt x="56" y="101"/>
                  </a:lnTo>
                  <a:lnTo>
                    <a:pt x="63" y="92"/>
                  </a:lnTo>
                  <a:lnTo>
                    <a:pt x="41" y="70"/>
                  </a:lnTo>
                  <a:lnTo>
                    <a:pt x="48" y="60"/>
                  </a:lnTo>
                  <a:lnTo>
                    <a:pt x="59" y="51"/>
                  </a:lnTo>
                  <a:lnTo>
                    <a:pt x="81" y="71"/>
                  </a:lnTo>
                  <a:lnTo>
                    <a:pt x="96" y="59"/>
                  </a:lnTo>
                  <a:lnTo>
                    <a:pt x="110" y="51"/>
                  </a:lnTo>
                  <a:lnTo>
                    <a:pt x="96" y="23"/>
                  </a:lnTo>
                  <a:lnTo>
                    <a:pt x="110" y="17"/>
                  </a:lnTo>
                  <a:lnTo>
                    <a:pt x="122" y="13"/>
                  </a:lnTo>
                  <a:lnTo>
                    <a:pt x="134" y="39"/>
                  </a:lnTo>
                  <a:lnTo>
                    <a:pt x="153" y="34"/>
                  </a:lnTo>
                  <a:lnTo>
                    <a:pt x="171" y="31"/>
                  </a:lnTo>
                  <a:lnTo>
                    <a:pt x="170" y="2"/>
                  </a:lnTo>
                  <a:lnTo>
                    <a:pt x="187" y="0"/>
                  </a:lnTo>
                  <a:lnTo>
                    <a:pt x="203" y="1"/>
                  </a:lnTo>
                  <a:lnTo>
                    <a:pt x="204" y="30"/>
                  </a:lnTo>
                  <a:lnTo>
                    <a:pt x="219" y="33"/>
                  </a:lnTo>
                  <a:lnTo>
                    <a:pt x="234" y="37"/>
                  </a:lnTo>
                  <a:lnTo>
                    <a:pt x="245" y="9"/>
                  </a:lnTo>
                  <a:lnTo>
                    <a:pt x="262" y="15"/>
                  </a:lnTo>
                  <a:lnTo>
                    <a:pt x="278" y="23"/>
                  </a:lnTo>
                  <a:lnTo>
                    <a:pt x="266" y="51"/>
                  </a:lnTo>
                  <a:lnTo>
                    <a:pt x="275" y="56"/>
                  </a:lnTo>
                  <a:lnTo>
                    <a:pt x="284" y="63"/>
                  </a:lnTo>
                  <a:lnTo>
                    <a:pt x="305" y="40"/>
                  </a:lnTo>
                  <a:lnTo>
                    <a:pt x="319" y="52"/>
                  </a:lnTo>
                  <a:lnTo>
                    <a:pt x="329" y="63"/>
                  </a:lnTo>
                  <a:lnTo>
                    <a:pt x="309" y="85"/>
                  </a:lnTo>
                  <a:lnTo>
                    <a:pt x="317" y="96"/>
                  </a:lnTo>
                  <a:lnTo>
                    <a:pt x="323" y="106"/>
                  </a:lnTo>
                  <a:lnTo>
                    <a:pt x="352" y="93"/>
                  </a:lnTo>
                  <a:close/>
                  <a:moveTo>
                    <a:pt x="269" y="181"/>
                  </a:moveTo>
                  <a:lnTo>
                    <a:pt x="269" y="189"/>
                  </a:lnTo>
                  <a:lnTo>
                    <a:pt x="268" y="196"/>
                  </a:lnTo>
                  <a:lnTo>
                    <a:pt x="265" y="204"/>
                  </a:lnTo>
                  <a:lnTo>
                    <a:pt x="263" y="211"/>
                  </a:lnTo>
                  <a:lnTo>
                    <a:pt x="260" y="218"/>
                  </a:lnTo>
                  <a:lnTo>
                    <a:pt x="256" y="224"/>
                  </a:lnTo>
                  <a:lnTo>
                    <a:pt x="251" y="231"/>
                  </a:lnTo>
                  <a:lnTo>
                    <a:pt x="246" y="236"/>
                  </a:lnTo>
                  <a:lnTo>
                    <a:pt x="241" y="242"/>
                  </a:lnTo>
                  <a:lnTo>
                    <a:pt x="234" y="246"/>
                  </a:lnTo>
                  <a:lnTo>
                    <a:pt x="228" y="250"/>
                  </a:lnTo>
                  <a:lnTo>
                    <a:pt x="221" y="253"/>
                  </a:lnTo>
                  <a:lnTo>
                    <a:pt x="213" y="257"/>
                  </a:lnTo>
                  <a:lnTo>
                    <a:pt x="205" y="259"/>
                  </a:lnTo>
                  <a:lnTo>
                    <a:pt x="197" y="260"/>
                  </a:lnTo>
                  <a:lnTo>
                    <a:pt x="190" y="261"/>
                  </a:lnTo>
                  <a:lnTo>
                    <a:pt x="181" y="260"/>
                  </a:lnTo>
                  <a:lnTo>
                    <a:pt x="173" y="259"/>
                  </a:lnTo>
                  <a:lnTo>
                    <a:pt x="165" y="258"/>
                  </a:lnTo>
                  <a:lnTo>
                    <a:pt x="159" y="255"/>
                  </a:lnTo>
                  <a:lnTo>
                    <a:pt x="151" y="251"/>
                  </a:lnTo>
                  <a:lnTo>
                    <a:pt x="144" y="248"/>
                  </a:lnTo>
                  <a:lnTo>
                    <a:pt x="138" y="244"/>
                  </a:lnTo>
                  <a:lnTo>
                    <a:pt x="132" y="238"/>
                  </a:lnTo>
                  <a:lnTo>
                    <a:pt x="127" y="233"/>
                  </a:lnTo>
                  <a:lnTo>
                    <a:pt x="122" y="227"/>
                  </a:lnTo>
                  <a:lnTo>
                    <a:pt x="118" y="220"/>
                  </a:lnTo>
                  <a:lnTo>
                    <a:pt x="114" y="214"/>
                  </a:lnTo>
                  <a:lnTo>
                    <a:pt x="112" y="207"/>
                  </a:lnTo>
                  <a:lnTo>
                    <a:pt x="110" y="200"/>
                  </a:lnTo>
                  <a:lnTo>
                    <a:pt x="108" y="192"/>
                  </a:lnTo>
                  <a:lnTo>
                    <a:pt x="107" y="183"/>
                  </a:lnTo>
                  <a:lnTo>
                    <a:pt x="108" y="176"/>
                  </a:lnTo>
                  <a:lnTo>
                    <a:pt x="108" y="168"/>
                  </a:lnTo>
                  <a:lnTo>
                    <a:pt x="111" y="161"/>
                  </a:lnTo>
                  <a:lnTo>
                    <a:pt x="113" y="153"/>
                  </a:lnTo>
                  <a:lnTo>
                    <a:pt x="116" y="147"/>
                  </a:lnTo>
                  <a:lnTo>
                    <a:pt x="121" y="140"/>
                  </a:lnTo>
                  <a:lnTo>
                    <a:pt x="125" y="134"/>
                  </a:lnTo>
                  <a:lnTo>
                    <a:pt x="131" y="128"/>
                  </a:lnTo>
                  <a:lnTo>
                    <a:pt x="136" y="123"/>
                  </a:lnTo>
                  <a:lnTo>
                    <a:pt x="142" y="119"/>
                  </a:lnTo>
                  <a:lnTo>
                    <a:pt x="148" y="114"/>
                  </a:lnTo>
                  <a:lnTo>
                    <a:pt x="155" y="111"/>
                  </a:lnTo>
                  <a:lnTo>
                    <a:pt x="163" y="108"/>
                  </a:lnTo>
                  <a:lnTo>
                    <a:pt x="171" y="106"/>
                  </a:lnTo>
                  <a:lnTo>
                    <a:pt x="179" y="105"/>
                  </a:lnTo>
                  <a:lnTo>
                    <a:pt x="186" y="104"/>
                  </a:lnTo>
                  <a:lnTo>
                    <a:pt x="195" y="105"/>
                  </a:lnTo>
                  <a:lnTo>
                    <a:pt x="203" y="106"/>
                  </a:lnTo>
                  <a:lnTo>
                    <a:pt x="211" y="107"/>
                  </a:lnTo>
                  <a:lnTo>
                    <a:pt x="219" y="110"/>
                  </a:lnTo>
                  <a:lnTo>
                    <a:pt x="225" y="113"/>
                  </a:lnTo>
                  <a:lnTo>
                    <a:pt x="232" y="116"/>
                  </a:lnTo>
                  <a:lnTo>
                    <a:pt x="239" y="121"/>
                  </a:lnTo>
                  <a:lnTo>
                    <a:pt x="244" y="126"/>
                  </a:lnTo>
                  <a:lnTo>
                    <a:pt x="250" y="132"/>
                  </a:lnTo>
                  <a:lnTo>
                    <a:pt x="254" y="137"/>
                  </a:lnTo>
                  <a:lnTo>
                    <a:pt x="259" y="143"/>
                  </a:lnTo>
                  <a:lnTo>
                    <a:pt x="262" y="151"/>
                  </a:lnTo>
                  <a:lnTo>
                    <a:pt x="265" y="157"/>
                  </a:lnTo>
                  <a:lnTo>
                    <a:pt x="268" y="165"/>
                  </a:lnTo>
                  <a:lnTo>
                    <a:pt x="269" y="173"/>
                  </a:lnTo>
                  <a:lnTo>
                    <a:pt x="269" y="18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8" name="Freeform 39"/>
            <p:cNvSpPr>
              <a:spLocks/>
            </p:cNvSpPr>
            <p:nvPr/>
          </p:nvSpPr>
          <p:spPr bwMode="auto">
            <a:xfrm flipH="1">
              <a:off x="2541414" y="2710400"/>
              <a:ext cx="223535" cy="148367"/>
            </a:xfrm>
            <a:custGeom>
              <a:avLst/>
              <a:gdLst/>
              <a:ahLst/>
              <a:cxnLst>
                <a:cxn ang="0">
                  <a:pos x="174" y="103"/>
                </a:cxn>
                <a:cxn ang="0">
                  <a:pos x="17" y="0"/>
                </a:cxn>
                <a:cxn ang="0">
                  <a:pos x="0" y="29"/>
                </a:cxn>
                <a:cxn ang="0">
                  <a:pos x="166" y="138"/>
                </a:cxn>
                <a:cxn ang="0">
                  <a:pos x="185" y="114"/>
                </a:cxn>
                <a:cxn ang="0">
                  <a:pos x="174" y="103"/>
                </a:cxn>
              </a:cxnLst>
              <a:rect l="0" t="0" r="r" b="b"/>
              <a:pathLst>
                <a:path w="185" h="138">
                  <a:moveTo>
                    <a:pt x="174" y="103"/>
                  </a:moveTo>
                  <a:lnTo>
                    <a:pt x="17" y="0"/>
                  </a:lnTo>
                  <a:lnTo>
                    <a:pt x="0" y="29"/>
                  </a:lnTo>
                  <a:lnTo>
                    <a:pt x="166" y="138"/>
                  </a:lnTo>
                  <a:lnTo>
                    <a:pt x="185" y="114"/>
                  </a:lnTo>
                  <a:lnTo>
                    <a:pt x="174" y="103"/>
                  </a:lnTo>
                  <a:close/>
                </a:path>
              </a:pathLst>
            </a:custGeom>
            <a:solidFill>
              <a:srgbClr val="1F1A17"/>
            </a:solidFill>
            <a:ln w="9525">
              <a:solidFill>
                <a:srgbClr val="CDCDCD"/>
              </a:solidFill>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49" name="Freeform 40"/>
            <p:cNvSpPr>
              <a:spLocks/>
            </p:cNvSpPr>
            <p:nvPr/>
          </p:nvSpPr>
          <p:spPr bwMode="auto">
            <a:xfrm flipH="1">
              <a:off x="2541414" y="2710400"/>
              <a:ext cx="223535" cy="148367"/>
            </a:xfrm>
            <a:custGeom>
              <a:avLst/>
              <a:gdLst/>
              <a:ahLst/>
              <a:cxnLst>
                <a:cxn ang="0">
                  <a:pos x="174" y="103"/>
                </a:cxn>
                <a:cxn ang="0">
                  <a:pos x="17" y="0"/>
                </a:cxn>
                <a:cxn ang="0">
                  <a:pos x="0" y="29"/>
                </a:cxn>
                <a:cxn ang="0">
                  <a:pos x="166" y="138"/>
                </a:cxn>
                <a:cxn ang="0">
                  <a:pos x="185" y="114"/>
                </a:cxn>
                <a:cxn ang="0">
                  <a:pos x="174" y="103"/>
                </a:cxn>
                <a:cxn ang="0">
                  <a:pos x="174" y="103"/>
                </a:cxn>
              </a:cxnLst>
              <a:rect l="0" t="0" r="r" b="b"/>
              <a:pathLst>
                <a:path w="185" h="138">
                  <a:moveTo>
                    <a:pt x="174" y="103"/>
                  </a:moveTo>
                  <a:lnTo>
                    <a:pt x="17" y="0"/>
                  </a:lnTo>
                  <a:lnTo>
                    <a:pt x="0" y="29"/>
                  </a:lnTo>
                  <a:lnTo>
                    <a:pt x="166" y="138"/>
                  </a:lnTo>
                  <a:lnTo>
                    <a:pt x="185" y="114"/>
                  </a:lnTo>
                  <a:lnTo>
                    <a:pt x="174" y="103"/>
                  </a:lnTo>
                  <a:lnTo>
                    <a:pt x="174" y="103"/>
                  </a:lnTo>
                </a:path>
              </a:pathLst>
            </a:custGeom>
            <a:solidFill>
              <a:schemeClr val="lt1"/>
            </a:solidFill>
            <a:ln w="635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50" name="Freeform 41"/>
            <p:cNvSpPr>
              <a:spLocks/>
            </p:cNvSpPr>
            <p:nvPr/>
          </p:nvSpPr>
          <p:spPr bwMode="auto">
            <a:xfrm flipH="1">
              <a:off x="2642911" y="2810386"/>
              <a:ext cx="223535" cy="149442"/>
            </a:xfrm>
            <a:custGeom>
              <a:avLst/>
              <a:gdLst/>
              <a:ahLst/>
              <a:cxnLst>
                <a:cxn ang="0">
                  <a:pos x="172" y="104"/>
                </a:cxn>
                <a:cxn ang="0">
                  <a:pos x="15" y="0"/>
                </a:cxn>
                <a:cxn ang="0">
                  <a:pos x="0" y="30"/>
                </a:cxn>
                <a:cxn ang="0">
                  <a:pos x="166" y="139"/>
                </a:cxn>
                <a:cxn ang="0">
                  <a:pos x="185" y="113"/>
                </a:cxn>
                <a:cxn ang="0">
                  <a:pos x="172" y="104"/>
                </a:cxn>
              </a:cxnLst>
              <a:rect l="0" t="0" r="r" b="b"/>
              <a:pathLst>
                <a:path w="185" h="139">
                  <a:moveTo>
                    <a:pt x="172" y="104"/>
                  </a:moveTo>
                  <a:lnTo>
                    <a:pt x="15" y="0"/>
                  </a:lnTo>
                  <a:lnTo>
                    <a:pt x="0" y="30"/>
                  </a:lnTo>
                  <a:lnTo>
                    <a:pt x="166" y="139"/>
                  </a:lnTo>
                  <a:lnTo>
                    <a:pt x="185" y="113"/>
                  </a:lnTo>
                  <a:lnTo>
                    <a:pt x="172" y="104"/>
                  </a:lnTo>
                  <a:close/>
                </a:path>
              </a:pathLst>
            </a:custGeom>
            <a:solidFill>
              <a:srgbClr val="1F1A17"/>
            </a:solidFill>
            <a:ln w="9525">
              <a:solidFill>
                <a:srgbClr val="CDCDCD"/>
              </a:solidFill>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51" name="Freeform 42"/>
            <p:cNvSpPr>
              <a:spLocks/>
            </p:cNvSpPr>
            <p:nvPr/>
          </p:nvSpPr>
          <p:spPr bwMode="auto">
            <a:xfrm flipH="1">
              <a:off x="2642911" y="2810386"/>
              <a:ext cx="223535" cy="149442"/>
            </a:xfrm>
            <a:custGeom>
              <a:avLst/>
              <a:gdLst/>
              <a:ahLst/>
              <a:cxnLst>
                <a:cxn ang="0">
                  <a:pos x="172" y="104"/>
                </a:cxn>
                <a:cxn ang="0">
                  <a:pos x="15" y="0"/>
                </a:cxn>
                <a:cxn ang="0">
                  <a:pos x="0" y="30"/>
                </a:cxn>
                <a:cxn ang="0">
                  <a:pos x="166" y="139"/>
                </a:cxn>
                <a:cxn ang="0">
                  <a:pos x="185" y="113"/>
                </a:cxn>
                <a:cxn ang="0">
                  <a:pos x="172" y="104"/>
                </a:cxn>
                <a:cxn ang="0">
                  <a:pos x="172" y="104"/>
                </a:cxn>
              </a:cxnLst>
              <a:rect l="0" t="0" r="r" b="b"/>
              <a:pathLst>
                <a:path w="185" h="139">
                  <a:moveTo>
                    <a:pt x="172" y="104"/>
                  </a:moveTo>
                  <a:lnTo>
                    <a:pt x="15" y="0"/>
                  </a:lnTo>
                  <a:lnTo>
                    <a:pt x="0" y="30"/>
                  </a:lnTo>
                  <a:lnTo>
                    <a:pt x="166" y="139"/>
                  </a:lnTo>
                  <a:lnTo>
                    <a:pt x="185" y="113"/>
                  </a:lnTo>
                  <a:lnTo>
                    <a:pt x="172" y="104"/>
                  </a:lnTo>
                  <a:lnTo>
                    <a:pt x="172" y="104"/>
                  </a:lnTo>
                </a:path>
              </a:pathLst>
            </a:custGeom>
            <a:solidFill>
              <a:schemeClr val="lt1"/>
            </a:solidFill>
            <a:ln w="6350">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53" name="Freeform 44"/>
            <p:cNvSpPr>
              <a:spLocks noEditPoints="1"/>
            </p:cNvSpPr>
            <p:nvPr/>
          </p:nvSpPr>
          <p:spPr bwMode="auto">
            <a:xfrm flipH="1">
              <a:off x="2220006" y="2762005"/>
              <a:ext cx="495403" cy="427898"/>
            </a:xfrm>
            <a:custGeom>
              <a:avLst/>
              <a:gdLst/>
              <a:ahLst/>
              <a:cxnLst>
                <a:cxn ang="0">
                  <a:pos x="10" y="137"/>
                </a:cxn>
                <a:cxn ang="0">
                  <a:pos x="35" y="186"/>
                </a:cxn>
                <a:cxn ang="0">
                  <a:pos x="0" y="214"/>
                </a:cxn>
                <a:cxn ang="0">
                  <a:pos x="43" y="251"/>
                </a:cxn>
                <a:cxn ang="0">
                  <a:pos x="22" y="289"/>
                </a:cxn>
                <a:cxn ang="0">
                  <a:pos x="73" y="304"/>
                </a:cxn>
                <a:cxn ang="0">
                  <a:pos x="69" y="347"/>
                </a:cxn>
                <a:cxn ang="0">
                  <a:pos x="123" y="344"/>
                </a:cxn>
                <a:cxn ang="0">
                  <a:pos x="136" y="386"/>
                </a:cxn>
                <a:cxn ang="0">
                  <a:pos x="185" y="364"/>
                </a:cxn>
                <a:cxn ang="0">
                  <a:pos x="223" y="397"/>
                </a:cxn>
                <a:cxn ang="0">
                  <a:pos x="251" y="359"/>
                </a:cxn>
                <a:cxn ang="0">
                  <a:pos x="298" y="376"/>
                </a:cxn>
                <a:cxn ang="0">
                  <a:pos x="308" y="332"/>
                </a:cxn>
                <a:cxn ang="0">
                  <a:pos x="358" y="330"/>
                </a:cxn>
                <a:cxn ang="0">
                  <a:pos x="351" y="285"/>
                </a:cxn>
                <a:cxn ang="0">
                  <a:pos x="397" y="265"/>
                </a:cxn>
                <a:cxn ang="0">
                  <a:pos x="376" y="214"/>
                </a:cxn>
                <a:cxn ang="0">
                  <a:pos x="409" y="186"/>
                </a:cxn>
                <a:cxn ang="0">
                  <a:pos x="368" y="150"/>
                </a:cxn>
                <a:cxn ang="0">
                  <a:pos x="388" y="109"/>
                </a:cxn>
                <a:cxn ang="0">
                  <a:pos x="338" y="96"/>
                </a:cxn>
                <a:cxn ang="0">
                  <a:pos x="342" y="51"/>
                </a:cxn>
                <a:cxn ang="0">
                  <a:pos x="289" y="55"/>
                </a:cxn>
                <a:cxn ang="0">
                  <a:pos x="274" y="13"/>
                </a:cxn>
                <a:cxn ang="0">
                  <a:pos x="222" y="34"/>
                </a:cxn>
                <a:cxn ang="0">
                  <a:pos x="185" y="1"/>
                </a:cxn>
                <a:cxn ang="0">
                  <a:pos x="152" y="42"/>
                </a:cxn>
                <a:cxn ang="0">
                  <a:pos x="104" y="26"/>
                </a:cxn>
                <a:cxn ang="0">
                  <a:pos x="98" y="70"/>
                </a:cxn>
                <a:cxn ang="0">
                  <a:pos x="50" y="71"/>
                </a:cxn>
                <a:cxn ang="0">
                  <a:pos x="55" y="118"/>
                </a:cxn>
                <a:cxn ang="0">
                  <a:pos x="293" y="208"/>
                </a:cxn>
                <a:cxn ang="0">
                  <a:pos x="287" y="233"/>
                </a:cxn>
                <a:cxn ang="0">
                  <a:pos x="273" y="253"/>
                </a:cxn>
                <a:cxn ang="0">
                  <a:pos x="254" y="271"/>
                </a:cxn>
                <a:cxn ang="0">
                  <a:pos x="231" y="280"/>
                </a:cxn>
                <a:cxn ang="0">
                  <a:pos x="205" y="285"/>
                </a:cxn>
                <a:cxn ang="0">
                  <a:pos x="179" y="280"/>
                </a:cxn>
                <a:cxn ang="0">
                  <a:pos x="155" y="271"/>
                </a:cxn>
                <a:cxn ang="0">
                  <a:pos x="138" y="253"/>
                </a:cxn>
                <a:cxn ang="0">
                  <a:pos x="124" y="233"/>
                </a:cxn>
                <a:cxn ang="0">
                  <a:pos x="118" y="208"/>
                </a:cxn>
                <a:cxn ang="0">
                  <a:pos x="119" y="182"/>
                </a:cxn>
                <a:cxn ang="0">
                  <a:pos x="128" y="158"/>
                </a:cxn>
                <a:cxn ang="0">
                  <a:pos x="143" y="139"/>
                </a:cxn>
                <a:cxn ang="0">
                  <a:pos x="163" y="124"/>
                </a:cxn>
                <a:cxn ang="0">
                  <a:pos x="188" y="115"/>
                </a:cxn>
                <a:cxn ang="0">
                  <a:pos x="214" y="114"/>
                </a:cxn>
                <a:cxn ang="0">
                  <a:pos x="240" y="121"/>
                </a:cxn>
                <a:cxn ang="0">
                  <a:pos x="261" y="133"/>
                </a:cxn>
                <a:cxn ang="0">
                  <a:pos x="279" y="151"/>
                </a:cxn>
                <a:cxn ang="0">
                  <a:pos x="290" y="173"/>
                </a:cxn>
                <a:cxn ang="0">
                  <a:pos x="293" y="199"/>
                </a:cxn>
              </a:cxnLst>
              <a:rect l="0" t="0" r="r" b="b"/>
              <a:pathLst>
                <a:path w="410" h="398">
                  <a:moveTo>
                    <a:pt x="24" y="104"/>
                  </a:moveTo>
                  <a:lnTo>
                    <a:pt x="16" y="121"/>
                  </a:lnTo>
                  <a:lnTo>
                    <a:pt x="10" y="137"/>
                  </a:lnTo>
                  <a:lnTo>
                    <a:pt x="42" y="151"/>
                  </a:lnTo>
                  <a:lnTo>
                    <a:pt x="37" y="170"/>
                  </a:lnTo>
                  <a:lnTo>
                    <a:pt x="35" y="186"/>
                  </a:lnTo>
                  <a:lnTo>
                    <a:pt x="0" y="186"/>
                  </a:lnTo>
                  <a:lnTo>
                    <a:pt x="0" y="201"/>
                  </a:lnTo>
                  <a:lnTo>
                    <a:pt x="0" y="214"/>
                  </a:lnTo>
                  <a:lnTo>
                    <a:pt x="35" y="214"/>
                  </a:lnTo>
                  <a:lnTo>
                    <a:pt x="39" y="234"/>
                  </a:lnTo>
                  <a:lnTo>
                    <a:pt x="43" y="251"/>
                  </a:lnTo>
                  <a:lnTo>
                    <a:pt x="11" y="264"/>
                  </a:lnTo>
                  <a:lnTo>
                    <a:pt x="16" y="278"/>
                  </a:lnTo>
                  <a:lnTo>
                    <a:pt x="22" y="289"/>
                  </a:lnTo>
                  <a:lnTo>
                    <a:pt x="53" y="278"/>
                  </a:lnTo>
                  <a:lnTo>
                    <a:pt x="62" y="290"/>
                  </a:lnTo>
                  <a:lnTo>
                    <a:pt x="73" y="304"/>
                  </a:lnTo>
                  <a:lnTo>
                    <a:pt x="50" y="326"/>
                  </a:lnTo>
                  <a:lnTo>
                    <a:pt x="57" y="337"/>
                  </a:lnTo>
                  <a:lnTo>
                    <a:pt x="69" y="347"/>
                  </a:lnTo>
                  <a:lnTo>
                    <a:pt x="93" y="326"/>
                  </a:lnTo>
                  <a:lnTo>
                    <a:pt x="106" y="334"/>
                  </a:lnTo>
                  <a:lnTo>
                    <a:pt x="123" y="344"/>
                  </a:lnTo>
                  <a:lnTo>
                    <a:pt x="109" y="374"/>
                  </a:lnTo>
                  <a:lnTo>
                    <a:pt x="124" y="381"/>
                  </a:lnTo>
                  <a:lnTo>
                    <a:pt x="136" y="386"/>
                  </a:lnTo>
                  <a:lnTo>
                    <a:pt x="150" y="356"/>
                  </a:lnTo>
                  <a:lnTo>
                    <a:pt x="169" y="361"/>
                  </a:lnTo>
                  <a:lnTo>
                    <a:pt x="185" y="364"/>
                  </a:lnTo>
                  <a:lnTo>
                    <a:pt x="185" y="396"/>
                  </a:lnTo>
                  <a:lnTo>
                    <a:pt x="204" y="398"/>
                  </a:lnTo>
                  <a:lnTo>
                    <a:pt x="223" y="397"/>
                  </a:lnTo>
                  <a:lnTo>
                    <a:pt x="223" y="364"/>
                  </a:lnTo>
                  <a:lnTo>
                    <a:pt x="242" y="361"/>
                  </a:lnTo>
                  <a:lnTo>
                    <a:pt x="251" y="359"/>
                  </a:lnTo>
                  <a:lnTo>
                    <a:pt x="264" y="390"/>
                  </a:lnTo>
                  <a:lnTo>
                    <a:pt x="281" y="384"/>
                  </a:lnTo>
                  <a:lnTo>
                    <a:pt x="298" y="376"/>
                  </a:lnTo>
                  <a:lnTo>
                    <a:pt x="286" y="345"/>
                  </a:lnTo>
                  <a:lnTo>
                    <a:pt x="297" y="340"/>
                  </a:lnTo>
                  <a:lnTo>
                    <a:pt x="308" y="332"/>
                  </a:lnTo>
                  <a:lnTo>
                    <a:pt x="331" y="356"/>
                  </a:lnTo>
                  <a:lnTo>
                    <a:pt x="347" y="344"/>
                  </a:lnTo>
                  <a:lnTo>
                    <a:pt x="358" y="330"/>
                  </a:lnTo>
                  <a:lnTo>
                    <a:pt x="335" y="307"/>
                  </a:lnTo>
                  <a:lnTo>
                    <a:pt x="343" y="295"/>
                  </a:lnTo>
                  <a:lnTo>
                    <a:pt x="351" y="285"/>
                  </a:lnTo>
                  <a:lnTo>
                    <a:pt x="384" y="297"/>
                  </a:lnTo>
                  <a:lnTo>
                    <a:pt x="390" y="283"/>
                  </a:lnTo>
                  <a:lnTo>
                    <a:pt x="397" y="265"/>
                  </a:lnTo>
                  <a:lnTo>
                    <a:pt x="367" y="252"/>
                  </a:lnTo>
                  <a:lnTo>
                    <a:pt x="372" y="233"/>
                  </a:lnTo>
                  <a:lnTo>
                    <a:pt x="376" y="214"/>
                  </a:lnTo>
                  <a:lnTo>
                    <a:pt x="409" y="214"/>
                  </a:lnTo>
                  <a:lnTo>
                    <a:pt x="410" y="200"/>
                  </a:lnTo>
                  <a:lnTo>
                    <a:pt x="409" y="186"/>
                  </a:lnTo>
                  <a:lnTo>
                    <a:pt x="376" y="186"/>
                  </a:lnTo>
                  <a:lnTo>
                    <a:pt x="372" y="165"/>
                  </a:lnTo>
                  <a:lnTo>
                    <a:pt x="368" y="150"/>
                  </a:lnTo>
                  <a:lnTo>
                    <a:pt x="400" y="136"/>
                  </a:lnTo>
                  <a:lnTo>
                    <a:pt x="394" y="123"/>
                  </a:lnTo>
                  <a:lnTo>
                    <a:pt x="388" y="109"/>
                  </a:lnTo>
                  <a:lnTo>
                    <a:pt x="356" y="122"/>
                  </a:lnTo>
                  <a:lnTo>
                    <a:pt x="348" y="108"/>
                  </a:lnTo>
                  <a:lnTo>
                    <a:pt x="338" y="96"/>
                  </a:lnTo>
                  <a:lnTo>
                    <a:pt x="362" y="73"/>
                  </a:lnTo>
                  <a:lnTo>
                    <a:pt x="354" y="61"/>
                  </a:lnTo>
                  <a:lnTo>
                    <a:pt x="342" y="51"/>
                  </a:lnTo>
                  <a:lnTo>
                    <a:pt x="318" y="74"/>
                  </a:lnTo>
                  <a:lnTo>
                    <a:pt x="303" y="63"/>
                  </a:lnTo>
                  <a:lnTo>
                    <a:pt x="289" y="55"/>
                  </a:lnTo>
                  <a:lnTo>
                    <a:pt x="303" y="25"/>
                  </a:lnTo>
                  <a:lnTo>
                    <a:pt x="289" y="18"/>
                  </a:lnTo>
                  <a:lnTo>
                    <a:pt x="274" y="13"/>
                  </a:lnTo>
                  <a:lnTo>
                    <a:pt x="262" y="42"/>
                  </a:lnTo>
                  <a:lnTo>
                    <a:pt x="241" y="37"/>
                  </a:lnTo>
                  <a:lnTo>
                    <a:pt x="222" y="34"/>
                  </a:lnTo>
                  <a:lnTo>
                    <a:pt x="222" y="2"/>
                  </a:lnTo>
                  <a:lnTo>
                    <a:pt x="202" y="0"/>
                  </a:lnTo>
                  <a:lnTo>
                    <a:pt x="185" y="1"/>
                  </a:lnTo>
                  <a:lnTo>
                    <a:pt x="185" y="34"/>
                  </a:lnTo>
                  <a:lnTo>
                    <a:pt x="169" y="37"/>
                  </a:lnTo>
                  <a:lnTo>
                    <a:pt x="152" y="42"/>
                  </a:lnTo>
                  <a:lnTo>
                    <a:pt x="140" y="10"/>
                  </a:lnTo>
                  <a:lnTo>
                    <a:pt x="121" y="18"/>
                  </a:lnTo>
                  <a:lnTo>
                    <a:pt x="104" y="26"/>
                  </a:lnTo>
                  <a:lnTo>
                    <a:pt x="118" y="57"/>
                  </a:lnTo>
                  <a:lnTo>
                    <a:pt x="108" y="62"/>
                  </a:lnTo>
                  <a:lnTo>
                    <a:pt x="98" y="70"/>
                  </a:lnTo>
                  <a:lnTo>
                    <a:pt x="74" y="45"/>
                  </a:lnTo>
                  <a:lnTo>
                    <a:pt x="60" y="59"/>
                  </a:lnTo>
                  <a:lnTo>
                    <a:pt x="50" y="71"/>
                  </a:lnTo>
                  <a:lnTo>
                    <a:pt x="72" y="95"/>
                  </a:lnTo>
                  <a:lnTo>
                    <a:pt x="63" y="107"/>
                  </a:lnTo>
                  <a:lnTo>
                    <a:pt x="55" y="118"/>
                  </a:lnTo>
                  <a:lnTo>
                    <a:pt x="24" y="104"/>
                  </a:lnTo>
                  <a:close/>
                  <a:moveTo>
                    <a:pt x="293" y="199"/>
                  </a:moveTo>
                  <a:lnTo>
                    <a:pt x="293" y="208"/>
                  </a:lnTo>
                  <a:lnTo>
                    <a:pt x="292" y="217"/>
                  </a:lnTo>
                  <a:lnTo>
                    <a:pt x="290" y="224"/>
                  </a:lnTo>
                  <a:lnTo>
                    <a:pt x="287" y="233"/>
                  </a:lnTo>
                  <a:lnTo>
                    <a:pt x="283" y="240"/>
                  </a:lnTo>
                  <a:lnTo>
                    <a:pt x="279" y="247"/>
                  </a:lnTo>
                  <a:lnTo>
                    <a:pt x="273" y="253"/>
                  </a:lnTo>
                  <a:lnTo>
                    <a:pt x="268" y="260"/>
                  </a:lnTo>
                  <a:lnTo>
                    <a:pt x="261" y="265"/>
                  </a:lnTo>
                  <a:lnTo>
                    <a:pt x="254" y="271"/>
                  </a:lnTo>
                  <a:lnTo>
                    <a:pt x="247" y="274"/>
                  </a:lnTo>
                  <a:lnTo>
                    <a:pt x="240" y="278"/>
                  </a:lnTo>
                  <a:lnTo>
                    <a:pt x="231" y="280"/>
                  </a:lnTo>
                  <a:lnTo>
                    <a:pt x="223" y="282"/>
                  </a:lnTo>
                  <a:lnTo>
                    <a:pt x="214" y="285"/>
                  </a:lnTo>
                  <a:lnTo>
                    <a:pt x="205" y="285"/>
                  </a:lnTo>
                  <a:lnTo>
                    <a:pt x="197" y="285"/>
                  </a:lnTo>
                  <a:lnTo>
                    <a:pt x="188" y="282"/>
                  </a:lnTo>
                  <a:lnTo>
                    <a:pt x="179" y="280"/>
                  </a:lnTo>
                  <a:lnTo>
                    <a:pt x="171" y="278"/>
                  </a:lnTo>
                  <a:lnTo>
                    <a:pt x="163" y="274"/>
                  </a:lnTo>
                  <a:lnTo>
                    <a:pt x="155" y="271"/>
                  </a:lnTo>
                  <a:lnTo>
                    <a:pt x="149" y="265"/>
                  </a:lnTo>
                  <a:lnTo>
                    <a:pt x="143" y="260"/>
                  </a:lnTo>
                  <a:lnTo>
                    <a:pt x="138" y="253"/>
                  </a:lnTo>
                  <a:lnTo>
                    <a:pt x="132" y="247"/>
                  </a:lnTo>
                  <a:lnTo>
                    <a:pt x="128" y="240"/>
                  </a:lnTo>
                  <a:lnTo>
                    <a:pt x="124" y="233"/>
                  </a:lnTo>
                  <a:lnTo>
                    <a:pt x="121" y="224"/>
                  </a:lnTo>
                  <a:lnTo>
                    <a:pt x="119" y="217"/>
                  </a:lnTo>
                  <a:lnTo>
                    <a:pt x="118" y="208"/>
                  </a:lnTo>
                  <a:lnTo>
                    <a:pt x="116" y="199"/>
                  </a:lnTo>
                  <a:lnTo>
                    <a:pt x="118" y="191"/>
                  </a:lnTo>
                  <a:lnTo>
                    <a:pt x="119" y="182"/>
                  </a:lnTo>
                  <a:lnTo>
                    <a:pt x="121" y="173"/>
                  </a:lnTo>
                  <a:lnTo>
                    <a:pt x="124" y="166"/>
                  </a:lnTo>
                  <a:lnTo>
                    <a:pt x="128" y="158"/>
                  </a:lnTo>
                  <a:lnTo>
                    <a:pt x="132" y="151"/>
                  </a:lnTo>
                  <a:lnTo>
                    <a:pt x="138" y="144"/>
                  </a:lnTo>
                  <a:lnTo>
                    <a:pt x="143" y="139"/>
                  </a:lnTo>
                  <a:lnTo>
                    <a:pt x="149" y="133"/>
                  </a:lnTo>
                  <a:lnTo>
                    <a:pt x="155" y="128"/>
                  </a:lnTo>
                  <a:lnTo>
                    <a:pt x="163" y="124"/>
                  </a:lnTo>
                  <a:lnTo>
                    <a:pt x="171" y="121"/>
                  </a:lnTo>
                  <a:lnTo>
                    <a:pt x="179" y="117"/>
                  </a:lnTo>
                  <a:lnTo>
                    <a:pt x="188" y="115"/>
                  </a:lnTo>
                  <a:lnTo>
                    <a:pt x="197" y="114"/>
                  </a:lnTo>
                  <a:lnTo>
                    <a:pt x="205" y="113"/>
                  </a:lnTo>
                  <a:lnTo>
                    <a:pt x="214" y="114"/>
                  </a:lnTo>
                  <a:lnTo>
                    <a:pt x="223" y="115"/>
                  </a:lnTo>
                  <a:lnTo>
                    <a:pt x="231" y="117"/>
                  </a:lnTo>
                  <a:lnTo>
                    <a:pt x="240" y="121"/>
                  </a:lnTo>
                  <a:lnTo>
                    <a:pt x="247" y="124"/>
                  </a:lnTo>
                  <a:lnTo>
                    <a:pt x="254" y="128"/>
                  </a:lnTo>
                  <a:lnTo>
                    <a:pt x="261" y="133"/>
                  </a:lnTo>
                  <a:lnTo>
                    <a:pt x="268" y="139"/>
                  </a:lnTo>
                  <a:lnTo>
                    <a:pt x="273" y="144"/>
                  </a:lnTo>
                  <a:lnTo>
                    <a:pt x="279" y="151"/>
                  </a:lnTo>
                  <a:lnTo>
                    <a:pt x="283" y="158"/>
                  </a:lnTo>
                  <a:lnTo>
                    <a:pt x="287" y="166"/>
                  </a:lnTo>
                  <a:lnTo>
                    <a:pt x="290" y="173"/>
                  </a:lnTo>
                  <a:lnTo>
                    <a:pt x="292" y="182"/>
                  </a:lnTo>
                  <a:lnTo>
                    <a:pt x="293" y="191"/>
                  </a:lnTo>
                  <a:lnTo>
                    <a:pt x="293" y="199"/>
                  </a:lnTo>
                  <a:close/>
                </a:path>
              </a:pathLst>
            </a:custGeom>
            <a:solidFill>
              <a:schemeClr val="accent4"/>
            </a:solidFill>
            <a:ln w="9525">
              <a:solidFill>
                <a:srgbClr val="CDCDCD"/>
              </a:solidFill>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54" name="Freeform 45"/>
            <p:cNvSpPr>
              <a:spLocks noEditPoints="1"/>
            </p:cNvSpPr>
            <p:nvPr/>
          </p:nvSpPr>
          <p:spPr bwMode="auto">
            <a:xfrm flipH="1">
              <a:off x="1730645" y="2895320"/>
              <a:ext cx="347990" cy="299958"/>
            </a:xfrm>
            <a:custGeom>
              <a:avLst/>
              <a:gdLst/>
              <a:ahLst/>
              <a:cxnLst>
                <a:cxn ang="0">
                  <a:pos x="244" y="39"/>
                </a:cxn>
                <a:cxn ang="0">
                  <a:pos x="245" y="77"/>
                </a:cxn>
                <a:cxn ang="0">
                  <a:pos x="276" y="84"/>
                </a:cxn>
                <a:cxn ang="0">
                  <a:pos x="262" y="120"/>
                </a:cxn>
                <a:cxn ang="0">
                  <a:pos x="288" y="137"/>
                </a:cxn>
                <a:cxn ang="0">
                  <a:pos x="262" y="163"/>
                </a:cxn>
                <a:cxn ang="0">
                  <a:pos x="278" y="188"/>
                </a:cxn>
                <a:cxn ang="0">
                  <a:pos x="244" y="203"/>
                </a:cxn>
                <a:cxn ang="0">
                  <a:pos x="251" y="233"/>
                </a:cxn>
                <a:cxn ang="0">
                  <a:pos x="213" y="235"/>
                </a:cxn>
                <a:cxn ang="0">
                  <a:pos x="201" y="268"/>
                </a:cxn>
                <a:cxn ang="0">
                  <a:pos x="169" y="253"/>
                </a:cxn>
                <a:cxn ang="0">
                  <a:pos x="147" y="279"/>
                </a:cxn>
                <a:cxn ang="0">
                  <a:pos x="126" y="255"/>
                </a:cxn>
                <a:cxn ang="0">
                  <a:pos x="93" y="270"/>
                </a:cxn>
                <a:cxn ang="0">
                  <a:pos x="81" y="239"/>
                </a:cxn>
                <a:cxn ang="0">
                  <a:pos x="47" y="241"/>
                </a:cxn>
                <a:cxn ang="0">
                  <a:pos x="41" y="202"/>
                </a:cxn>
                <a:cxn ang="0">
                  <a:pos x="10" y="193"/>
                </a:cxn>
                <a:cxn ang="0">
                  <a:pos x="26" y="162"/>
                </a:cxn>
                <a:cxn ang="0">
                  <a:pos x="0" y="142"/>
                </a:cxn>
                <a:cxn ang="0">
                  <a:pos x="27" y="118"/>
                </a:cxn>
                <a:cxn ang="0">
                  <a:pos x="9" y="91"/>
                </a:cxn>
                <a:cxn ang="0">
                  <a:pos x="42" y="77"/>
                </a:cxn>
                <a:cxn ang="0">
                  <a:pos x="37" y="46"/>
                </a:cxn>
                <a:cxn ang="0">
                  <a:pos x="77" y="43"/>
                </a:cxn>
                <a:cxn ang="0">
                  <a:pos x="88" y="11"/>
                </a:cxn>
                <a:cxn ang="0">
                  <a:pos x="123" y="25"/>
                </a:cxn>
                <a:cxn ang="0">
                  <a:pos x="147" y="0"/>
                </a:cxn>
                <a:cxn ang="0">
                  <a:pos x="166" y="26"/>
                </a:cxn>
                <a:cxn ang="0">
                  <a:pos x="197" y="11"/>
                </a:cxn>
                <a:cxn ang="0">
                  <a:pos x="209" y="42"/>
                </a:cxn>
                <a:cxn ang="0">
                  <a:pos x="201" y="117"/>
                </a:cxn>
                <a:cxn ang="0">
                  <a:pos x="205" y="135"/>
                </a:cxn>
                <a:cxn ang="0">
                  <a:pos x="204" y="152"/>
                </a:cxn>
                <a:cxn ang="0">
                  <a:pos x="198" y="168"/>
                </a:cxn>
                <a:cxn ang="0">
                  <a:pos x="187" y="181"/>
                </a:cxn>
                <a:cxn ang="0">
                  <a:pos x="173" y="192"/>
                </a:cxn>
                <a:cxn ang="0">
                  <a:pos x="155" y="198"/>
                </a:cxn>
                <a:cxn ang="0">
                  <a:pos x="137" y="198"/>
                </a:cxn>
                <a:cxn ang="0">
                  <a:pos x="120" y="194"/>
                </a:cxn>
                <a:cxn ang="0">
                  <a:pos x="105" y="185"/>
                </a:cxn>
                <a:cxn ang="0">
                  <a:pos x="93" y="172"/>
                </a:cxn>
                <a:cxn ang="0">
                  <a:pos x="85" y="156"/>
                </a:cxn>
                <a:cxn ang="0">
                  <a:pos x="83" y="139"/>
                </a:cxn>
                <a:cxn ang="0">
                  <a:pos x="85" y="122"/>
                </a:cxn>
                <a:cxn ang="0">
                  <a:pos x="93" y="107"/>
                </a:cxn>
                <a:cxn ang="0">
                  <a:pos x="105" y="94"/>
                </a:cxn>
                <a:cxn ang="0">
                  <a:pos x="120" y="84"/>
                </a:cxn>
                <a:cxn ang="0">
                  <a:pos x="138" y="81"/>
                </a:cxn>
                <a:cxn ang="0">
                  <a:pos x="156" y="81"/>
                </a:cxn>
                <a:cxn ang="0">
                  <a:pos x="173" y="87"/>
                </a:cxn>
                <a:cxn ang="0">
                  <a:pos x="187" y="97"/>
                </a:cxn>
                <a:cxn ang="0">
                  <a:pos x="198" y="112"/>
                </a:cxn>
              </a:cxnLst>
              <a:rect l="0" t="0" r="r" b="b"/>
              <a:pathLst>
                <a:path w="288" h="279">
                  <a:moveTo>
                    <a:pt x="224" y="24"/>
                  </a:moveTo>
                  <a:lnTo>
                    <a:pt x="234" y="30"/>
                  </a:lnTo>
                  <a:lnTo>
                    <a:pt x="244" y="39"/>
                  </a:lnTo>
                  <a:lnTo>
                    <a:pt x="228" y="58"/>
                  </a:lnTo>
                  <a:lnTo>
                    <a:pt x="238" y="68"/>
                  </a:lnTo>
                  <a:lnTo>
                    <a:pt x="245" y="77"/>
                  </a:lnTo>
                  <a:lnTo>
                    <a:pt x="267" y="67"/>
                  </a:lnTo>
                  <a:lnTo>
                    <a:pt x="272" y="75"/>
                  </a:lnTo>
                  <a:lnTo>
                    <a:pt x="276" y="84"/>
                  </a:lnTo>
                  <a:lnTo>
                    <a:pt x="255" y="95"/>
                  </a:lnTo>
                  <a:lnTo>
                    <a:pt x="258" y="108"/>
                  </a:lnTo>
                  <a:lnTo>
                    <a:pt x="262" y="120"/>
                  </a:lnTo>
                  <a:lnTo>
                    <a:pt x="286" y="118"/>
                  </a:lnTo>
                  <a:lnTo>
                    <a:pt x="287" y="128"/>
                  </a:lnTo>
                  <a:lnTo>
                    <a:pt x="288" y="137"/>
                  </a:lnTo>
                  <a:lnTo>
                    <a:pt x="265" y="140"/>
                  </a:lnTo>
                  <a:lnTo>
                    <a:pt x="264" y="150"/>
                  </a:lnTo>
                  <a:lnTo>
                    <a:pt x="262" y="163"/>
                  </a:lnTo>
                  <a:lnTo>
                    <a:pt x="284" y="168"/>
                  </a:lnTo>
                  <a:lnTo>
                    <a:pt x="283" y="178"/>
                  </a:lnTo>
                  <a:lnTo>
                    <a:pt x="278" y="188"/>
                  </a:lnTo>
                  <a:lnTo>
                    <a:pt x="256" y="182"/>
                  </a:lnTo>
                  <a:lnTo>
                    <a:pt x="251" y="192"/>
                  </a:lnTo>
                  <a:lnTo>
                    <a:pt x="244" y="203"/>
                  </a:lnTo>
                  <a:lnTo>
                    <a:pt x="263" y="218"/>
                  </a:lnTo>
                  <a:lnTo>
                    <a:pt x="256" y="226"/>
                  </a:lnTo>
                  <a:lnTo>
                    <a:pt x="251" y="233"/>
                  </a:lnTo>
                  <a:lnTo>
                    <a:pt x="231" y="219"/>
                  </a:lnTo>
                  <a:lnTo>
                    <a:pt x="222" y="229"/>
                  </a:lnTo>
                  <a:lnTo>
                    <a:pt x="213" y="235"/>
                  </a:lnTo>
                  <a:lnTo>
                    <a:pt x="223" y="254"/>
                  </a:lnTo>
                  <a:lnTo>
                    <a:pt x="212" y="262"/>
                  </a:lnTo>
                  <a:lnTo>
                    <a:pt x="201" y="268"/>
                  </a:lnTo>
                  <a:lnTo>
                    <a:pt x="189" y="247"/>
                  </a:lnTo>
                  <a:lnTo>
                    <a:pt x="176" y="251"/>
                  </a:lnTo>
                  <a:lnTo>
                    <a:pt x="169" y="253"/>
                  </a:lnTo>
                  <a:lnTo>
                    <a:pt x="173" y="277"/>
                  </a:lnTo>
                  <a:lnTo>
                    <a:pt x="159" y="278"/>
                  </a:lnTo>
                  <a:lnTo>
                    <a:pt x="147" y="279"/>
                  </a:lnTo>
                  <a:lnTo>
                    <a:pt x="144" y="255"/>
                  </a:lnTo>
                  <a:lnTo>
                    <a:pt x="135" y="255"/>
                  </a:lnTo>
                  <a:lnTo>
                    <a:pt x="126" y="255"/>
                  </a:lnTo>
                  <a:lnTo>
                    <a:pt x="118" y="277"/>
                  </a:lnTo>
                  <a:lnTo>
                    <a:pt x="105" y="275"/>
                  </a:lnTo>
                  <a:lnTo>
                    <a:pt x="93" y="270"/>
                  </a:lnTo>
                  <a:lnTo>
                    <a:pt x="100" y="248"/>
                  </a:lnTo>
                  <a:lnTo>
                    <a:pt x="90" y="244"/>
                  </a:lnTo>
                  <a:lnTo>
                    <a:pt x="81" y="239"/>
                  </a:lnTo>
                  <a:lnTo>
                    <a:pt x="67" y="258"/>
                  </a:lnTo>
                  <a:lnTo>
                    <a:pt x="57" y="251"/>
                  </a:lnTo>
                  <a:lnTo>
                    <a:pt x="47" y="241"/>
                  </a:lnTo>
                  <a:lnTo>
                    <a:pt x="61" y="223"/>
                  </a:lnTo>
                  <a:lnTo>
                    <a:pt x="51" y="213"/>
                  </a:lnTo>
                  <a:lnTo>
                    <a:pt x="41" y="202"/>
                  </a:lnTo>
                  <a:lnTo>
                    <a:pt x="20" y="211"/>
                  </a:lnTo>
                  <a:lnTo>
                    <a:pt x="15" y="203"/>
                  </a:lnTo>
                  <a:lnTo>
                    <a:pt x="10" y="193"/>
                  </a:lnTo>
                  <a:lnTo>
                    <a:pt x="32" y="182"/>
                  </a:lnTo>
                  <a:lnTo>
                    <a:pt x="29" y="172"/>
                  </a:lnTo>
                  <a:lnTo>
                    <a:pt x="26" y="162"/>
                  </a:lnTo>
                  <a:lnTo>
                    <a:pt x="1" y="163"/>
                  </a:lnTo>
                  <a:lnTo>
                    <a:pt x="0" y="153"/>
                  </a:lnTo>
                  <a:lnTo>
                    <a:pt x="0" y="142"/>
                  </a:lnTo>
                  <a:lnTo>
                    <a:pt x="24" y="140"/>
                  </a:lnTo>
                  <a:lnTo>
                    <a:pt x="25" y="128"/>
                  </a:lnTo>
                  <a:lnTo>
                    <a:pt x="27" y="118"/>
                  </a:lnTo>
                  <a:lnTo>
                    <a:pt x="3" y="112"/>
                  </a:lnTo>
                  <a:lnTo>
                    <a:pt x="6" y="101"/>
                  </a:lnTo>
                  <a:lnTo>
                    <a:pt x="9" y="91"/>
                  </a:lnTo>
                  <a:lnTo>
                    <a:pt x="31" y="98"/>
                  </a:lnTo>
                  <a:lnTo>
                    <a:pt x="37" y="87"/>
                  </a:lnTo>
                  <a:lnTo>
                    <a:pt x="42" y="77"/>
                  </a:lnTo>
                  <a:lnTo>
                    <a:pt x="24" y="62"/>
                  </a:lnTo>
                  <a:lnTo>
                    <a:pt x="30" y="54"/>
                  </a:lnTo>
                  <a:lnTo>
                    <a:pt x="37" y="46"/>
                  </a:lnTo>
                  <a:lnTo>
                    <a:pt x="56" y="60"/>
                  </a:lnTo>
                  <a:lnTo>
                    <a:pt x="67" y="50"/>
                  </a:lnTo>
                  <a:lnTo>
                    <a:pt x="77" y="43"/>
                  </a:lnTo>
                  <a:lnTo>
                    <a:pt x="67" y="22"/>
                  </a:lnTo>
                  <a:lnTo>
                    <a:pt x="78" y="15"/>
                  </a:lnTo>
                  <a:lnTo>
                    <a:pt x="88" y="11"/>
                  </a:lnTo>
                  <a:lnTo>
                    <a:pt x="100" y="30"/>
                  </a:lnTo>
                  <a:lnTo>
                    <a:pt x="111" y="28"/>
                  </a:lnTo>
                  <a:lnTo>
                    <a:pt x="123" y="25"/>
                  </a:lnTo>
                  <a:lnTo>
                    <a:pt x="120" y="2"/>
                  </a:lnTo>
                  <a:lnTo>
                    <a:pt x="134" y="1"/>
                  </a:lnTo>
                  <a:lnTo>
                    <a:pt x="147" y="0"/>
                  </a:lnTo>
                  <a:lnTo>
                    <a:pt x="149" y="24"/>
                  </a:lnTo>
                  <a:lnTo>
                    <a:pt x="157" y="24"/>
                  </a:lnTo>
                  <a:lnTo>
                    <a:pt x="166" y="26"/>
                  </a:lnTo>
                  <a:lnTo>
                    <a:pt x="173" y="3"/>
                  </a:lnTo>
                  <a:lnTo>
                    <a:pt x="186" y="6"/>
                  </a:lnTo>
                  <a:lnTo>
                    <a:pt x="197" y="11"/>
                  </a:lnTo>
                  <a:lnTo>
                    <a:pt x="190" y="32"/>
                  </a:lnTo>
                  <a:lnTo>
                    <a:pt x="201" y="36"/>
                  </a:lnTo>
                  <a:lnTo>
                    <a:pt x="209" y="42"/>
                  </a:lnTo>
                  <a:lnTo>
                    <a:pt x="224" y="24"/>
                  </a:lnTo>
                  <a:close/>
                  <a:moveTo>
                    <a:pt x="198" y="112"/>
                  </a:moveTo>
                  <a:lnTo>
                    <a:pt x="201" y="117"/>
                  </a:lnTo>
                  <a:lnTo>
                    <a:pt x="203" y="123"/>
                  </a:lnTo>
                  <a:lnTo>
                    <a:pt x="205" y="128"/>
                  </a:lnTo>
                  <a:lnTo>
                    <a:pt x="205" y="135"/>
                  </a:lnTo>
                  <a:lnTo>
                    <a:pt x="206" y="140"/>
                  </a:lnTo>
                  <a:lnTo>
                    <a:pt x="205" y="145"/>
                  </a:lnTo>
                  <a:lnTo>
                    <a:pt x="204" y="152"/>
                  </a:lnTo>
                  <a:lnTo>
                    <a:pt x="203" y="157"/>
                  </a:lnTo>
                  <a:lnTo>
                    <a:pt x="201" y="163"/>
                  </a:lnTo>
                  <a:lnTo>
                    <a:pt x="198" y="168"/>
                  </a:lnTo>
                  <a:lnTo>
                    <a:pt x="195" y="172"/>
                  </a:lnTo>
                  <a:lnTo>
                    <a:pt x="192" y="177"/>
                  </a:lnTo>
                  <a:lnTo>
                    <a:pt x="187" y="181"/>
                  </a:lnTo>
                  <a:lnTo>
                    <a:pt x="183" y="185"/>
                  </a:lnTo>
                  <a:lnTo>
                    <a:pt x="178" y="189"/>
                  </a:lnTo>
                  <a:lnTo>
                    <a:pt x="173" y="192"/>
                  </a:lnTo>
                  <a:lnTo>
                    <a:pt x="167" y="195"/>
                  </a:lnTo>
                  <a:lnTo>
                    <a:pt x="162" y="196"/>
                  </a:lnTo>
                  <a:lnTo>
                    <a:pt x="155" y="198"/>
                  </a:lnTo>
                  <a:lnTo>
                    <a:pt x="149" y="198"/>
                  </a:lnTo>
                  <a:lnTo>
                    <a:pt x="143" y="199"/>
                  </a:lnTo>
                  <a:lnTo>
                    <a:pt x="137" y="198"/>
                  </a:lnTo>
                  <a:lnTo>
                    <a:pt x="131" y="198"/>
                  </a:lnTo>
                  <a:lnTo>
                    <a:pt x="126" y="196"/>
                  </a:lnTo>
                  <a:lnTo>
                    <a:pt x="120" y="194"/>
                  </a:lnTo>
                  <a:lnTo>
                    <a:pt x="115" y="192"/>
                  </a:lnTo>
                  <a:lnTo>
                    <a:pt x="109" y="189"/>
                  </a:lnTo>
                  <a:lnTo>
                    <a:pt x="105" y="185"/>
                  </a:lnTo>
                  <a:lnTo>
                    <a:pt x="100" y="182"/>
                  </a:lnTo>
                  <a:lnTo>
                    <a:pt x="96" y="178"/>
                  </a:lnTo>
                  <a:lnTo>
                    <a:pt x="93" y="172"/>
                  </a:lnTo>
                  <a:lnTo>
                    <a:pt x="89" y="167"/>
                  </a:lnTo>
                  <a:lnTo>
                    <a:pt x="87" y="162"/>
                  </a:lnTo>
                  <a:lnTo>
                    <a:pt x="85" y="156"/>
                  </a:lnTo>
                  <a:lnTo>
                    <a:pt x="84" y="151"/>
                  </a:lnTo>
                  <a:lnTo>
                    <a:pt x="83" y="144"/>
                  </a:lnTo>
                  <a:lnTo>
                    <a:pt x="83" y="139"/>
                  </a:lnTo>
                  <a:lnTo>
                    <a:pt x="83" y="134"/>
                  </a:lnTo>
                  <a:lnTo>
                    <a:pt x="84" y="128"/>
                  </a:lnTo>
                  <a:lnTo>
                    <a:pt x="85" y="122"/>
                  </a:lnTo>
                  <a:lnTo>
                    <a:pt x="87" y="116"/>
                  </a:lnTo>
                  <a:lnTo>
                    <a:pt x="89" y="112"/>
                  </a:lnTo>
                  <a:lnTo>
                    <a:pt x="93" y="107"/>
                  </a:lnTo>
                  <a:lnTo>
                    <a:pt x="96" y="102"/>
                  </a:lnTo>
                  <a:lnTo>
                    <a:pt x="100" y="98"/>
                  </a:lnTo>
                  <a:lnTo>
                    <a:pt x="105" y="94"/>
                  </a:lnTo>
                  <a:lnTo>
                    <a:pt x="109" y="90"/>
                  </a:lnTo>
                  <a:lnTo>
                    <a:pt x="115" y="87"/>
                  </a:lnTo>
                  <a:lnTo>
                    <a:pt x="120" y="84"/>
                  </a:lnTo>
                  <a:lnTo>
                    <a:pt x="126" y="83"/>
                  </a:lnTo>
                  <a:lnTo>
                    <a:pt x="133" y="81"/>
                  </a:lnTo>
                  <a:lnTo>
                    <a:pt x="138" y="81"/>
                  </a:lnTo>
                  <a:lnTo>
                    <a:pt x="145" y="80"/>
                  </a:lnTo>
                  <a:lnTo>
                    <a:pt x="150" y="81"/>
                  </a:lnTo>
                  <a:lnTo>
                    <a:pt x="156" y="81"/>
                  </a:lnTo>
                  <a:lnTo>
                    <a:pt x="162" y="83"/>
                  </a:lnTo>
                  <a:lnTo>
                    <a:pt x="167" y="85"/>
                  </a:lnTo>
                  <a:lnTo>
                    <a:pt x="173" y="87"/>
                  </a:lnTo>
                  <a:lnTo>
                    <a:pt x="178" y="90"/>
                  </a:lnTo>
                  <a:lnTo>
                    <a:pt x="183" y="94"/>
                  </a:lnTo>
                  <a:lnTo>
                    <a:pt x="187" y="97"/>
                  </a:lnTo>
                  <a:lnTo>
                    <a:pt x="192" y="101"/>
                  </a:lnTo>
                  <a:lnTo>
                    <a:pt x="195" y="107"/>
                  </a:lnTo>
                  <a:lnTo>
                    <a:pt x="198" y="112"/>
                  </a:lnTo>
                  <a:close/>
                </a:path>
              </a:pathLst>
            </a:custGeom>
            <a:solidFill>
              <a:schemeClr val="accent4"/>
            </a:solidFill>
            <a:ln w="9525">
              <a:solidFill>
                <a:srgbClr val="CDCDCD"/>
              </a:solidFill>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sp>
          <p:nvSpPr>
            <p:cNvPr id="176" name="Freeform 45"/>
            <p:cNvSpPr>
              <a:spLocks noEditPoints="1"/>
            </p:cNvSpPr>
            <p:nvPr/>
          </p:nvSpPr>
          <p:spPr bwMode="auto">
            <a:xfrm flipH="1">
              <a:off x="2541627" y="2514027"/>
              <a:ext cx="347990" cy="299958"/>
            </a:xfrm>
            <a:custGeom>
              <a:avLst/>
              <a:gdLst/>
              <a:ahLst/>
              <a:cxnLst>
                <a:cxn ang="0">
                  <a:pos x="244" y="39"/>
                </a:cxn>
                <a:cxn ang="0">
                  <a:pos x="245" y="77"/>
                </a:cxn>
                <a:cxn ang="0">
                  <a:pos x="276" y="84"/>
                </a:cxn>
                <a:cxn ang="0">
                  <a:pos x="262" y="120"/>
                </a:cxn>
                <a:cxn ang="0">
                  <a:pos x="288" y="137"/>
                </a:cxn>
                <a:cxn ang="0">
                  <a:pos x="262" y="163"/>
                </a:cxn>
                <a:cxn ang="0">
                  <a:pos x="278" y="188"/>
                </a:cxn>
                <a:cxn ang="0">
                  <a:pos x="244" y="203"/>
                </a:cxn>
                <a:cxn ang="0">
                  <a:pos x="251" y="233"/>
                </a:cxn>
                <a:cxn ang="0">
                  <a:pos x="213" y="235"/>
                </a:cxn>
                <a:cxn ang="0">
                  <a:pos x="201" y="268"/>
                </a:cxn>
                <a:cxn ang="0">
                  <a:pos x="169" y="253"/>
                </a:cxn>
                <a:cxn ang="0">
                  <a:pos x="147" y="279"/>
                </a:cxn>
                <a:cxn ang="0">
                  <a:pos x="126" y="255"/>
                </a:cxn>
                <a:cxn ang="0">
                  <a:pos x="93" y="270"/>
                </a:cxn>
                <a:cxn ang="0">
                  <a:pos x="81" y="239"/>
                </a:cxn>
                <a:cxn ang="0">
                  <a:pos x="47" y="241"/>
                </a:cxn>
                <a:cxn ang="0">
                  <a:pos x="41" y="202"/>
                </a:cxn>
                <a:cxn ang="0">
                  <a:pos x="10" y="193"/>
                </a:cxn>
                <a:cxn ang="0">
                  <a:pos x="26" y="162"/>
                </a:cxn>
                <a:cxn ang="0">
                  <a:pos x="0" y="142"/>
                </a:cxn>
                <a:cxn ang="0">
                  <a:pos x="27" y="118"/>
                </a:cxn>
                <a:cxn ang="0">
                  <a:pos x="9" y="91"/>
                </a:cxn>
                <a:cxn ang="0">
                  <a:pos x="42" y="77"/>
                </a:cxn>
                <a:cxn ang="0">
                  <a:pos x="37" y="46"/>
                </a:cxn>
                <a:cxn ang="0">
                  <a:pos x="77" y="43"/>
                </a:cxn>
                <a:cxn ang="0">
                  <a:pos x="88" y="11"/>
                </a:cxn>
                <a:cxn ang="0">
                  <a:pos x="123" y="25"/>
                </a:cxn>
                <a:cxn ang="0">
                  <a:pos x="147" y="0"/>
                </a:cxn>
                <a:cxn ang="0">
                  <a:pos x="166" y="26"/>
                </a:cxn>
                <a:cxn ang="0">
                  <a:pos x="197" y="11"/>
                </a:cxn>
                <a:cxn ang="0">
                  <a:pos x="209" y="42"/>
                </a:cxn>
                <a:cxn ang="0">
                  <a:pos x="201" y="117"/>
                </a:cxn>
                <a:cxn ang="0">
                  <a:pos x="205" y="135"/>
                </a:cxn>
                <a:cxn ang="0">
                  <a:pos x="204" y="152"/>
                </a:cxn>
                <a:cxn ang="0">
                  <a:pos x="198" y="168"/>
                </a:cxn>
                <a:cxn ang="0">
                  <a:pos x="187" y="181"/>
                </a:cxn>
                <a:cxn ang="0">
                  <a:pos x="173" y="192"/>
                </a:cxn>
                <a:cxn ang="0">
                  <a:pos x="155" y="198"/>
                </a:cxn>
                <a:cxn ang="0">
                  <a:pos x="137" y="198"/>
                </a:cxn>
                <a:cxn ang="0">
                  <a:pos x="120" y="194"/>
                </a:cxn>
                <a:cxn ang="0">
                  <a:pos x="105" y="185"/>
                </a:cxn>
                <a:cxn ang="0">
                  <a:pos x="93" y="172"/>
                </a:cxn>
                <a:cxn ang="0">
                  <a:pos x="85" y="156"/>
                </a:cxn>
                <a:cxn ang="0">
                  <a:pos x="83" y="139"/>
                </a:cxn>
                <a:cxn ang="0">
                  <a:pos x="85" y="122"/>
                </a:cxn>
                <a:cxn ang="0">
                  <a:pos x="93" y="107"/>
                </a:cxn>
                <a:cxn ang="0">
                  <a:pos x="105" y="94"/>
                </a:cxn>
                <a:cxn ang="0">
                  <a:pos x="120" y="84"/>
                </a:cxn>
                <a:cxn ang="0">
                  <a:pos x="138" y="81"/>
                </a:cxn>
                <a:cxn ang="0">
                  <a:pos x="156" y="81"/>
                </a:cxn>
                <a:cxn ang="0">
                  <a:pos x="173" y="87"/>
                </a:cxn>
                <a:cxn ang="0">
                  <a:pos x="187" y="97"/>
                </a:cxn>
                <a:cxn ang="0">
                  <a:pos x="198" y="112"/>
                </a:cxn>
              </a:cxnLst>
              <a:rect l="0" t="0" r="r" b="b"/>
              <a:pathLst>
                <a:path w="288" h="279">
                  <a:moveTo>
                    <a:pt x="224" y="24"/>
                  </a:moveTo>
                  <a:lnTo>
                    <a:pt x="234" y="30"/>
                  </a:lnTo>
                  <a:lnTo>
                    <a:pt x="244" y="39"/>
                  </a:lnTo>
                  <a:lnTo>
                    <a:pt x="228" y="58"/>
                  </a:lnTo>
                  <a:lnTo>
                    <a:pt x="238" y="68"/>
                  </a:lnTo>
                  <a:lnTo>
                    <a:pt x="245" y="77"/>
                  </a:lnTo>
                  <a:lnTo>
                    <a:pt x="267" y="67"/>
                  </a:lnTo>
                  <a:lnTo>
                    <a:pt x="272" y="75"/>
                  </a:lnTo>
                  <a:lnTo>
                    <a:pt x="276" y="84"/>
                  </a:lnTo>
                  <a:lnTo>
                    <a:pt x="255" y="95"/>
                  </a:lnTo>
                  <a:lnTo>
                    <a:pt x="258" y="108"/>
                  </a:lnTo>
                  <a:lnTo>
                    <a:pt x="262" y="120"/>
                  </a:lnTo>
                  <a:lnTo>
                    <a:pt x="286" y="118"/>
                  </a:lnTo>
                  <a:lnTo>
                    <a:pt x="287" y="128"/>
                  </a:lnTo>
                  <a:lnTo>
                    <a:pt x="288" y="137"/>
                  </a:lnTo>
                  <a:lnTo>
                    <a:pt x="265" y="140"/>
                  </a:lnTo>
                  <a:lnTo>
                    <a:pt x="264" y="150"/>
                  </a:lnTo>
                  <a:lnTo>
                    <a:pt x="262" y="163"/>
                  </a:lnTo>
                  <a:lnTo>
                    <a:pt x="284" y="168"/>
                  </a:lnTo>
                  <a:lnTo>
                    <a:pt x="283" y="178"/>
                  </a:lnTo>
                  <a:lnTo>
                    <a:pt x="278" y="188"/>
                  </a:lnTo>
                  <a:lnTo>
                    <a:pt x="256" y="182"/>
                  </a:lnTo>
                  <a:lnTo>
                    <a:pt x="251" y="192"/>
                  </a:lnTo>
                  <a:lnTo>
                    <a:pt x="244" y="203"/>
                  </a:lnTo>
                  <a:lnTo>
                    <a:pt x="263" y="218"/>
                  </a:lnTo>
                  <a:lnTo>
                    <a:pt x="256" y="226"/>
                  </a:lnTo>
                  <a:lnTo>
                    <a:pt x="251" y="233"/>
                  </a:lnTo>
                  <a:lnTo>
                    <a:pt x="231" y="219"/>
                  </a:lnTo>
                  <a:lnTo>
                    <a:pt x="222" y="229"/>
                  </a:lnTo>
                  <a:lnTo>
                    <a:pt x="213" y="235"/>
                  </a:lnTo>
                  <a:lnTo>
                    <a:pt x="223" y="254"/>
                  </a:lnTo>
                  <a:lnTo>
                    <a:pt x="212" y="262"/>
                  </a:lnTo>
                  <a:lnTo>
                    <a:pt x="201" y="268"/>
                  </a:lnTo>
                  <a:lnTo>
                    <a:pt x="189" y="247"/>
                  </a:lnTo>
                  <a:lnTo>
                    <a:pt x="176" y="251"/>
                  </a:lnTo>
                  <a:lnTo>
                    <a:pt x="169" y="253"/>
                  </a:lnTo>
                  <a:lnTo>
                    <a:pt x="173" y="277"/>
                  </a:lnTo>
                  <a:lnTo>
                    <a:pt x="159" y="278"/>
                  </a:lnTo>
                  <a:lnTo>
                    <a:pt x="147" y="279"/>
                  </a:lnTo>
                  <a:lnTo>
                    <a:pt x="144" y="255"/>
                  </a:lnTo>
                  <a:lnTo>
                    <a:pt x="135" y="255"/>
                  </a:lnTo>
                  <a:lnTo>
                    <a:pt x="126" y="255"/>
                  </a:lnTo>
                  <a:lnTo>
                    <a:pt x="118" y="277"/>
                  </a:lnTo>
                  <a:lnTo>
                    <a:pt x="105" y="275"/>
                  </a:lnTo>
                  <a:lnTo>
                    <a:pt x="93" y="270"/>
                  </a:lnTo>
                  <a:lnTo>
                    <a:pt x="100" y="248"/>
                  </a:lnTo>
                  <a:lnTo>
                    <a:pt x="90" y="244"/>
                  </a:lnTo>
                  <a:lnTo>
                    <a:pt x="81" y="239"/>
                  </a:lnTo>
                  <a:lnTo>
                    <a:pt x="67" y="258"/>
                  </a:lnTo>
                  <a:lnTo>
                    <a:pt x="57" y="251"/>
                  </a:lnTo>
                  <a:lnTo>
                    <a:pt x="47" y="241"/>
                  </a:lnTo>
                  <a:lnTo>
                    <a:pt x="61" y="223"/>
                  </a:lnTo>
                  <a:lnTo>
                    <a:pt x="51" y="213"/>
                  </a:lnTo>
                  <a:lnTo>
                    <a:pt x="41" y="202"/>
                  </a:lnTo>
                  <a:lnTo>
                    <a:pt x="20" y="211"/>
                  </a:lnTo>
                  <a:lnTo>
                    <a:pt x="15" y="203"/>
                  </a:lnTo>
                  <a:lnTo>
                    <a:pt x="10" y="193"/>
                  </a:lnTo>
                  <a:lnTo>
                    <a:pt x="32" y="182"/>
                  </a:lnTo>
                  <a:lnTo>
                    <a:pt x="29" y="172"/>
                  </a:lnTo>
                  <a:lnTo>
                    <a:pt x="26" y="162"/>
                  </a:lnTo>
                  <a:lnTo>
                    <a:pt x="1" y="163"/>
                  </a:lnTo>
                  <a:lnTo>
                    <a:pt x="0" y="153"/>
                  </a:lnTo>
                  <a:lnTo>
                    <a:pt x="0" y="142"/>
                  </a:lnTo>
                  <a:lnTo>
                    <a:pt x="24" y="140"/>
                  </a:lnTo>
                  <a:lnTo>
                    <a:pt x="25" y="128"/>
                  </a:lnTo>
                  <a:lnTo>
                    <a:pt x="27" y="118"/>
                  </a:lnTo>
                  <a:lnTo>
                    <a:pt x="3" y="112"/>
                  </a:lnTo>
                  <a:lnTo>
                    <a:pt x="6" y="101"/>
                  </a:lnTo>
                  <a:lnTo>
                    <a:pt x="9" y="91"/>
                  </a:lnTo>
                  <a:lnTo>
                    <a:pt x="31" y="98"/>
                  </a:lnTo>
                  <a:lnTo>
                    <a:pt x="37" y="87"/>
                  </a:lnTo>
                  <a:lnTo>
                    <a:pt x="42" y="77"/>
                  </a:lnTo>
                  <a:lnTo>
                    <a:pt x="24" y="62"/>
                  </a:lnTo>
                  <a:lnTo>
                    <a:pt x="30" y="54"/>
                  </a:lnTo>
                  <a:lnTo>
                    <a:pt x="37" y="46"/>
                  </a:lnTo>
                  <a:lnTo>
                    <a:pt x="56" y="60"/>
                  </a:lnTo>
                  <a:lnTo>
                    <a:pt x="67" y="50"/>
                  </a:lnTo>
                  <a:lnTo>
                    <a:pt x="77" y="43"/>
                  </a:lnTo>
                  <a:lnTo>
                    <a:pt x="67" y="22"/>
                  </a:lnTo>
                  <a:lnTo>
                    <a:pt x="78" y="15"/>
                  </a:lnTo>
                  <a:lnTo>
                    <a:pt x="88" y="11"/>
                  </a:lnTo>
                  <a:lnTo>
                    <a:pt x="100" y="30"/>
                  </a:lnTo>
                  <a:lnTo>
                    <a:pt x="111" y="28"/>
                  </a:lnTo>
                  <a:lnTo>
                    <a:pt x="123" y="25"/>
                  </a:lnTo>
                  <a:lnTo>
                    <a:pt x="120" y="2"/>
                  </a:lnTo>
                  <a:lnTo>
                    <a:pt x="134" y="1"/>
                  </a:lnTo>
                  <a:lnTo>
                    <a:pt x="147" y="0"/>
                  </a:lnTo>
                  <a:lnTo>
                    <a:pt x="149" y="24"/>
                  </a:lnTo>
                  <a:lnTo>
                    <a:pt x="157" y="24"/>
                  </a:lnTo>
                  <a:lnTo>
                    <a:pt x="166" y="26"/>
                  </a:lnTo>
                  <a:lnTo>
                    <a:pt x="173" y="3"/>
                  </a:lnTo>
                  <a:lnTo>
                    <a:pt x="186" y="6"/>
                  </a:lnTo>
                  <a:lnTo>
                    <a:pt x="197" y="11"/>
                  </a:lnTo>
                  <a:lnTo>
                    <a:pt x="190" y="32"/>
                  </a:lnTo>
                  <a:lnTo>
                    <a:pt x="201" y="36"/>
                  </a:lnTo>
                  <a:lnTo>
                    <a:pt x="209" y="42"/>
                  </a:lnTo>
                  <a:lnTo>
                    <a:pt x="224" y="24"/>
                  </a:lnTo>
                  <a:close/>
                  <a:moveTo>
                    <a:pt x="198" y="112"/>
                  </a:moveTo>
                  <a:lnTo>
                    <a:pt x="201" y="117"/>
                  </a:lnTo>
                  <a:lnTo>
                    <a:pt x="203" y="123"/>
                  </a:lnTo>
                  <a:lnTo>
                    <a:pt x="205" y="128"/>
                  </a:lnTo>
                  <a:lnTo>
                    <a:pt x="205" y="135"/>
                  </a:lnTo>
                  <a:lnTo>
                    <a:pt x="206" y="140"/>
                  </a:lnTo>
                  <a:lnTo>
                    <a:pt x="205" y="145"/>
                  </a:lnTo>
                  <a:lnTo>
                    <a:pt x="204" y="152"/>
                  </a:lnTo>
                  <a:lnTo>
                    <a:pt x="203" y="157"/>
                  </a:lnTo>
                  <a:lnTo>
                    <a:pt x="201" y="163"/>
                  </a:lnTo>
                  <a:lnTo>
                    <a:pt x="198" y="168"/>
                  </a:lnTo>
                  <a:lnTo>
                    <a:pt x="195" y="172"/>
                  </a:lnTo>
                  <a:lnTo>
                    <a:pt x="192" y="177"/>
                  </a:lnTo>
                  <a:lnTo>
                    <a:pt x="187" y="181"/>
                  </a:lnTo>
                  <a:lnTo>
                    <a:pt x="183" y="185"/>
                  </a:lnTo>
                  <a:lnTo>
                    <a:pt x="178" y="189"/>
                  </a:lnTo>
                  <a:lnTo>
                    <a:pt x="173" y="192"/>
                  </a:lnTo>
                  <a:lnTo>
                    <a:pt x="167" y="195"/>
                  </a:lnTo>
                  <a:lnTo>
                    <a:pt x="162" y="196"/>
                  </a:lnTo>
                  <a:lnTo>
                    <a:pt x="155" y="198"/>
                  </a:lnTo>
                  <a:lnTo>
                    <a:pt x="149" y="198"/>
                  </a:lnTo>
                  <a:lnTo>
                    <a:pt x="143" y="199"/>
                  </a:lnTo>
                  <a:lnTo>
                    <a:pt x="137" y="198"/>
                  </a:lnTo>
                  <a:lnTo>
                    <a:pt x="131" y="198"/>
                  </a:lnTo>
                  <a:lnTo>
                    <a:pt x="126" y="196"/>
                  </a:lnTo>
                  <a:lnTo>
                    <a:pt x="120" y="194"/>
                  </a:lnTo>
                  <a:lnTo>
                    <a:pt x="115" y="192"/>
                  </a:lnTo>
                  <a:lnTo>
                    <a:pt x="109" y="189"/>
                  </a:lnTo>
                  <a:lnTo>
                    <a:pt x="105" y="185"/>
                  </a:lnTo>
                  <a:lnTo>
                    <a:pt x="100" y="182"/>
                  </a:lnTo>
                  <a:lnTo>
                    <a:pt x="96" y="178"/>
                  </a:lnTo>
                  <a:lnTo>
                    <a:pt x="93" y="172"/>
                  </a:lnTo>
                  <a:lnTo>
                    <a:pt x="89" y="167"/>
                  </a:lnTo>
                  <a:lnTo>
                    <a:pt x="87" y="162"/>
                  </a:lnTo>
                  <a:lnTo>
                    <a:pt x="85" y="156"/>
                  </a:lnTo>
                  <a:lnTo>
                    <a:pt x="84" y="151"/>
                  </a:lnTo>
                  <a:lnTo>
                    <a:pt x="83" y="144"/>
                  </a:lnTo>
                  <a:lnTo>
                    <a:pt x="83" y="139"/>
                  </a:lnTo>
                  <a:lnTo>
                    <a:pt x="83" y="134"/>
                  </a:lnTo>
                  <a:lnTo>
                    <a:pt x="84" y="128"/>
                  </a:lnTo>
                  <a:lnTo>
                    <a:pt x="85" y="122"/>
                  </a:lnTo>
                  <a:lnTo>
                    <a:pt x="87" y="116"/>
                  </a:lnTo>
                  <a:lnTo>
                    <a:pt x="89" y="112"/>
                  </a:lnTo>
                  <a:lnTo>
                    <a:pt x="93" y="107"/>
                  </a:lnTo>
                  <a:lnTo>
                    <a:pt x="96" y="102"/>
                  </a:lnTo>
                  <a:lnTo>
                    <a:pt x="100" y="98"/>
                  </a:lnTo>
                  <a:lnTo>
                    <a:pt x="105" y="94"/>
                  </a:lnTo>
                  <a:lnTo>
                    <a:pt x="109" y="90"/>
                  </a:lnTo>
                  <a:lnTo>
                    <a:pt x="115" y="87"/>
                  </a:lnTo>
                  <a:lnTo>
                    <a:pt x="120" y="84"/>
                  </a:lnTo>
                  <a:lnTo>
                    <a:pt x="126" y="83"/>
                  </a:lnTo>
                  <a:lnTo>
                    <a:pt x="133" y="81"/>
                  </a:lnTo>
                  <a:lnTo>
                    <a:pt x="138" y="81"/>
                  </a:lnTo>
                  <a:lnTo>
                    <a:pt x="145" y="80"/>
                  </a:lnTo>
                  <a:lnTo>
                    <a:pt x="150" y="81"/>
                  </a:lnTo>
                  <a:lnTo>
                    <a:pt x="156" y="81"/>
                  </a:lnTo>
                  <a:lnTo>
                    <a:pt x="162" y="83"/>
                  </a:lnTo>
                  <a:lnTo>
                    <a:pt x="167" y="85"/>
                  </a:lnTo>
                  <a:lnTo>
                    <a:pt x="173" y="87"/>
                  </a:lnTo>
                  <a:lnTo>
                    <a:pt x="178" y="90"/>
                  </a:lnTo>
                  <a:lnTo>
                    <a:pt x="183" y="94"/>
                  </a:lnTo>
                  <a:lnTo>
                    <a:pt x="187" y="97"/>
                  </a:lnTo>
                  <a:lnTo>
                    <a:pt x="192" y="101"/>
                  </a:lnTo>
                  <a:lnTo>
                    <a:pt x="195" y="107"/>
                  </a:lnTo>
                  <a:lnTo>
                    <a:pt x="198" y="112"/>
                  </a:lnTo>
                  <a:close/>
                </a:path>
              </a:pathLst>
            </a:custGeom>
            <a:solidFill>
              <a:schemeClr val="accent4"/>
            </a:solidFill>
            <a:ln w="9525">
              <a:solidFill>
                <a:srgbClr val="CDCDCD"/>
              </a:solidFill>
              <a:round/>
              <a:headEnd/>
              <a:tailEnd/>
            </a:ln>
          </p:spPr>
          <p:txBody>
            <a:bodyPr vert="horz" wrap="square" lIns="91440" tIns="45720" rIns="91440" bIns="45720" numCol="1" anchor="t" anchorCtr="0" compatLnSpc="1">
              <a:prstTxWarp prst="textNoShape">
                <a:avLst/>
              </a:prstTxWarp>
            </a:bodyPr>
            <a:lstStyle/>
            <a:p>
              <a:pPr fontAlgn="base">
                <a:spcBef>
                  <a:spcPct val="40000"/>
                </a:spcBef>
                <a:spcAft>
                  <a:spcPct val="0"/>
                </a:spcAft>
                <a:buClr>
                  <a:srgbClr val="215283"/>
                </a:buClr>
                <a:buSzPct val="85000"/>
                <a:buFont typeface="Wingdings" pitchFamily="2" charset="2"/>
                <a:buNone/>
              </a:pPr>
              <a:endParaRPr lang="en-US" dirty="0">
                <a:solidFill>
                  <a:schemeClr val="dk1"/>
                </a:solidFill>
              </a:endParaRPr>
            </a:p>
          </p:txBody>
        </p:sp>
      </p:grpSp>
    </p:spTree>
    <p:extLst>
      <p:ext uri="{BB962C8B-B14F-4D97-AF65-F5344CB8AC3E}">
        <p14:creationId xmlns:p14="http://schemas.microsoft.com/office/powerpoint/2010/main" val="2377681458"/>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a:spLocks noGrp="1"/>
          </p:cNvSpPr>
          <p:nvPr>
            <p:ph type="title"/>
          </p:nvPr>
        </p:nvSpPr>
        <p:spPr/>
        <p:txBody>
          <a:bodyPr/>
          <a:lstStyle/>
          <a:p>
            <a:r>
              <a:rPr lang="en-US" dirty="0">
                <a:cs typeface="Segoe UI Light" panose="020B0502040204020203" pitchFamily="34" charset="0"/>
              </a:rPr>
              <a:t>Scale-up Options</a:t>
            </a:r>
          </a:p>
        </p:txBody>
      </p:sp>
      <p:sp>
        <p:nvSpPr>
          <p:cNvPr id="9" name="Textplatzhalter 8"/>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41" name="Rectangle 40"/>
          <p:cNvSpPr/>
          <p:nvPr/>
        </p:nvSpPr>
        <p:spPr bwMode="auto">
          <a:xfrm>
            <a:off x="9784633" y="3445121"/>
            <a:ext cx="2182008" cy="6665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&gt;80,000 IOPs</a:t>
            </a:r>
          </a:p>
          <a:p>
            <a:pPr algn="ctr" defTabSz="932013">
              <a:lnSpc>
                <a:spcPct val="90000"/>
              </a:lnSpc>
              <a:defRPr/>
            </a:pPr>
            <a:r>
              <a:rPr lang="en-US" sz="1600" dirty="0">
                <a:solidFill>
                  <a:srgbClr val="000000"/>
                </a:solidFill>
                <a:ea typeface="Segoe UI" pitchFamily="34" charset="0"/>
                <a:cs typeface="Segoe UI Light" panose="020B0502040204020203" pitchFamily="34" charset="0"/>
              </a:rPr>
              <a:t>Premium storage</a:t>
            </a:r>
          </a:p>
        </p:txBody>
      </p:sp>
      <p:grpSp>
        <p:nvGrpSpPr>
          <p:cNvPr id="11" name="D Group"/>
          <p:cNvGrpSpPr/>
          <p:nvPr/>
        </p:nvGrpSpPr>
        <p:grpSpPr>
          <a:xfrm>
            <a:off x="2053917" y="1807069"/>
            <a:ext cx="2182008" cy="2304554"/>
            <a:chOff x="166180" y="1779460"/>
            <a:chExt cx="2182814" cy="2305405"/>
          </a:xfrm>
        </p:grpSpPr>
        <p:sp>
          <p:nvSpPr>
            <p:cNvPr id="12" name="Rectangle 11"/>
            <p:cNvSpPr/>
            <p:nvPr/>
          </p:nvSpPr>
          <p:spPr bwMode="auto">
            <a:xfrm>
              <a:off x="166180" y="3469627"/>
              <a:ext cx="2182814" cy="6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SSD storage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Fast CPUs</a:t>
              </a:r>
            </a:p>
          </p:txBody>
        </p:sp>
        <p:grpSp>
          <p:nvGrpSpPr>
            <p:cNvPr id="13" name="Group 12"/>
            <p:cNvGrpSpPr/>
            <p:nvPr/>
          </p:nvGrpSpPr>
          <p:grpSpPr>
            <a:xfrm>
              <a:off x="707231" y="1779460"/>
              <a:ext cx="1133596" cy="1059682"/>
              <a:chOff x="475535" y="2432376"/>
              <a:chExt cx="1978277" cy="1849287"/>
            </a:xfrm>
          </p:grpSpPr>
          <p:grpSp>
            <p:nvGrpSpPr>
              <p:cNvPr id="14" name="Group 13"/>
              <p:cNvGrpSpPr/>
              <p:nvPr/>
            </p:nvGrpSpPr>
            <p:grpSpPr>
              <a:xfrm>
                <a:off x="475535" y="2432376"/>
                <a:ext cx="1978277" cy="1849287"/>
                <a:chOff x="7132637" y="1006524"/>
                <a:chExt cx="4304244" cy="4014739"/>
              </a:xfrm>
            </p:grpSpPr>
            <p:pic>
              <p:nvPicPr>
                <p:cNvPr id="16" name="Picture 15"/>
                <p:cNvPicPr>
                  <a:picLocks noChangeAspect="1"/>
                </p:cNvPicPr>
                <p:nvPr/>
              </p:nvPicPr>
              <p:blipFill>
                <a:blip r:embed="rId3"/>
                <a:stretch>
                  <a:fillRect/>
                </a:stretch>
              </p:blipFill>
              <p:spPr>
                <a:xfrm>
                  <a:off x="7199561" y="1172781"/>
                  <a:ext cx="4182166" cy="3848482"/>
                </a:xfrm>
                <a:prstGeom prst="rect">
                  <a:avLst/>
                </a:prstGeom>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D</a:t>
                </a:r>
              </a:p>
            </p:txBody>
          </p:sp>
        </p:grpSp>
      </p:grpSp>
      <p:grpSp>
        <p:nvGrpSpPr>
          <p:cNvPr id="24" name="A Group"/>
          <p:cNvGrpSpPr/>
          <p:nvPr/>
        </p:nvGrpSpPr>
        <p:grpSpPr>
          <a:xfrm>
            <a:off x="225359" y="1825428"/>
            <a:ext cx="2182008" cy="2286196"/>
            <a:chOff x="2034704" y="1779460"/>
            <a:chExt cx="2182814" cy="2287040"/>
          </a:xfrm>
        </p:grpSpPr>
        <p:sp>
          <p:nvSpPr>
            <p:cNvPr id="25" name="Rectangle 24"/>
            <p:cNvSpPr/>
            <p:nvPr/>
          </p:nvSpPr>
          <p:spPr bwMode="auto">
            <a:xfrm>
              <a:off x="2034704" y="339975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Highest value</a:t>
              </a:r>
            </a:p>
          </p:txBody>
        </p:sp>
        <p:grpSp>
          <p:nvGrpSpPr>
            <p:cNvPr id="26" name="Group 25"/>
            <p:cNvGrpSpPr/>
            <p:nvPr/>
          </p:nvGrpSpPr>
          <p:grpSpPr>
            <a:xfrm>
              <a:off x="2575755" y="1779460"/>
              <a:ext cx="1133596" cy="1059682"/>
              <a:chOff x="475535" y="2432376"/>
              <a:chExt cx="1978277" cy="1849287"/>
            </a:xfrm>
          </p:grpSpPr>
          <p:grpSp>
            <p:nvGrpSpPr>
              <p:cNvPr id="27" name="Group 26"/>
              <p:cNvGrpSpPr/>
              <p:nvPr/>
            </p:nvGrpSpPr>
            <p:grpSpPr>
              <a:xfrm>
                <a:off x="475535" y="2432376"/>
                <a:ext cx="1978277" cy="1849287"/>
                <a:chOff x="7132637" y="1006524"/>
                <a:chExt cx="4304244" cy="4014739"/>
              </a:xfrm>
            </p:grpSpPr>
            <p:pic>
              <p:nvPicPr>
                <p:cNvPr id="29" name="Picture 28"/>
                <p:cNvPicPr>
                  <a:picLocks noChangeAspect="1"/>
                </p:cNvPicPr>
                <p:nvPr/>
              </p:nvPicPr>
              <p:blipFill>
                <a:blip r:embed="rId3"/>
                <a:stretch>
                  <a:fillRect/>
                </a:stretch>
              </p:blipFill>
              <p:spPr>
                <a:xfrm>
                  <a:off x="7199561" y="1172781"/>
                  <a:ext cx="4182166" cy="3848482"/>
                </a:xfrm>
                <a:prstGeom prst="rect">
                  <a:avLst/>
                </a:prstGeom>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A</a:t>
                </a:r>
              </a:p>
            </p:txBody>
          </p:sp>
        </p:grpSp>
      </p:grpSp>
      <p:grpSp>
        <p:nvGrpSpPr>
          <p:cNvPr id="32" name="Group 31"/>
          <p:cNvGrpSpPr/>
          <p:nvPr/>
        </p:nvGrpSpPr>
        <p:grpSpPr>
          <a:xfrm>
            <a:off x="6172966" y="1825428"/>
            <a:ext cx="2182008" cy="2286196"/>
            <a:chOff x="6179555" y="1779460"/>
            <a:chExt cx="2182814" cy="2287040"/>
          </a:xfrm>
        </p:grpSpPr>
        <p:sp>
          <p:nvSpPr>
            <p:cNvPr id="33" name="Rectangle 32"/>
            <p:cNvSpPr/>
            <p:nvPr/>
          </p:nvSpPr>
          <p:spPr bwMode="auto">
            <a:xfrm>
              <a:off x="6179555" y="339975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Most memory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Fastest CPUs</a:t>
              </a:r>
            </a:p>
          </p:txBody>
        </p:sp>
        <p:grpSp>
          <p:nvGrpSpPr>
            <p:cNvPr id="34" name="Group 33"/>
            <p:cNvGrpSpPr/>
            <p:nvPr/>
          </p:nvGrpSpPr>
          <p:grpSpPr>
            <a:xfrm>
              <a:off x="6719096" y="1779460"/>
              <a:ext cx="1133596" cy="1059682"/>
              <a:chOff x="475535" y="2432376"/>
              <a:chExt cx="1978277" cy="1849287"/>
            </a:xfrm>
          </p:grpSpPr>
          <p:grpSp>
            <p:nvGrpSpPr>
              <p:cNvPr id="35" name="Group 34"/>
              <p:cNvGrpSpPr/>
              <p:nvPr/>
            </p:nvGrpSpPr>
            <p:grpSpPr>
              <a:xfrm>
                <a:off x="475535" y="2432376"/>
                <a:ext cx="1978277" cy="1849287"/>
                <a:chOff x="7132637" y="1006524"/>
                <a:chExt cx="4304244" cy="4014739"/>
              </a:xfrm>
            </p:grpSpPr>
            <p:pic>
              <p:nvPicPr>
                <p:cNvPr id="37" name="Picture 36"/>
                <p:cNvPicPr>
                  <a:picLocks noChangeAspect="1"/>
                </p:cNvPicPr>
                <p:nvPr/>
              </p:nvPicPr>
              <p:blipFill>
                <a:blip r:embed="rId3"/>
                <a:stretch>
                  <a:fillRect/>
                </a:stretch>
              </p:blipFill>
              <p:spPr>
                <a:xfrm>
                  <a:off x="7199561" y="1172781"/>
                  <a:ext cx="4182166" cy="3848482"/>
                </a:xfrm>
                <a:prstGeom prst="rect">
                  <a:avLst/>
                </a:prstGeom>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G</a:t>
                </a:r>
              </a:p>
            </p:txBody>
          </p:sp>
        </p:grpSp>
      </p:grpSp>
      <p:grpSp>
        <p:nvGrpSpPr>
          <p:cNvPr id="2" name="Gruppierung 1"/>
          <p:cNvGrpSpPr/>
          <p:nvPr/>
        </p:nvGrpSpPr>
        <p:grpSpPr>
          <a:xfrm>
            <a:off x="328922" y="4864983"/>
            <a:ext cx="11304000" cy="894518"/>
            <a:chOff x="702731" y="1161569"/>
            <a:chExt cx="10926603" cy="894518"/>
          </a:xfrm>
        </p:grpSpPr>
        <p:cxnSp>
          <p:nvCxnSpPr>
            <p:cNvPr id="20" name="Straight Connector 19"/>
            <p:cNvCxnSpPr/>
            <p:nvPr/>
          </p:nvCxnSpPr>
          <p:spPr>
            <a:xfrm>
              <a:off x="1068136" y="1161569"/>
              <a:ext cx="10439430" cy="17583"/>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702731" y="1389584"/>
              <a:ext cx="2182008" cy="666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b="1" dirty="0">
                  <a:solidFill>
                    <a:schemeClr val="tx1"/>
                  </a:solidFill>
                  <a:ea typeface="Segoe UI Black" panose="020B0A02040204020203" pitchFamily="34" charset="0"/>
                  <a:cs typeface="Segoe UI" panose="020B0502040204020203" pitchFamily="34" charset="0"/>
                </a:rPr>
                <a:t>Highest value</a:t>
              </a:r>
            </a:p>
          </p:txBody>
        </p:sp>
        <p:sp>
          <p:nvSpPr>
            <p:cNvPr id="56" name="Rectangle 55"/>
            <p:cNvSpPr/>
            <p:nvPr/>
          </p:nvSpPr>
          <p:spPr bwMode="auto">
            <a:xfrm>
              <a:off x="9447326" y="1389584"/>
              <a:ext cx="2182008" cy="666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b="1" dirty="0">
                  <a:solidFill>
                    <a:schemeClr val="tx1"/>
                  </a:solidFill>
                  <a:ea typeface="Segoe UI Black" panose="020B0A02040204020203" pitchFamily="34" charset="0"/>
                  <a:cs typeface="Segoe UI" panose="020B0502040204020203" pitchFamily="34" charset="0"/>
                </a:rPr>
                <a:t>Largest scale-up</a:t>
              </a:r>
            </a:p>
          </p:txBody>
        </p:sp>
      </p:grpSp>
      <p:grpSp>
        <p:nvGrpSpPr>
          <p:cNvPr id="53" name="Gruppieren 52"/>
          <p:cNvGrpSpPr/>
          <p:nvPr/>
        </p:nvGrpSpPr>
        <p:grpSpPr>
          <a:xfrm>
            <a:off x="10154603" y="1807070"/>
            <a:ext cx="1442063" cy="1494445"/>
            <a:chOff x="10154603" y="1807070"/>
            <a:chExt cx="1442063" cy="1494445"/>
          </a:xfrm>
        </p:grpSpPr>
        <p:sp>
          <p:nvSpPr>
            <p:cNvPr id="57" name="16-Point Star 42"/>
            <p:cNvSpPr/>
            <p:nvPr/>
          </p:nvSpPr>
          <p:spPr bwMode="auto">
            <a:xfrm>
              <a:off x="10154603" y="1859448"/>
              <a:ext cx="1442063" cy="1442067"/>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9" rIns="182787" bIns="146229" numCol="1" spcCol="0" rtlCol="0" fromWordArt="0" anchor="t" anchorCtr="0" forceAA="0" compatLnSpc="1">
              <a:prstTxWarp prst="textNoShape">
                <a:avLst/>
              </a:prstTxWarp>
              <a:noAutofit/>
            </a:bodyPr>
            <a:lstStyle/>
            <a:p>
              <a:pPr algn="ctr" defTabSz="931834">
                <a:lnSpc>
                  <a:spcPct val="90000"/>
                </a:lnSpc>
              </a:pPr>
              <a:endParaRPr lang="en-US" sz="2400" dirty="0">
                <a:solidFill>
                  <a:srgbClr val="000000"/>
                </a:solidFill>
                <a:ea typeface="Segoe UI" pitchFamily="34" charset="0"/>
                <a:cs typeface="Segoe UI Light" panose="020B0502040204020203" pitchFamily="34" charset="0"/>
              </a:endParaRPr>
            </a:p>
          </p:txBody>
        </p:sp>
        <p:pic>
          <p:nvPicPr>
            <p:cNvPr id="58" name="Picture 43"/>
            <p:cNvPicPr>
              <a:picLocks noChangeAspect="1"/>
            </p:cNvPicPr>
            <p:nvPr/>
          </p:nvPicPr>
          <p:blipFill>
            <a:blip r:embed="rId4">
              <a:duotone>
                <a:prstClr val="black"/>
                <a:schemeClr val="tx2">
                  <a:tint val="45000"/>
                  <a:satMod val="400000"/>
                </a:schemeClr>
              </a:duotone>
            </a:blip>
            <a:stretch>
              <a:fillRect/>
            </a:stretch>
          </p:blipFill>
          <p:spPr>
            <a:xfrm>
              <a:off x="11002196" y="2880817"/>
              <a:ext cx="363183" cy="364234"/>
            </a:xfrm>
            <a:prstGeom prst="rect">
              <a:avLst/>
            </a:prstGeom>
          </p:spPr>
        </p:pic>
        <p:pic>
          <p:nvPicPr>
            <p:cNvPr id="59" name="Picture 44"/>
            <p:cNvPicPr>
              <a:picLocks noChangeAspect="1"/>
            </p:cNvPicPr>
            <p:nvPr/>
          </p:nvPicPr>
          <p:blipFill>
            <a:blip r:embed="rId4">
              <a:duotone>
                <a:prstClr val="black"/>
                <a:schemeClr val="tx2">
                  <a:tint val="45000"/>
                  <a:satMod val="400000"/>
                </a:schemeClr>
              </a:duotone>
            </a:blip>
            <a:stretch>
              <a:fillRect/>
            </a:stretch>
          </p:blipFill>
          <p:spPr>
            <a:xfrm>
              <a:off x="10424031" y="2112460"/>
              <a:ext cx="932461" cy="935159"/>
            </a:xfrm>
            <a:prstGeom prst="rect">
              <a:avLst/>
            </a:prstGeom>
          </p:spPr>
        </p:pic>
        <p:pic>
          <p:nvPicPr>
            <p:cNvPr id="60" name="Picture 45"/>
            <p:cNvPicPr>
              <a:picLocks noChangeAspect="1"/>
            </p:cNvPicPr>
            <p:nvPr/>
          </p:nvPicPr>
          <p:blipFill>
            <a:blip r:embed="rId4">
              <a:duotone>
                <a:prstClr val="black"/>
                <a:schemeClr val="tx2">
                  <a:tint val="45000"/>
                  <a:satMod val="400000"/>
                </a:schemeClr>
              </a:duotone>
            </a:blip>
            <a:stretch>
              <a:fillRect/>
            </a:stretch>
          </p:blipFill>
          <p:spPr>
            <a:xfrm>
              <a:off x="10811746" y="1807070"/>
              <a:ext cx="482540" cy="483936"/>
            </a:xfrm>
            <a:prstGeom prst="rect">
              <a:avLst/>
            </a:prstGeom>
          </p:spPr>
        </p:pic>
      </p:grpSp>
    </p:spTree>
    <p:extLst>
      <p:ext uri="{BB962C8B-B14F-4D97-AF65-F5344CB8AC3E}">
        <p14:creationId xmlns:p14="http://schemas.microsoft.com/office/powerpoint/2010/main" val="2400809130"/>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a:spLocks noGrp="1"/>
          </p:cNvSpPr>
          <p:nvPr>
            <p:ph type="title"/>
          </p:nvPr>
        </p:nvSpPr>
        <p:spPr/>
        <p:txBody>
          <a:bodyPr/>
          <a:lstStyle/>
          <a:p>
            <a:r>
              <a:rPr lang="en-US" dirty="0">
                <a:cs typeface="Segoe UI Light" panose="020B0502040204020203" pitchFamily="34" charset="0"/>
              </a:rPr>
              <a:t>Scale-up Options</a:t>
            </a:r>
          </a:p>
        </p:txBody>
      </p:sp>
      <p:sp>
        <p:nvSpPr>
          <p:cNvPr id="9" name="Textplatzhalter 8"/>
          <p:cNvSpPr>
            <a:spLocks noGrp="1"/>
          </p:cNvSpPr>
          <p:nvPr>
            <p:ph type="body" sz="quarter" idx="12"/>
          </p:nvPr>
        </p:nvSpPr>
        <p:spPr/>
        <p:txBody>
          <a:bodyPr/>
          <a:lstStyle/>
          <a:p>
            <a:r>
              <a:rPr lang="en-US" dirty="0"/>
              <a:t>Source: Microsoft</a:t>
            </a:r>
          </a:p>
        </p:txBody>
      </p:sp>
      <p:sp>
        <p:nvSpPr>
          <p:cNvPr id="21" name="Bildplatzhalter 20"/>
          <p:cNvSpPr>
            <a:spLocks noGrp="1"/>
          </p:cNvSpPr>
          <p:nvPr>
            <p:ph type="pic" sz="quarter" idx="13"/>
          </p:nvPr>
        </p:nvSpPr>
        <p:spPr/>
      </p:sp>
      <p:sp>
        <p:nvSpPr>
          <p:cNvPr id="41" name="Rectangle 40"/>
          <p:cNvSpPr/>
          <p:nvPr/>
        </p:nvSpPr>
        <p:spPr bwMode="auto">
          <a:xfrm>
            <a:off x="9784633" y="3445121"/>
            <a:ext cx="2182008" cy="6665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&gt;80,000 IOPs</a:t>
            </a:r>
          </a:p>
          <a:p>
            <a:pPr algn="ctr" defTabSz="932013">
              <a:lnSpc>
                <a:spcPct val="90000"/>
              </a:lnSpc>
              <a:defRPr/>
            </a:pPr>
            <a:r>
              <a:rPr lang="en-US" sz="1600" dirty="0">
                <a:solidFill>
                  <a:srgbClr val="000000"/>
                </a:solidFill>
                <a:ea typeface="Segoe UI" pitchFamily="34" charset="0"/>
                <a:cs typeface="Segoe UI Light" panose="020B0502040204020203" pitchFamily="34" charset="0"/>
              </a:rPr>
              <a:t>Premium storage</a:t>
            </a:r>
          </a:p>
        </p:txBody>
      </p:sp>
      <p:grpSp>
        <p:nvGrpSpPr>
          <p:cNvPr id="17" name="Gruppieren 16"/>
          <p:cNvGrpSpPr/>
          <p:nvPr/>
        </p:nvGrpSpPr>
        <p:grpSpPr>
          <a:xfrm>
            <a:off x="10154603" y="1807070"/>
            <a:ext cx="1442063" cy="1494445"/>
            <a:chOff x="10154603" y="1807070"/>
            <a:chExt cx="1442063" cy="1494445"/>
          </a:xfrm>
        </p:grpSpPr>
        <p:sp>
          <p:nvSpPr>
            <p:cNvPr id="43" name="16-Point Star 42"/>
            <p:cNvSpPr/>
            <p:nvPr/>
          </p:nvSpPr>
          <p:spPr bwMode="auto">
            <a:xfrm>
              <a:off x="10154603" y="1859448"/>
              <a:ext cx="1442063" cy="1442067"/>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9" rIns="182787" bIns="146229" numCol="1" spcCol="0" rtlCol="0" fromWordArt="0" anchor="t" anchorCtr="0" forceAA="0" compatLnSpc="1">
              <a:prstTxWarp prst="textNoShape">
                <a:avLst/>
              </a:prstTxWarp>
              <a:noAutofit/>
            </a:bodyPr>
            <a:lstStyle/>
            <a:p>
              <a:pPr algn="ctr" defTabSz="931834">
                <a:lnSpc>
                  <a:spcPct val="90000"/>
                </a:lnSpc>
              </a:pPr>
              <a:endParaRPr lang="en-US" sz="2400" dirty="0">
                <a:solidFill>
                  <a:srgbClr val="000000"/>
                </a:solidFill>
                <a:ea typeface="Segoe UI" pitchFamily="34" charset="0"/>
                <a:cs typeface="Segoe UI Light" panose="020B0502040204020203" pitchFamily="34" charset="0"/>
              </a:endParaRPr>
            </a:p>
          </p:txBody>
        </p:sp>
        <p:pic>
          <p:nvPicPr>
            <p:cNvPr id="44" name="Picture 43"/>
            <p:cNvPicPr>
              <a:picLocks noChangeAspect="1"/>
            </p:cNvPicPr>
            <p:nvPr/>
          </p:nvPicPr>
          <p:blipFill>
            <a:blip r:embed="rId3">
              <a:duotone>
                <a:prstClr val="black"/>
                <a:schemeClr val="tx2">
                  <a:tint val="45000"/>
                  <a:satMod val="400000"/>
                </a:schemeClr>
              </a:duotone>
            </a:blip>
            <a:stretch>
              <a:fillRect/>
            </a:stretch>
          </p:blipFill>
          <p:spPr>
            <a:xfrm>
              <a:off x="11002196" y="2880817"/>
              <a:ext cx="363183" cy="364234"/>
            </a:xfrm>
            <a:prstGeom prst="rect">
              <a:avLst/>
            </a:prstGeom>
          </p:spPr>
        </p:pic>
        <p:pic>
          <p:nvPicPr>
            <p:cNvPr id="45" name="Picture 44"/>
            <p:cNvPicPr>
              <a:picLocks noChangeAspect="1"/>
            </p:cNvPicPr>
            <p:nvPr/>
          </p:nvPicPr>
          <p:blipFill>
            <a:blip r:embed="rId3">
              <a:duotone>
                <a:prstClr val="black"/>
                <a:schemeClr val="tx2">
                  <a:tint val="45000"/>
                  <a:satMod val="400000"/>
                </a:schemeClr>
              </a:duotone>
            </a:blip>
            <a:stretch>
              <a:fillRect/>
            </a:stretch>
          </p:blipFill>
          <p:spPr>
            <a:xfrm>
              <a:off x="10424031" y="2112460"/>
              <a:ext cx="932461" cy="935159"/>
            </a:xfrm>
            <a:prstGeom prst="rect">
              <a:avLst/>
            </a:prstGeom>
          </p:spPr>
        </p:pic>
        <p:pic>
          <p:nvPicPr>
            <p:cNvPr id="46" name="Picture 45"/>
            <p:cNvPicPr>
              <a:picLocks noChangeAspect="1"/>
            </p:cNvPicPr>
            <p:nvPr/>
          </p:nvPicPr>
          <p:blipFill>
            <a:blip r:embed="rId3">
              <a:duotone>
                <a:prstClr val="black"/>
                <a:schemeClr val="tx2">
                  <a:tint val="45000"/>
                  <a:satMod val="400000"/>
                </a:schemeClr>
              </a:duotone>
            </a:blip>
            <a:stretch>
              <a:fillRect/>
            </a:stretch>
          </p:blipFill>
          <p:spPr>
            <a:xfrm>
              <a:off x="10811746" y="1807070"/>
              <a:ext cx="482540" cy="483936"/>
            </a:xfrm>
            <a:prstGeom prst="rect">
              <a:avLst/>
            </a:prstGeom>
          </p:spPr>
        </p:pic>
      </p:grpSp>
      <p:grpSp>
        <p:nvGrpSpPr>
          <p:cNvPr id="3" name="Group 2"/>
          <p:cNvGrpSpPr/>
          <p:nvPr/>
        </p:nvGrpSpPr>
        <p:grpSpPr>
          <a:xfrm>
            <a:off x="4144416" y="1825991"/>
            <a:ext cx="2182008" cy="2285633"/>
            <a:chOff x="66528" y="1779460"/>
            <a:chExt cx="2182814" cy="2286477"/>
          </a:xfrm>
        </p:grpSpPr>
        <p:sp>
          <p:nvSpPr>
            <p:cNvPr id="4" name="Rectangle 3"/>
            <p:cNvSpPr/>
            <p:nvPr/>
          </p:nvSpPr>
          <p:spPr bwMode="auto">
            <a:xfrm>
              <a:off x="66528" y="339918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New generation</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of D family VMs</a:t>
              </a:r>
            </a:p>
          </p:txBody>
        </p:sp>
        <p:grpSp>
          <p:nvGrpSpPr>
            <p:cNvPr id="5" name="Group 4"/>
            <p:cNvGrpSpPr/>
            <p:nvPr/>
          </p:nvGrpSpPr>
          <p:grpSpPr>
            <a:xfrm>
              <a:off x="607579" y="1779460"/>
              <a:ext cx="1133596" cy="1059682"/>
              <a:chOff x="475535" y="2432376"/>
              <a:chExt cx="1978277" cy="1849287"/>
            </a:xfrm>
          </p:grpSpPr>
          <p:grpSp>
            <p:nvGrpSpPr>
              <p:cNvPr id="6" name="Group 5"/>
              <p:cNvGrpSpPr/>
              <p:nvPr/>
            </p:nvGrpSpPr>
            <p:grpSpPr>
              <a:xfrm>
                <a:off x="475535" y="2432376"/>
                <a:ext cx="1978277" cy="1849287"/>
                <a:chOff x="7132637" y="1006524"/>
                <a:chExt cx="4304244" cy="4014739"/>
              </a:xfrm>
            </p:grpSpPr>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FFFFFF">
                        <a:lumMod val="50000"/>
                      </a:srgbClr>
                    </a:solidFill>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a:ln>
                <a:noFill/>
              </a:ln>
            </p:spPr>
            <p:txBody>
              <a:bodyPr wrap="square" lIns="0" tIns="127970" rIns="0" bIns="146229" rtlCol="0">
                <a:noAutofit/>
              </a:bodyPr>
              <a:lstStyle/>
              <a:p>
                <a:pPr algn="ctr" defTabSz="932013">
                  <a:lnSpc>
                    <a:spcPct val="90000"/>
                  </a:lnSpc>
                  <a:defRPr/>
                </a:pPr>
                <a:r>
                  <a:rPr lang="en-US" sz="2600" b="1" dirty="0">
                    <a:solidFill>
                      <a:schemeClr val="bg1"/>
                    </a:solidFill>
                    <a:ea typeface="Segoe UI Black" panose="020B0A02040204020203" pitchFamily="34" charset="0"/>
                    <a:cs typeface="Segoe UI" panose="020B0502040204020203" pitchFamily="34" charset="0"/>
                  </a:rPr>
                  <a:t>DV2</a:t>
                </a:r>
              </a:p>
            </p:txBody>
          </p:sp>
        </p:grpSp>
      </p:grpSp>
      <p:grpSp>
        <p:nvGrpSpPr>
          <p:cNvPr id="11" name="D Group"/>
          <p:cNvGrpSpPr/>
          <p:nvPr/>
        </p:nvGrpSpPr>
        <p:grpSpPr>
          <a:xfrm>
            <a:off x="226800" y="1825200"/>
            <a:ext cx="2182008" cy="2286000"/>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SSD Storage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Fast CPUs</a:t>
              </a:r>
            </a:p>
          </p:txBody>
        </p:sp>
        <p:grpSp>
          <p:nvGrpSpPr>
            <p:cNvPr id="13" name="Group 12"/>
            <p:cNvGrpSpPr/>
            <p:nvPr/>
          </p:nvGrpSpPr>
          <p:grpSpPr>
            <a:xfrm>
              <a:off x="707231" y="1779460"/>
              <a:ext cx="1133596" cy="1059682"/>
              <a:chOff x="475535" y="2432376"/>
              <a:chExt cx="1978277" cy="1849287"/>
            </a:xfrm>
          </p:grpSpPr>
          <p:grpSp>
            <p:nvGrpSpPr>
              <p:cNvPr id="14" name="Group 13"/>
              <p:cNvGrpSpPr/>
              <p:nvPr/>
            </p:nvGrpSpPr>
            <p:grpSpPr>
              <a:xfrm>
                <a:off x="475535" y="2432376"/>
                <a:ext cx="1978277" cy="1849287"/>
                <a:chOff x="7132637" y="1006524"/>
                <a:chExt cx="4304244" cy="4014739"/>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D</a:t>
                </a:r>
              </a:p>
            </p:txBody>
          </p:sp>
        </p:grpSp>
      </p:grpSp>
      <p:grpSp>
        <p:nvGrpSpPr>
          <p:cNvPr id="32" name="Group 31"/>
          <p:cNvGrpSpPr/>
          <p:nvPr/>
        </p:nvGrpSpPr>
        <p:grpSpPr>
          <a:xfrm>
            <a:off x="6172966" y="1825428"/>
            <a:ext cx="2182008" cy="2286196"/>
            <a:chOff x="6179555" y="1779460"/>
            <a:chExt cx="2182814" cy="2287040"/>
          </a:xfrm>
        </p:grpSpPr>
        <p:sp>
          <p:nvSpPr>
            <p:cNvPr id="33" name="Rectangle 32"/>
            <p:cNvSpPr/>
            <p:nvPr/>
          </p:nvSpPr>
          <p:spPr bwMode="auto">
            <a:xfrm>
              <a:off x="6179555" y="339975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Most memory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Fastest CPUs</a:t>
              </a:r>
            </a:p>
          </p:txBody>
        </p:sp>
        <p:grpSp>
          <p:nvGrpSpPr>
            <p:cNvPr id="34" name="Group 33"/>
            <p:cNvGrpSpPr/>
            <p:nvPr/>
          </p:nvGrpSpPr>
          <p:grpSpPr>
            <a:xfrm>
              <a:off x="6719096" y="1779460"/>
              <a:ext cx="1133596" cy="1059682"/>
              <a:chOff x="475535" y="2432376"/>
              <a:chExt cx="1978277" cy="1849287"/>
            </a:xfrm>
          </p:grpSpPr>
          <p:grpSp>
            <p:nvGrpSpPr>
              <p:cNvPr id="35" name="Group 34"/>
              <p:cNvGrpSpPr/>
              <p:nvPr/>
            </p:nvGrpSpPr>
            <p:grpSpPr>
              <a:xfrm>
                <a:off x="475535" y="2432376"/>
                <a:ext cx="1978277" cy="1849287"/>
                <a:chOff x="7132637" y="1006524"/>
                <a:chExt cx="4304244" cy="4014739"/>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G</a:t>
                </a:r>
              </a:p>
            </p:txBody>
          </p:sp>
        </p:grpSp>
      </p:grpSp>
      <p:grpSp>
        <p:nvGrpSpPr>
          <p:cNvPr id="2" name="Gruppierung 1"/>
          <p:cNvGrpSpPr/>
          <p:nvPr/>
        </p:nvGrpSpPr>
        <p:grpSpPr>
          <a:xfrm>
            <a:off x="328922" y="4864983"/>
            <a:ext cx="11304000" cy="894518"/>
            <a:chOff x="702731" y="1161569"/>
            <a:chExt cx="10926603" cy="894518"/>
          </a:xfrm>
        </p:grpSpPr>
        <p:cxnSp>
          <p:nvCxnSpPr>
            <p:cNvPr id="20" name="Straight Connector 19"/>
            <p:cNvCxnSpPr/>
            <p:nvPr/>
          </p:nvCxnSpPr>
          <p:spPr>
            <a:xfrm>
              <a:off x="1068136" y="1161569"/>
              <a:ext cx="10439430" cy="17583"/>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702731" y="1389584"/>
              <a:ext cx="2182008" cy="666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b="1" dirty="0">
                  <a:solidFill>
                    <a:schemeClr val="tx1"/>
                  </a:solidFill>
                  <a:ea typeface="Segoe UI Black" panose="020B0A02040204020203" pitchFamily="34" charset="0"/>
                  <a:cs typeface="Segoe UI" panose="020B0502040204020203" pitchFamily="34" charset="0"/>
                </a:rPr>
                <a:t>Highest value</a:t>
              </a:r>
            </a:p>
          </p:txBody>
        </p:sp>
        <p:sp>
          <p:nvSpPr>
            <p:cNvPr id="56" name="Rectangle 55"/>
            <p:cNvSpPr/>
            <p:nvPr/>
          </p:nvSpPr>
          <p:spPr bwMode="auto">
            <a:xfrm>
              <a:off x="9447326" y="1389584"/>
              <a:ext cx="2182008" cy="666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b="1" dirty="0">
                  <a:solidFill>
                    <a:schemeClr val="tx1"/>
                  </a:solidFill>
                  <a:ea typeface="Segoe UI Black" panose="020B0A02040204020203" pitchFamily="34" charset="0"/>
                  <a:cs typeface="Segoe UI" panose="020B0502040204020203" pitchFamily="34" charset="0"/>
                </a:rPr>
                <a:t>Largest scale-up</a:t>
              </a:r>
            </a:p>
          </p:txBody>
        </p:sp>
      </p:grpSp>
    </p:spTree>
    <p:extLst>
      <p:ext uri="{BB962C8B-B14F-4D97-AF65-F5344CB8AC3E}">
        <p14:creationId xmlns:p14="http://schemas.microsoft.com/office/powerpoint/2010/main" val="1364600899"/>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p:cNvSpPr>
            <a:spLocks noGrp="1"/>
          </p:cNvSpPr>
          <p:nvPr>
            <p:ph type="title"/>
          </p:nvPr>
        </p:nvSpPr>
        <p:spPr/>
        <p:txBody>
          <a:bodyPr/>
          <a:lstStyle/>
          <a:p>
            <a:r>
              <a:rPr lang="en-US" dirty="0">
                <a:cs typeface="Segoe UI Light" panose="020B0502040204020203" pitchFamily="34" charset="0"/>
              </a:rPr>
              <a:t>Scale-up options</a:t>
            </a:r>
          </a:p>
        </p:txBody>
      </p:sp>
      <p:sp>
        <p:nvSpPr>
          <p:cNvPr id="9" name="Textplatzhalter 8"/>
          <p:cNvSpPr>
            <a:spLocks noGrp="1"/>
          </p:cNvSpPr>
          <p:nvPr>
            <p:ph type="body" sz="quarter" idx="12"/>
          </p:nvPr>
        </p:nvSpPr>
        <p:spPr/>
        <p:txBody>
          <a:bodyPr/>
          <a:lstStyle/>
          <a:p>
            <a:r>
              <a:rPr lang="en-US" dirty="0"/>
              <a:t>Source: Microsoft</a:t>
            </a:r>
          </a:p>
        </p:txBody>
      </p:sp>
      <p:sp>
        <p:nvSpPr>
          <p:cNvPr id="17" name="Bildplatzhalter 16"/>
          <p:cNvSpPr>
            <a:spLocks noGrp="1"/>
          </p:cNvSpPr>
          <p:nvPr>
            <p:ph type="pic" sz="quarter" idx="13"/>
          </p:nvPr>
        </p:nvSpPr>
        <p:spPr/>
      </p:sp>
      <p:grpSp>
        <p:nvGrpSpPr>
          <p:cNvPr id="47" name="N group 1"/>
          <p:cNvGrpSpPr/>
          <p:nvPr/>
        </p:nvGrpSpPr>
        <p:grpSpPr>
          <a:xfrm>
            <a:off x="8120705" y="1807069"/>
            <a:ext cx="2182008" cy="2304555"/>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GPU-enabled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virtual machines</a:t>
              </a:r>
            </a:p>
          </p:txBody>
        </p:sp>
        <p:grpSp>
          <p:nvGrpSpPr>
            <p:cNvPr id="49" name="Group 48"/>
            <p:cNvGrpSpPr/>
            <p:nvPr/>
          </p:nvGrpSpPr>
          <p:grpSpPr>
            <a:xfrm>
              <a:off x="8786958" y="1779460"/>
              <a:ext cx="1133596" cy="1059682"/>
              <a:chOff x="475535" y="2432376"/>
              <a:chExt cx="1978277" cy="1849287"/>
            </a:xfrm>
          </p:grpSpPr>
          <p:grpSp>
            <p:nvGrpSpPr>
              <p:cNvPr id="50" name="Group 49"/>
              <p:cNvGrpSpPr/>
              <p:nvPr/>
            </p:nvGrpSpPr>
            <p:grpSpPr>
              <a:xfrm>
                <a:off x="475535" y="2432376"/>
                <a:ext cx="1978277" cy="1849287"/>
                <a:chOff x="7132637" y="1006524"/>
                <a:chExt cx="4304244" cy="4014739"/>
              </a:xfrm>
            </p:grpSpPr>
            <p:pic>
              <p:nvPicPr>
                <p:cNvPr id="52" name="Picture 51"/>
                <p:cNvPicPr>
                  <a:picLocks noChangeAspect="1"/>
                </p:cNvPicPr>
                <p:nvPr/>
              </p:nvPicPr>
              <p:blipFill>
                <a:blip r:embed="rId3"/>
                <a:stretch>
                  <a:fillRect/>
                </a:stretch>
              </p:blipFill>
              <p:spPr>
                <a:xfrm>
                  <a:off x="7199561" y="1172781"/>
                  <a:ext cx="4182166" cy="3848482"/>
                </a:xfrm>
                <a:prstGeom prst="rect">
                  <a:avLst/>
                </a:prstGeom>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4"/>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N</a:t>
                </a:r>
              </a:p>
            </p:txBody>
          </p:sp>
        </p:grpSp>
      </p:grpSp>
      <p:grpSp>
        <p:nvGrpSpPr>
          <p:cNvPr id="3" name="Group 2"/>
          <p:cNvGrpSpPr/>
          <p:nvPr/>
        </p:nvGrpSpPr>
        <p:grpSpPr>
          <a:xfrm>
            <a:off x="4144416" y="1825991"/>
            <a:ext cx="2182008" cy="2285633"/>
            <a:chOff x="66528" y="1779460"/>
            <a:chExt cx="2182814" cy="2286477"/>
          </a:xfrm>
        </p:grpSpPr>
        <p:sp>
          <p:nvSpPr>
            <p:cNvPr id="4" name="Rectangle 3"/>
            <p:cNvSpPr/>
            <p:nvPr/>
          </p:nvSpPr>
          <p:spPr bwMode="auto">
            <a:xfrm>
              <a:off x="66528" y="339918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New generation</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of D family VMs</a:t>
              </a:r>
            </a:p>
          </p:txBody>
        </p:sp>
        <p:grpSp>
          <p:nvGrpSpPr>
            <p:cNvPr id="5" name="Group 4"/>
            <p:cNvGrpSpPr/>
            <p:nvPr/>
          </p:nvGrpSpPr>
          <p:grpSpPr>
            <a:xfrm>
              <a:off x="607579" y="1779460"/>
              <a:ext cx="1133596" cy="1059682"/>
              <a:chOff x="475535" y="2432376"/>
              <a:chExt cx="1978277" cy="1849287"/>
            </a:xfrm>
          </p:grpSpPr>
          <p:grpSp>
            <p:nvGrpSpPr>
              <p:cNvPr id="6" name="Group 5"/>
              <p:cNvGrpSpPr/>
              <p:nvPr/>
            </p:nvGrpSpPr>
            <p:grpSpPr>
              <a:xfrm>
                <a:off x="475535" y="2432376"/>
                <a:ext cx="1978277" cy="1849287"/>
                <a:chOff x="7132637" y="1006524"/>
                <a:chExt cx="4304244" cy="4014739"/>
              </a:xfrm>
            </p:grpSpPr>
            <p:pic>
              <p:nvPicPr>
                <p:cNvPr id="8" name="Picture 7"/>
                <p:cNvPicPr>
                  <a:picLocks noChangeAspect="1"/>
                </p:cNvPicPr>
                <p:nvPr/>
              </p:nvPicPr>
              <p:blipFill>
                <a:blip r:embed="rId3"/>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FFFFFF">
                        <a:lumMod val="50000"/>
                      </a:srgbClr>
                    </a:solidFill>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a:ln>
                <a:noFill/>
              </a:ln>
            </p:spPr>
            <p:txBody>
              <a:bodyPr wrap="square" lIns="0" tIns="127970" rIns="0" bIns="146229" rtlCol="0">
                <a:noAutofit/>
              </a:bodyPr>
              <a:lstStyle/>
              <a:p>
                <a:pPr algn="ctr" defTabSz="932013">
                  <a:lnSpc>
                    <a:spcPct val="90000"/>
                  </a:lnSpc>
                  <a:defRPr/>
                </a:pPr>
                <a:r>
                  <a:rPr lang="en-US" sz="2600" b="1" dirty="0">
                    <a:solidFill>
                      <a:schemeClr val="bg1"/>
                    </a:solidFill>
                    <a:ea typeface="Segoe UI Black" panose="020B0A02040204020203" pitchFamily="34" charset="0"/>
                    <a:cs typeface="Segoe UI" panose="020B0502040204020203" pitchFamily="34" charset="0"/>
                  </a:rPr>
                  <a:t>DV2</a:t>
                </a:r>
              </a:p>
            </p:txBody>
          </p:sp>
        </p:grpSp>
      </p:grpSp>
      <p:grpSp>
        <p:nvGrpSpPr>
          <p:cNvPr id="32" name="Group 31"/>
          <p:cNvGrpSpPr/>
          <p:nvPr/>
        </p:nvGrpSpPr>
        <p:grpSpPr>
          <a:xfrm>
            <a:off x="6172966" y="1825428"/>
            <a:ext cx="2182008" cy="2286196"/>
            <a:chOff x="6179555" y="1779460"/>
            <a:chExt cx="2182814" cy="2287040"/>
          </a:xfrm>
        </p:grpSpPr>
        <p:sp>
          <p:nvSpPr>
            <p:cNvPr id="33" name="Rectangle 32"/>
            <p:cNvSpPr/>
            <p:nvPr/>
          </p:nvSpPr>
          <p:spPr bwMode="auto">
            <a:xfrm>
              <a:off x="6179555" y="339975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Most memory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Fastest CPUs</a:t>
              </a:r>
            </a:p>
          </p:txBody>
        </p:sp>
        <p:grpSp>
          <p:nvGrpSpPr>
            <p:cNvPr id="34" name="Group 33"/>
            <p:cNvGrpSpPr/>
            <p:nvPr/>
          </p:nvGrpSpPr>
          <p:grpSpPr>
            <a:xfrm>
              <a:off x="6719096" y="1779460"/>
              <a:ext cx="1133596" cy="1059682"/>
              <a:chOff x="475535" y="2432376"/>
              <a:chExt cx="1978277" cy="1849287"/>
            </a:xfrm>
          </p:grpSpPr>
          <p:grpSp>
            <p:nvGrpSpPr>
              <p:cNvPr id="35" name="Group 34"/>
              <p:cNvGrpSpPr/>
              <p:nvPr/>
            </p:nvGrpSpPr>
            <p:grpSpPr>
              <a:xfrm>
                <a:off x="475535" y="2432376"/>
                <a:ext cx="1978277" cy="1849287"/>
                <a:chOff x="7132637" y="1006524"/>
                <a:chExt cx="4304244" cy="4014739"/>
              </a:xfrm>
            </p:grpSpPr>
            <p:pic>
              <p:nvPicPr>
                <p:cNvPr id="37" name="Picture 36"/>
                <p:cNvPicPr>
                  <a:picLocks noChangeAspect="1"/>
                </p:cNvPicPr>
                <p:nvPr/>
              </p:nvPicPr>
              <p:blipFill>
                <a:blip r:embed="rId3"/>
                <a:stretch>
                  <a:fillRect/>
                </a:stretch>
              </p:blipFill>
              <p:spPr>
                <a:xfrm>
                  <a:off x="7199561" y="1172781"/>
                  <a:ext cx="4182166" cy="3848482"/>
                </a:xfrm>
                <a:prstGeom prst="rect">
                  <a:avLst/>
                </a:prstGeom>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G</a:t>
                </a:r>
              </a:p>
            </p:txBody>
          </p:sp>
        </p:grpSp>
      </p:grpSp>
      <p:grpSp>
        <p:nvGrpSpPr>
          <p:cNvPr id="2" name="Gruppierung 1"/>
          <p:cNvGrpSpPr/>
          <p:nvPr/>
        </p:nvGrpSpPr>
        <p:grpSpPr>
          <a:xfrm>
            <a:off x="328922" y="4864983"/>
            <a:ext cx="11304000" cy="894518"/>
            <a:chOff x="702731" y="1161569"/>
            <a:chExt cx="10926603" cy="894518"/>
          </a:xfrm>
        </p:grpSpPr>
        <p:cxnSp>
          <p:nvCxnSpPr>
            <p:cNvPr id="20" name="Straight Connector 19"/>
            <p:cNvCxnSpPr/>
            <p:nvPr/>
          </p:nvCxnSpPr>
          <p:spPr>
            <a:xfrm>
              <a:off x="1068136" y="1161569"/>
              <a:ext cx="10439430" cy="17583"/>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702731" y="1389584"/>
              <a:ext cx="2182008" cy="666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b="1" dirty="0">
                  <a:solidFill>
                    <a:schemeClr val="tx1"/>
                  </a:solidFill>
                  <a:ea typeface="Segoe UI Black" panose="020B0A02040204020203" pitchFamily="34" charset="0"/>
                  <a:cs typeface="Segoe UI" panose="020B0502040204020203" pitchFamily="34" charset="0"/>
                </a:rPr>
                <a:t>Highest value</a:t>
              </a:r>
            </a:p>
          </p:txBody>
        </p:sp>
        <p:sp>
          <p:nvSpPr>
            <p:cNvPr id="56" name="Rectangle 55"/>
            <p:cNvSpPr/>
            <p:nvPr/>
          </p:nvSpPr>
          <p:spPr bwMode="auto">
            <a:xfrm>
              <a:off x="9447326" y="1389584"/>
              <a:ext cx="2182008" cy="6665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b="1" dirty="0">
                  <a:solidFill>
                    <a:schemeClr val="tx1"/>
                  </a:solidFill>
                  <a:ea typeface="Segoe UI Black" panose="020B0A02040204020203" pitchFamily="34" charset="0"/>
                  <a:cs typeface="Segoe UI" panose="020B0502040204020203" pitchFamily="34" charset="0"/>
                </a:rPr>
                <a:t>Largest scale-up</a:t>
              </a:r>
            </a:p>
          </p:txBody>
        </p:sp>
      </p:grpSp>
      <p:grpSp>
        <p:nvGrpSpPr>
          <p:cNvPr id="38" name="D Group"/>
          <p:cNvGrpSpPr/>
          <p:nvPr/>
        </p:nvGrpSpPr>
        <p:grpSpPr>
          <a:xfrm>
            <a:off x="226800" y="1825200"/>
            <a:ext cx="2182008" cy="2286000"/>
            <a:chOff x="166180" y="1779460"/>
            <a:chExt cx="2182814" cy="2305406"/>
          </a:xfrm>
        </p:grpSpPr>
        <p:sp>
          <p:nvSpPr>
            <p:cNvPr id="40"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013">
                <a:lnSpc>
                  <a:spcPct val="90000"/>
                </a:lnSpc>
                <a:defRPr/>
              </a:pPr>
              <a:r>
                <a:rPr lang="en-US" sz="1600" dirty="0">
                  <a:solidFill>
                    <a:srgbClr val="000000"/>
                  </a:solidFill>
                  <a:ea typeface="Segoe UI" pitchFamily="34" charset="0"/>
                  <a:cs typeface="Segoe UI Light" panose="020B0502040204020203" pitchFamily="34" charset="0"/>
                </a:rPr>
                <a:t>SSD Storage </a:t>
              </a:r>
              <a:br>
                <a:rPr lang="en-US" sz="1600" dirty="0">
                  <a:solidFill>
                    <a:srgbClr val="000000"/>
                  </a:solidFill>
                  <a:ea typeface="Segoe UI" pitchFamily="34" charset="0"/>
                  <a:cs typeface="Segoe UI Light" panose="020B0502040204020203" pitchFamily="34" charset="0"/>
                </a:rPr>
              </a:br>
              <a:r>
                <a:rPr lang="en-US" sz="1600" dirty="0">
                  <a:solidFill>
                    <a:srgbClr val="000000"/>
                  </a:solidFill>
                  <a:ea typeface="Segoe UI" pitchFamily="34" charset="0"/>
                  <a:cs typeface="Segoe UI Light" panose="020B0502040204020203" pitchFamily="34" charset="0"/>
                </a:rPr>
                <a:t>Fast CPUs</a:t>
              </a:r>
            </a:p>
          </p:txBody>
        </p:sp>
        <p:grpSp>
          <p:nvGrpSpPr>
            <p:cNvPr id="41" name="Group 12"/>
            <p:cNvGrpSpPr/>
            <p:nvPr/>
          </p:nvGrpSpPr>
          <p:grpSpPr>
            <a:xfrm>
              <a:off x="707231" y="1779460"/>
              <a:ext cx="1133596" cy="1059682"/>
              <a:chOff x="475535" y="2432376"/>
              <a:chExt cx="1978277" cy="1849287"/>
            </a:xfrm>
          </p:grpSpPr>
          <p:grpSp>
            <p:nvGrpSpPr>
              <p:cNvPr id="42" name="Group 13"/>
              <p:cNvGrpSpPr/>
              <p:nvPr/>
            </p:nvGrpSpPr>
            <p:grpSpPr>
              <a:xfrm>
                <a:off x="475535" y="2432376"/>
                <a:ext cx="1978277" cy="1849287"/>
                <a:chOff x="7132637" y="1006524"/>
                <a:chExt cx="4304244" cy="4014739"/>
              </a:xfrm>
            </p:grpSpPr>
            <p:pic>
              <p:nvPicPr>
                <p:cNvPr id="44" name="Picture 15"/>
                <p:cNvPicPr>
                  <a:picLocks noChangeAspect="1"/>
                </p:cNvPicPr>
                <p:nvPr/>
              </p:nvPicPr>
              <p:blipFill>
                <a:blip r:embed="rId3"/>
                <a:stretch>
                  <a:fillRect/>
                </a:stretch>
              </p:blipFill>
              <p:spPr>
                <a:xfrm>
                  <a:off x="7199561" y="1172781"/>
                  <a:ext cx="4182166" cy="3848482"/>
                </a:xfrm>
                <a:prstGeom prst="rect">
                  <a:avLst/>
                </a:prstGeom>
              </p:spPr>
            </p:pic>
            <p:sp>
              <p:nvSpPr>
                <p:cNvPr id="45"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3" tIns="45697" rIns="91393" bIns="45697" numCol="1" anchor="t" anchorCtr="0" compatLnSpc="1">
                  <a:prstTxWarp prst="textNoShape">
                    <a:avLst/>
                  </a:prstTxWarp>
                </a:bodyPr>
                <a:lstStyle/>
                <a:p>
                  <a:pPr defTabSz="914192"/>
                  <a:endParaRPr lang="en-US" sz="600" dirty="0">
                    <a:solidFill>
                      <a:srgbClr val="000000"/>
                    </a:solidFill>
                    <a:cs typeface="Segoe UI Light" panose="020B0502040204020203" pitchFamily="34" charset="0"/>
                  </a:endParaRPr>
                </a:p>
              </p:txBody>
            </p:sp>
          </p:grpSp>
          <p:sp>
            <p:nvSpPr>
              <p:cNvPr id="43" name="TextBox 14"/>
              <p:cNvSpPr txBox="1"/>
              <p:nvPr/>
            </p:nvSpPr>
            <p:spPr>
              <a:xfrm>
                <a:off x="639096" y="2638279"/>
                <a:ext cx="1632155" cy="1127477"/>
              </a:xfrm>
              <a:prstGeom prst="rect">
                <a:avLst/>
              </a:prstGeom>
              <a:solidFill>
                <a:schemeClr val="bg1">
                  <a:lumMod val="50000"/>
                </a:schemeClr>
              </a:solidFill>
            </p:spPr>
            <p:txBody>
              <a:bodyPr wrap="square" lIns="182787" tIns="127970" rIns="182787" bIns="146229" rtlCol="0">
                <a:noAutofit/>
              </a:bodyPr>
              <a:lstStyle/>
              <a:p>
                <a:pPr algn="ctr" defTabSz="932013">
                  <a:lnSpc>
                    <a:spcPct val="90000"/>
                  </a:lnSpc>
                  <a:defRPr/>
                </a:pPr>
                <a:r>
                  <a:rPr lang="en-US" sz="2600" b="1" dirty="0">
                    <a:solidFill>
                      <a:srgbClr val="FFFFFF"/>
                    </a:solidFill>
                    <a:ea typeface="Segoe UI Black" panose="020B0A02040204020203" pitchFamily="34" charset="0"/>
                    <a:cs typeface="Segoe UI" panose="020B0502040204020203" pitchFamily="34" charset="0"/>
                  </a:rPr>
                  <a:t>D</a:t>
                </a:r>
              </a:p>
            </p:txBody>
          </p:sp>
        </p:grpSp>
      </p:grpSp>
    </p:spTree>
    <p:extLst>
      <p:ext uri="{BB962C8B-B14F-4D97-AF65-F5344CB8AC3E}">
        <p14:creationId xmlns:p14="http://schemas.microsoft.com/office/powerpoint/2010/main" val="2618538876"/>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ea typeface="Arial" charset="0"/>
                <a:cs typeface="Segoe UI" panose="020B0502040204020203" pitchFamily="34" charset="0"/>
              </a:rPr>
              <a:t>Example</a:t>
            </a:r>
            <a:r>
              <a:rPr lang="de-DE" dirty="0">
                <a:ea typeface="Arial" charset="0"/>
                <a:cs typeface="Segoe UI" panose="020B0502040204020203" pitchFamily="34" charset="0"/>
              </a:rPr>
              <a:t>: Containers in </a:t>
            </a:r>
            <a:r>
              <a:rPr lang="de-DE" dirty="0" err="1">
                <a:ea typeface="Arial" charset="0"/>
                <a:cs typeface="Segoe UI" panose="020B0502040204020203" pitchFamily="34" charset="0"/>
              </a:rPr>
              <a:t>the</a:t>
            </a:r>
            <a:r>
              <a:rPr lang="de-DE" dirty="0">
                <a:ea typeface="Arial" charset="0"/>
                <a:cs typeface="Segoe UI" panose="020B0502040204020203" pitchFamily="34" charset="0"/>
              </a:rPr>
              <a:t> Cloud</a:t>
            </a:r>
            <a:endParaRPr lang="de-DE" dirty="0"/>
          </a:p>
        </p:txBody>
      </p:sp>
      <p:sp>
        <p:nvSpPr>
          <p:cNvPr id="3" name="Textplatzhalter 2"/>
          <p:cNvSpPr>
            <a:spLocks noGrp="1"/>
          </p:cNvSpPr>
          <p:nvPr>
            <p:ph type="body" sz="quarter" idx="12"/>
          </p:nvPr>
        </p:nvSpPr>
        <p:spPr/>
        <p:txBody>
          <a:bodyPr>
            <a:normAutofit/>
          </a:bodyPr>
          <a:lstStyle/>
          <a:p>
            <a:endParaRPr lang="en-US" dirty="0"/>
          </a:p>
        </p:txBody>
      </p:sp>
      <p:sp>
        <p:nvSpPr>
          <p:cNvPr id="5" name="Textplatzhalter 4"/>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1074213541"/>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33" name="Textplatzhalter 32"/>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5" name="Rectangle 4"/>
          <p:cNvSpPr/>
          <p:nvPr/>
        </p:nvSpPr>
        <p:spPr bwMode="auto">
          <a:xfrm>
            <a:off x="5723267" y="5781028"/>
            <a:ext cx="4244716" cy="365972"/>
          </a:xfrm>
          <a:prstGeom prst="rect">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600" kern="0" dirty="0">
                <a:solidFill>
                  <a:schemeClr val="bg1"/>
                </a:solidFill>
                <a:ea typeface="Segoe UI" pitchFamily="34" charset="0"/>
                <a:cs typeface="Segoe UI" pitchFamily="34" charset="0"/>
              </a:rPr>
              <a:t>Physical server</a:t>
            </a:r>
          </a:p>
        </p:txBody>
      </p:sp>
      <p:sp>
        <p:nvSpPr>
          <p:cNvPr id="6" name="Rectangle 5"/>
          <p:cNvSpPr/>
          <p:nvPr/>
        </p:nvSpPr>
        <p:spPr bwMode="auto">
          <a:xfrm>
            <a:off x="5723268" y="5341997"/>
            <a:ext cx="4244714" cy="36597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600" kern="0" dirty="0">
                <a:solidFill>
                  <a:schemeClr val="tx1"/>
                </a:solidFill>
                <a:ea typeface="Segoe UI" pitchFamily="34" charset="0"/>
                <a:cs typeface="Segoe UI" pitchFamily="34" charset="0"/>
              </a:rPr>
              <a:t>Host OS</a:t>
            </a:r>
          </a:p>
        </p:txBody>
      </p:sp>
      <p:sp>
        <p:nvSpPr>
          <p:cNvPr id="7" name="Rectangle 6"/>
          <p:cNvSpPr/>
          <p:nvPr/>
        </p:nvSpPr>
        <p:spPr bwMode="auto">
          <a:xfrm>
            <a:off x="5723267" y="4699157"/>
            <a:ext cx="1015073" cy="56880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Container manager</a:t>
            </a:r>
          </a:p>
        </p:txBody>
      </p:sp>
      <p:sp>
        <p:nvSpPr>
          <p:cNvPr id="8" name="Rectangle 7"/>
          <p:cNvSpPr/>
          <p:nvPr/>
        </p:nvSpPr>
        <p:spPr bwMode="auto">
          <a:xfrm>
            <a:off x="6791514" y="4698660"/>
            <a:ext cx="1266314" cy="569794"/>
          </a:xfrm>
          <a:prstGeom prst="rect">
            <a:avLst/>
          </a:prstGeom>
          <a:solidFill>
            <a:schemeClr val="accent4">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App</a:t>
            </a:r>
          </a:p>
          <a:p>
            <a:pPr algn="ctr" defTabSz="932293">
              <a:lnSpc>
                <a:spcPct val="90000"/>
              </a:lnSpc>
              <a:defRPr/>
            </a:pPr>
            <a:r>
              <a:rPr lang="en-US" sz="1400" kern="0" dirty="0">
                <a:solidFill>
                  <a:schemeClr val="bg1"/>
                </a:solidFill>
                <a:ea typeface="Segoe UI" pitchFamily="34" charset="0"/>
                <a:cs typeface="Segoe UI" pitchFamily="34" charset="0"/>
              </a:rPr>
              <a:t>framework</a:t>
            </a:r>
          </a:p>
        </p:txBody>
      </p:sp>
      <p:sp>
        <p:nvSpPr>
          <p:cNvPr id="9" name="Rectangle 8"/>
          <p:cNvSpPr/>
          <p:nvPr/>
        </p:nvSpPr>
        <p:spPr bwMode="auto">
          <a:xfrm>
            <a:off x="6797349" y="4093891"/>
            <a:ext cx="630847" cy="569794"/>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prstClr val="white"/>
                </a:solidFill>
                <a:ea typeface="Segoe UI" pitchFamily="34" charset="0"/>
                <a:cs typeface="Segoe UI" pitchFamily="34" charset="0"/>
              </a:rPr>
              <a:t>App</a:t>
            </a:r>
          </a:p>
          <a:p>
            <a:pPr algn="ctr" defTabSz="932293">
              <a:lnSpc>
                <a:spcPct val="90000"/>
              </a:lnSpc>
              <a:defRPr/>
            </a:pPr>
            <a:r>
              <a:rPr lang="en-US" sz="1400" kern="0" dirty="0">
                <a:solidFill>
                  <a:prstClr val="white"/>
                </a:solidFill>
                <a:ea typeface="Segoe UI" pitchFamily="34" charset="0"/>
                <a:cs typeface="Segoe UI" pitchFamily="34" charset="0"/>
              </a:rPr>
              <a:t>A</a:t>
            </a:r>
          </a:p>
        </p:txBody>
      </p:sp>
      <p:sp>
        <p:nvSpPr>
          <p:cNvPr id="10" name="Rectangle 9"/>
          <p:cNvSpPr/>
          <p:nvPr/>
        </p:nvSpPr>
        <p:spPr bwMode="auto">
          <a:xfrm>
            <a:off x="7484282" y="4093891"/>
            <a:ext cx="580375" cy="569794"/>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prstClr val="white"/>
                </a:solidFill>
                <a:ea typeface="Segoe UI" pitchFamily="34" charset="0"/>
                <a:cs typeface="Segoe UI" pitchFamily="34" charset="0"/>
              </a:rPr>
              <a:t>App</a:t>
            </a:r>
          </a:p>
          <a:p>
            <a:pPr algn="ctr" defTabSz="932293">
              <a:lnSpc>
                <a:spcPct val="90000"/>
              </a:lnSpc>
              <a:defRPr/>
            </a:pPr>
            <a:r>
              <a:rPr lang="en-US" sz="1400" kern="0" dirty="0">
                <a:solidFill>
                  <a:prstClr val="white"/>
                </a:solidFill>
                <a:ea typeface="Segoe UI" pitchFamily="34" charset="0"/>
                <a:cs typeface="Segoe UI" pitchFamily="34" charset="0"/>
              </a:rPr>
              <a:t>A</a:t>
            </a:r>
          </a:p>
        </p:txBody>
      </p:sp>
      <p:sp>
        <p:nvSpPr>
          <p:cNvPr id="11" name="Rectangle 10"/>
          <p:cNvSpPr/>
          <p:nvPr/>
        </p:nvSpPr>
        <p:spPr bwMode="auto">
          <a:xfrm>
            <a:off x="8112921" y="4698660"/>
            <a:ext cx="1853142" cy="569794"/>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App</a:t>
            </a:r>
          </a:p>
          <a:p>
            <a:pPr algn="ctr" defTabSz="932293">
              <a:lnSpc>
                <a:spcPct val="90000"/>
              </a:lnSpc>
              <a:defRPr/>
            </a:pPr>
            <a:r>
              <a:rPr lang="en-US" sz="1400" kern="0" dirty="0">
                <a:solidFill>
                  <a:schemeClr val="bg1"/>
                </a:solidFill>
                <a:ea typeface="Segoe UI" pitchFamily="34" charset="0"/>
                <a:cs typeface="Segoe UI" pitchFamily="34" charset="0"/>
              </a:rPr>
              <a:t>framework</a:t>
            </a:r>
          </a:p>
        </p:txBody>
      </p:sp>
      <p:sp>
        <p:nvSpPr>
          <p:cNvPr id="12" name="Rectangle 11"/>
          <p:cNvSpPr/>
          <p:nvPr/>
        </p:nvSpPr>
        <p:spPr bwMode="auto">
          <a:xfrm>
            <a:off x="8112921" y="4093891"/>
            <a:ext cx="580376" cy="569794"/>
          </a:xfrm>
          <a:prstGeom prst="rect">
            <a:avLst/>
          </a:prstGeom>
          <a:solidFill>
            <a:schemeClr val="bg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tx1"/>
                </a:solidFill>
                <a:ea typeface="Segoe UI" pitchFamily="34" charset="0"/>
                <a:cs typeface="Segoe UI" pitchFamily="34" charset="0"/>
              </a:rPr>
              <a:t>App</a:t>
            </a:r>
          </a:p>
          <a:p>
            <a:pPr algn="ctr" defTabSz="932293">
              <a:lnSpc>
                <a:spcPct val="90000"/>
              </a:lnSpc>
              <a:defRPr/>
            </a:pPr>
            <a:r>
              <a:rPr lang="en-US" sz="1400" kern="0" dirty="0">
                <a:solidFill>
                  <a:schemeClr val="tx1"/>
                </a:solidFill>
                <a:ea typeface="Segoe UI" pitchFamily="34" charset="0"/>
                <a:cs typeface="Segoe UI" pitchFamily="34" charset="0"/>
              </a:rPr>
              <a:t>B</a:t>
            </a:r>
          </a:p>
        </p:txBody>
      </p:sp>
      <p:sp>
        <p:nvSpPr>
          <p:cNvPr id="13" name="Rectangle 12"/>
          <p:cNvSpPr/>
          <p:nvPr/>
        </p:nvSpPr>
        <p:spPr bwMode="auto">
          <a:xfrm>
            <a:off x="8748390" y="4091758"/>
            <a:ext cx="580375" cy="569794"/>
          </a:xfrm>
          <a:prstGeom prst="rect">
            <a:avLst/>
          </a:prstGeom>
          <a:solidFill>
            <a:schemeClr val="bg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tx1"/>
                </a:solidFill>
                <a:ea typeface="Segoe UI" pitchFamily="34" charset="0"/>
                <a:cs typeface="Segoe UI" pitchFamily="34" charset="0"/>
              </a:rPr>
              <a:t>App</a:t>
            </a:r>
          </a:p>
          <a:p>
            <a:pPr algn="ctr" defTabSz="932293">
              <a:lnSpc>
                <a:spcPct val="90000"/>
              </a:lnSpc>
              <a:defRPr/>
            </a:pPr>
            <a:r>
              <a:rPr lang="en-US" sz="1400" kern="0" dirty="0">
                <a:solidFill>
                  <a:schemeClr val="tx1"/>
                </a:solidFill>
                <a:ea typeface="Segoe UI" pitchFamily="34" charset="0"/>
                <a:cs typeface="Segoe UI" pitchFamily="34" charset="0"/>
              </a:rPr>
              <a:t>B</a:t>
            </a:r>
          </a:p>
        </p:txBody>
      </p:sp>
      <p:sp>
        <p:nvSpPr>
          <p:cNvPr id="14" name="Rectangle 13"/>
          <p:cNvSpPr/>
          <p:nvPr/>
        </p:nvSpPr>
        <p:spPr bwMode="auto">
          <a:xfrm>
            <a:off x="9377030" y="4091758"/>
            <a:ext cx="587204" cy="569794"/>
          </a:xfrm>
          <a:prstGeom prst="rect">
            <a:avLst/>
          </a:prstGeom>
          <a:solidFill>
            <a:schemeClr val="bg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tx1"/>
                </a:solidFill>
                <a:ea typeface="Segoe UI" pitchFamily="34" charset="0"/>
                <a:cs typeface="Segoe UI" pitchFamily="34" charset="0"/>
              </a:rPr>
              <a:t>App</a:t>
            </a:r>
          </a:p>
          <a:p>
            <a:pPr algn="ctr" defTabSz="932293">
              <a:lnSpc>
                <a:spcPct val="90000"/>
              </a:lnSpc>
              <a:defRPr/>
            </a:pPr>
            <a:r>
              <a:rPr lang="en-US" sz="1400" kern="0" dirty="0">
                <a:solidFill>
                  <a:schemeClr val="tx1"/>
                </a:solidFill>
                <a:ea typeface="Segoe UI" pitchFamily="34" charset="0"/>
                <a:cs typeface="Segoe UI" pitchFamily="34" charset="0"/>
              </a:rPr>
              <a:t>B</a:t>
            </a:r>
          </a:p>
        </p:txBody>
      </p:sp>
      <p:sp>
        <p:nvSpPr>
          <p:cNvPr id="15" name="Right Brace 14"/>
          <p:cNvSpPr/>
          <p:nvPr/>
        </p:nvSpPr>
        <p:spPr>
          <a:xfrm>
            <a:off x="10019327" y="4091758"/>
            <a:ext cx="264422" cy="603308"/>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algn="ctr" defTabSz="914225">
              <a:defRPr/>
            </a:pPr>
            <a:endParaRPr lang="en-US" kern="0">
              <a:solidFill>
                <a:sysClr val="windowText" lastClr="000000"/>
              </a:solidFill>
            </a:endParaRPr>
          </a:p>
        </p:txBody>
      </p:sp>
      <p:sp>
        <p:nvSpPr>
          <p:cNvPr id="16" name="TextBox 15"/>
          <p:cNvSpPr txBox="1"/>
          <p:nvPr/>
        </p:nvSpPr>
        <p:spPr>
          <a:xfrm>
            <a:off x="10247462" y="4107013"/>
            <a:ext cx="1358333" cy="544724"/>
          </a:xfrm>
          <a:prstGeom prst="rect">
            <a:avLst/>
          </a:prstGeom>
          <a:solidFill>
            <a:schemeClr val="bg1"/>
          </a:solidFill>
        </p:spPr>
        <p:txBody>
          <a:bodyPr wrap="none" lIns="182854" tIns="146284" rIns="182854" bIns="146284" rtlCol="0">
            <a:spAutoFit/>
          </a:bodyPr>
          <a:lstStyle/>
          <a:p>
            <a:pPr defTabSz="914225">
              <a:lnSpc>
                <a:spcPct val="90000"/>
              </a:lnSpc>
              <a:spcAft>
                <a:spcPts val="600"/>
              </a:spcAft>
              <a:defRPr/>
            </a:pPr>
            <a:r>
              <a:rPr lang="en-US" kern="0" dirty="0"/>
              <a:t>Container</a:t>
            </a:r>
          </a:p>
        </p:txBody>
      </p:sp>
      <p:sp>
        <p:nvSpPr>
          <p:cNvPr id="17" name="Rectangle 16"/>
          <p:cNvSpPr/>
          <p:nvPr/>
        </p:nvSpPr>
        <p:spPr bwMode="auto">
          <a:xfrm>
            <a:off x="5723876" y="3549551"/>
            <a:ext cx="4244716" cy="365972"/>
          </a:xfrm>
          <a:prstGeom prst="rect">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600" kern="0" dirty="0">
                <a:solidFill>
                  <a:schemeClr val="bg1"/>
                </a:solidFill>
                <a:ea typeface="Segoe UI" pitchFamily="34" charset="0"/>
                <a:cs typeface="Segoe UI" pitchFamily="34" charset="0"/>
              </a:rPr>
              <a:t>Physical server</a:t>
            </a:r>
          </a:p>
        </p:txBody>
      </p:sp>
      <p:sp>
        <p:nvSpPr>
          <p:cNvPr id="18" name="Rectangle 17"/>
          <p:cNvSpPr/>
          <p:nvPr/>
        </p:nvSpPr>
        <p:spPr bwMode="auto">
          <a:xfrm>
            <a:off x="5707993" y="3092155"/>
            <a:ext cx="4244715" cy="365972"/>
          </a:xfrm>
          <a:prstGeom prst="rect">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600" kern="0" dirty="0">
                <a:solidFill>
                  <a:schemeClr val="tx1"/>
                </a:solidFill>
                <a:ea typeface="Segoe UI" pitchFamily="34" charset="0"/>
                <a:cs typeface="Segoe UI" pitchFamily="34" charset="0"/>
              </a:rPr>
              <a:t>Hypervisor</a:t>
            </a:r>
          </a:p>
        </p:txBody>
      </p:sp>
      <p:sp>
        <p:nvSpPr>
          <p:cNvPr id="19" name="Rectangle 18"/>
          <p:cNvSpPr/>
          <p:nvPr/>
        </p:nvSpPr>
        <p:spPr bwMode="auto">
          <a:xfrm>
            <a:off x="6775563" y="2647291"/>
            <a:ext cx="1030333" cy="365972"/>
          </a:xfrm>
          <a:prstGeom prst="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Guest OS</a:t>
            </a:r>
          </a:p>
        </p:txBody>
      </p:sp>
      <p:sp>
        <p:nvSpPr>
          <p:cNvPr id="20" name="Rectangle 19"/>
          <p:cNvSpPr/>
          <p:nvPr/>
        </p:nvSpPr>
        <p:spPr bwMode="auto">
          <a:xfrm>
            <a:off x="7843132" y="2647291"/>
            <a:ext cx="1030333" cy="365972"/>
          </a:xfrm>
          <a:prstGeom prst="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Guest OS</a:t>
            </a:r>
          </a:p>
        </p:txBody>
      </p:sp>
      <p:sp>
        <p:nvSpPr>
          <p:cNvPr id="21" name="Rectangle 20"/>
          <p:cNvSpPr/>
          <p:nvPr/>
        </p:nvSpPr>
        <p:spPr bwMode="auto">
          <a:xfrm>
            <a:off x="6778421" y="2045189"/>
            <a:ext cx="1030887" cy="569794"/>
          </a:xfrm>
          <a:prstGeom prst="rect">
            <a:avLst/>
          </a:prstGeom>
          <a:solidFill>
            <a:schemeClr val="accent4">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App</a:t>
            </a:r>
          </a:p>
          <a:p>
            <a:pPr algn="ctr" defTabSz="932293">
              <a:lnSpc>
                <a:spcPct val="90000"/>
              </a:lnSpc>
              <a:defRPr/>
            </a:pPr>
            <a:r>
              <a:rPr lang="en-US" sz="1400" kern="0" dirty="0">
                <a:solidFill>
                  <a:schemeClr val="bg1"/>
                </a:solidFill>
                <a:ea typeface="Segoe UI" pitchFamily="34" charset="0"/>
                <a:cs typeface="Segoe UI" pitchFamily="34" charset="0"/>
              </a:rPr>
              <a:t>framework</a:t>
            </a:r>
          </a:p>
        </p:txBody>
      </p:sp>
      <p:sp>
        <p:nvSpPr>
          <p:cNvPr id="22" name="Rectangle 21"/>
          <p:cNvSpPr/>
          <p:nvPr/>
        </p:nvSpPr>
        <p:spPr bwMode="auto">
          <a:xfrm>
            <a:off x="7849227" y="2045189"/>
            <a:ext cx="1028688" cy="569794"/>
          </a:xfrm>
          <a:prstGeom prst="rect">
            <a:avLst/>
          </a:prstGeom>
          <a:solidFill>
            <a:schemeClr val="accent4">
              <a:lumMod val="7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App</a:t>
            </a:r>
          </a:p>
          <a:p>
            <a:pPr algn="ctr" defTabSz="932293">
              <a:lnSpc>
                <a:spcPct val="90000"/>
              </a:lnSpc>
              <a:defRPr/>
            </a:pPr>
            <a:r>
              <a:rPr lang="en-US" sz="1400" kern="0" dirty="0">
                <a:solidFill>
                  <a:schemeClr val="bg1"/>
                </a:solidFill>
                <a:ea typeface="Segoe UI" pitchFamily="34" charset="0"/>
                <a:cs typeface="Segoe UI" pitchFamily="34" charset="0"/>
              </a:rPr>
              <a:t>framework</a:t>
            </a:r>
          </a:p>
        </p:txBody>
      </p:sp>
      <p:sp>
        <p:nvSpPr>
          <p:cNvPr id="23" name="Rectangle 22"/>
          <p:cNvSpPr/>
          <p:nvPr/>
        </p:nvSpPr>
        <p:spPr bwMode="auto">
          <a:xfrm>
            <a:off x="7849227" y="1427400"/>
            <a:ext cx="1028688" cy="569794"/>
          </a:xfrm>
          <a:prstGeom prst="rect">
            <a:avLst/>
          </a:prstGeom>
          <a:solidFill>
            <a:schemeClr val="accent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prstClr val="white"/>
                </a:solidFill>
                <a:ea typeface="Segoe UI" pitchFamily="34" charset="0"/>
                <a:cs typeface="Segoe UI" pitchFamily="34" charset="0"/>
              </a:rPr>
              <a:t>App</a:t>
            </a:r>
          </a:p>
          <a:p>
            <a:pPr algn="ctr" defTabSz="932293">
              <a:lnSpc>
                <a:spcPct val="90000"/>
              </a:lnSpc>
              <a:defRPr/>
            </a:pPr>
            <a:r>
              <a:rPr lang="en-US" sz="1400" kern="0" dirty="0">
                <a:solidFill>
                  <a:prstClr val="white"/>
                </a:solidFill>
                <a:ea typeface="Segoe UI" pitchFamily="34" charset="0"/>
                <a:cs typeface="Segoe UI" pitchFamily="34" charset="0"/>
              </a:rPr>
              <a:t>A</a:t>
            </a:r>
          </a:p>
        </p:txBody>
      </p:sp>
      <p:sp>
        <p:nvSpPr>
          <p:cNvPr id="24" name="Rectangle 23"/>
          <p:cNvSpPr/>
          <p:nvPr/>
        </p:nvSpPr>
        <p:spPr bwMode="auto">
          <a:xfrm>
            <a:off x="6778421" y="1427400"/>
            <a:ext cx="1030887" cy="569794"/>
          </a:xfrm>
          <a:prstGeom prst="rect">
            <a:avLst/>
          </a:prstGeom>
          <a:solidFill>
            <a:schemeClr val="accent4"/>
          </a:solidFill>
          <a:ln w="0">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prstClr val="white"/>
                </a:solidFill>
                <a:ea typeface="Segoe UI" pitchFamily="34" charset="0"/>
                <a:cs typeface="Segoe UI" pitchFamily="34" charset="0"/>
              </a:rPr>
              <a:t>App</a:t>
            </a:r>
          </a:p>
          <a:p>
            <a:pPr algn="ctr" defTabSz="932293">
              <a:lnSpc>
                <a:spcPct val="90000"/>
              </a:lnSpc>
              <a:defRPr/>
            </a:pPr>
            <a:r>
              <a:rPr lang="en-US" sz="1400" kern="0" dirty="0">
                <a:solidFill>
                  <a:prstClr val="white"/>
                </a:solidFill>
                <a:ea typeface="Segoe UI" pitchFamily="34" charset="0"/>
                <a:cs typeface="Segoe UI" pitchFamily="34" charset="0"/>
              </a:rPr>
              <a:t>A</a:t>
            </a:r>
          </a:p>
        </p:txBody>
      </p:sp>
      <p:sp>
        <p:nvSpPr>
          <p:cNvPr id="25" name="Rectangle 24"/>
          <p:cNvSpPr/>
          <p:nvPr/>
        </p:nvSpPr>
        <p:spPr bwMode="auto">
          <a:xfrm>
            <a:off x="8910702" y="2647291"/>
            <a:ext cx="1061917" cy="365972"/>
          </a:xfrm>
          <a:prstGeom prst="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Guest OS</a:t>
            </a:r>
          </a:p>
        </p:txBody>
      </p:sp>
      <p:sp>
        <p:nvSpPr>
          <p:cNvPr id="26" name="Rectangle 25"/>
          <p:cNvSpPr/>
          <p:nvPr/>
        </p:nvSpPr>
        <p:spPr bwMode="auto">
          <a:xfrm>
            <a:off x="8917834" y="2045189"/>
            <a:ext cx="1061917" cy="569794"/>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App</a:t>
            </a:r>
          </a:p>
          <a:p>
            <a:pPr algn="ctr" defTabSz="932293">
              <a:lnSpc>
                <a:spcPct val="90000"/>
              </a:lnSpc>
              <a:defRPr/>
            </a:pPr>
            <a:r>
              <a:rPr lang="en-US" sz="1400" kern="0" dirty="0">
                <a:solidFill>
                  <a:schemeClr val="bg1"/>
                </a:solidFill>
                <a:ea typeface="Segoe UI" pitchFamily="34" charset="0"/>
                <a:cs typeface="Segoe UI" pitchFamily="34" charset="0"/>
              </a:rPr>
              <a:t>framework</a:t>
            </a:r>
          </a:p>
        </p:txBody>
      </p:sp>
      <p:sp>
        <p:nvSpPr>
          <p:cNvPr id="27" name="Rectangle 26"/>
          <p:cNvSpPr/>
          <p:nvPr/>
        </p:nvSpPr>
        <p:spPr bwMode="auto">
          <a:xfrm>
            <a:off x="8917834" y="1427400"/>
            <a:ext cx="1061917" cy="569794"/>
          </a:xfrm>
          <a:prstGeom prst="rect">
            <a:avLst/>
          </a:prstGeom>
          <a:solidFill>
            <a:schemeClr val="bg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tx1"/>
                </a:solidFill>
                <a:ea typeface="Segoe UI" pitchFamily="34" charset="0"/>
                <a:cs typeface="Segoe UI" pitchFamily="34" charset="0"/>
              </a:rPr>
              <a:t>App</a:t>
            </a:r>
          </a:p>
          <a:p>
            <a:pPr algn="ctr" defTabSz="932293">
              <a:lnSpc>
                <a:spcPct val="90000"/>
              </a:lnSpc>
              <a:defRPr/>
            </a:pPr>
            <a:r>
              <a:rPr lang="en-US" sz="1400" kern="0" dirty="0">
                <a:solidFill>
                  <a:schemeClr val="tx1"/>
                </a:solidFill>
                <a:ea typeface="Segoe UI" pitchFamily="34" charset="0"/>
                <a:cs typeface="Segoe UI" pitchFamily="34" charset="0"/>
              </a:rPr>
              <a:t>B</a:t>
            </a:r>
          </a:p>
        </p:txBody>
      </p:sp>
      <p:sp>
        <p:nvSpPr>
          <p:cNvPr id="28" name="Right Brace 27"/>
          <p:cNvSpPr/>
          <p:nvPr/>
        </p:nvSpPr>
        <p:spPr>
          <a:xfrm>
            <a:off x="10003835" y="1427400"/>
            <a:ext cx="298170" cy="1576130"/>
          </a:xfrm>
          <a:prstGeom prst="rightBrace">
            <a:avLst>
              <a:gd name="adj1" fmla="val 28333"/>
              <a:gd name="adj2" fmla="val 50000"/>
            </a:avLst>
          </a:prstGeom>
          <a:ln w="28575">
            <a:solidFill>
              <a:schemeClr val="tx1"/>
            </a:solidFill>
            <a:headEnd type="none"/>
            <a:tailEnd type="none"/>
          </a:ln>
        </p:spPr>
        <p:style>
          <a:lnRef idx="1">
            <a:schemeClr val="accent5"/>
          </a:lnRef>
          <a:fillRef idx="0">
            <a:schemeClr val="accent5"/>
          </a:fillRef>
          <a:effectRef idx="0">
            <a:schemeClr val="accent5"/>
          </a:effectRef>
          <a:fontRef idx="minor">
            <a:schemeClr val="tx1"/>
          </a:fontRef>
        </p:style>
        <p:txBody>
          <a:bodyPr rtlCol="0" anchor="ctr"/>
          <a:lstStyle/>
          <a:p>
            <a:pPr algn="ctr" defTabSz="914225">
              <a:defRPr/>
            </a:pPr>
            <a:endParaRPr lang="en-US" kern="0">
              <a:solidFill>
                <a:sysClr val="windowText" lastClr="000000"/>
              </a:solidFill>
            </a:endParaRPr>
          </a:p>
        </p:txBody>
      </p:sp>
      <p:sp>
        <p:nvSpPr>
          <p:cNvPr id="29" name="TextBox 28"/>
          <p:cNvSpPr txBox="1"/>
          <p:nvPr/>
        </p:nvSpPr>
        <p:spPr>
          <a:xfrm>
            <a:off x="10345345" y="1929067"/>
            <a:ext cx="718734" cy="544724"/>
          </a:xfrm>
          <a:prstGeom prst="rect">
            <a:avLst/>
          </a:prstGeom>
          <a:solidFill>
            <a:schemeClr val="bg1"/>
          </a:solidFill>
        </p:spPr>
        <p:txBody>
          <a:bodyPr wrap="none" lIns="182854" tIns="146284" rIns="182854" bIns="146284" rtlCol="0">
            <a:spAutoFit/>
          </a:bodyPr>
          <a:lstStyle/>
          <a:p>
            <a:pPr defTabSz="914225">
              <a:lnSpc>
                <a:spcPct val="90000"/>
              </a:lnSpc>
              <a:spcAft>
                <a:spcPts val="600"/>
              </a:spcAft>
              <a:defRPr/>
            </a:pPr>
            <a:r>
              <a:rPr lang="en-US" kern="0" dirty="0"/>
              <a:t>VM</a:t>
            </a:r>
          </a:p>
        </p:txBody>
      </p:sp>
      <p:sp>
        <p:nvSpPr>
          <p:cNvPr id="30" name="Rectangle 29"/>
          <p:cNvSpPr/>
          <p:nvPr/>
        </p:nvSpPr>
        <p:spPr bwMode="auto">
          <a:xfrm>
            <a:off x="5707994" y="2647291"/>
            <a:ext cx="1030333" cy="365972"/>
          </a:xfrm>
          <a:prstGeom prst="rect">
            <a:avLst/>
          </a:prstGeom>
          <a:solidFill>
            <a:schemeClr val="accent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91427" rIns="0" bIns="91427" numCol="1" spcCol="0" rtlCol="0" fromWordArt="0" anchor="ctr" anchorCtr="0" forceAA="0" compatLnSpc="1">
            <a:prstTxWarp prst="textNoShape">
              <a:avLst/>
            </a:prstTxWarp>
            <a:noAutofit/>
          </a:bodyPr>
          <a:lstStyle/>
          <a:p>
            <a:pPr algn="ctr" defTabSz="932293">
              <a:lnSpc>
                <a:spcPct val="90000"/>
              </a:lnSpc>
              <a:defRPr/>
            </a:pPr>
            <a:r>
              <a:rPr lang="en-US" sz="1400" kern="0" dirty="0">
                <a:solidFill>
                  <a:schemeClr val="bg1"/>
                </a:solidFill>
                <a:ea typeface="Segoe UI" pitchFamily="34" charset="0"/>
                <a:cs typeface="Segoe UI" pitchFamily="34" charset="0"/>
              </a:rPr>
              <a:t>Host OS</a:t>
            </a:r>
          </a:p>
        </p:txBody>
      </p:sp>
      <p:pic>
        <p:nvPicPr>
          <p:cNvPr id="38" name="Bild 37"/>
          <p:cNvPicPr>
            <a:picLocks noChangeAspect="1"/>
          </p:cNvPicPr>
          <p:nvPr/>
        </p:nvPicPr>
        <p:blipFill>
          <a:blip r:embed="rId3">
            <a:duotone>
              <a:schemeClr val="accent2">
                <a:shade val="45000"/>
                <a:satMod val="135000"/>
              </a:schemeClr>
              <a:prstClr val="white"/>
            </a:duotone>
          </a:blip>
          <a:stretch>
            <a:fillRect/>
          </a:stretch>
        </p:blipFill>
        <p:spPr>
          <a:xfrm>
            <a:off x="586206" y="1427400"/>
            <a:ext cx="756502" cy="1166350"/>
          </a:xfrm>
          <a:prstGeom prst="rect">
            <a:avLst/>
          </a:prstGeom>
        </p:spPr>
      </p:pic>
      <p:sp>
        <p:nvSpPr>
          <p:cNvPr id="32" name="Textfeld 31"/>
          <p:cNvSpPr txBox="1">
            <a:spLocks noChangeAspect="1"/>
          </p:cNvSpPr>
          <p:nvPr/>
        </p:nvSpPr>
        <p:spPr>
          <a:xfrm>
            <a:off x="1624644" y="1427400"/>
            <a:ext cx="3384901" cy="1738938"/>
          </a:xfrm>
          <a:prstGeom prst="rect">
            <a:avLst/>
          </a:prstGeom>
          <a:noFill/>
        </p:spPr>
        <p:txBody>
          <a:bodyPr wrap="square" rtlCol="0">
            <a:spAutoFit/>
          </a:bodyPr>
          <a:lstStyle/>
          <a:p>
            <a:r>
              <a:rPr lang="de-DE" b="1" dirty="0" err="1"/>
              <a:t>What</a:t>
            </a:r>
            <a:r>
              <a:rPr lang="de-DE" b="1" dirty="0"/>
              <a:t> </a:t>
            </a:r>
            <a:r>
              <a:rPr lang="de-DE" b="1" dirty="0" err="1"/>
              <a:t>are</a:t>
            </a:r>
            <a:r>
              <a:rPr lang="de-DE" b="1" dirty="0"/>
              <a:t> </a:t>
            </a:r>
            <a:r>
              <a:rPr lang="de-DE" b="1" dirty="0" err="1"/>
              <a:t>they</a:t>
            </a:r>
            <a:r>
              <a:rPr lang="de-DE" b="1" dirty="0"/>
              <a:t>?</a:t>
            </a:r>
          </a:p>
          <a:p>
            <a:pPr marL="108000" lvl="1" indent="-144000">
              <a:spcBef>
                <a:spcPts val="600"/>
              </a:spcBef>
              <a:spcAft>
                <a:spcPts val="600"/>
              </a:spcAft>
              <a:buFont typeface="Wingdings" charset="2"/>
              <a:buChar char="§"/>
            </a:pPr>
            <a:r>
              <a:rPr lang="de-DE" sz="1600" dirty="0"/>
              <a:t>Unit </a:t>
            </a:r>
            <a:r>
              <a:rPr lang="de-DE" sz="1600" dirty="0" err="1"/>
              <a:t>of</a:t>
            </a:r>
            <a:r>
              <a:rPr lang="de-DE" sz="1600" dirty="0"/>
              <a:t> </a:t>
            </a:r>
            <a:r>
              <a:rPr lang="de-DE" sz="1600" dirty="0" err="1"/>
              <a:t>deployment</a:t>
            </a:r>
            <a:endParaRPr lang="de-DE" sz="1600" dirty="0"/>
          </a:p>
          <a:p>
            <a:pPr marL="108000" lvl="1" indent="-144000">
              <a:spcBef>
                <a:spcPts val="600"/>
              </a:spcBef>
              <a:spcAft>
                <a:spcPts val="600"/>
              </a:spcAft>
              <a:buFont typeface="Wingdings" charset="2"/>
              <a:buChar char="§"/>
            </a:pPr>
            <a:r>
              <a:rPr lang="de-DE" sz="1600" dirty="0" err="1"/>
              <a:t>Isolated</a:t>
            </a:r>
            <a:r>
              <a:rPr lang="de-DE" sz="1600" dirty="0"/>
              <a:t> </a:t>
            </a:r>
            <a:r>
              <a:rPr lang="de-DE" sz="1600" dirty="0" err="1"/>
              <a:t>environment</a:t>
            </a:r>
            <a:endParaRPr lang="de-DE" sz="1600" dirty="0"/>
          </a:p>
          <a:p>
            <a:pPr marL="108000" lvl="1" indent="-144000">
              <a:spcBef>
                <a:spcPts val="600"/>
              </a:spcBef>
              <a:spcAft>
                <a:spcPts val="600"/>
              </a:spcAft>
              <a:buFont typeface="Wingdings" charset="2"/>
              <a:buChar char="§"/>
            </a:pPr>
            <a:r>
              <a:rPr lang="de-DE" sz="1600" dirty="0" err="1"/>
              <a:t>Isolated</a:t>
            </a:r>
            <a:r>
              <a:rPr lang="de-DE" sz="1600" dirty="0"/>
              <a:t> </a:t>
            </a:r>
            <a:r>
              <a:rPr lang="de-DE" sz="1600" dirty="0" err="1"/>
              <a:t>collection</a:t>
            </a:r>
            <a:r>
              <a:rPr lang="de-DE" sz="1600" dirty="0"/>
              <a:t> </a:t>
            </a:r>
            <a:r>
              <a:rPr lang="de-DE" sz="1600" dirty="0" err="1"/>
              <a:t>of</a:t>
            </a:r>
            <a:r>
              <a:rPr lang="de-DE" sz="1600" dirty="0"/>
              <a:t> </a:t>
            </a:r>
            <a:r>
              <a:rPr lang="de-DE" sz="1600" dirty="0" err="1"/>
              <a:t>resources</a:t>
            </a:r>
            <a:r>
              <a:rPr lang="de-DE" sz="1600" dirty="0"/>
              <a:t> </a:t>
            </a:r>
          </a:p>
          <a:p>
            <a:pPr marL="742950" lvl="1" indent="-285750">
              <a:buFont typeface="Wingdings" charset="2"/>
              <a:buChar char="§"/>
            </a:pPr>
            <a:endParaRPr lang="de-DE" sz="1100" dirty="0"/>
          </a:p>
        </p:txBody>
      </p:sp>
      <p:pic>
        <p:nvPicPr>
          <p:cNvPr id="39" name="Bild 38"/>
          <p:cNvPicPr>
            <a:picLocks noChangeAspect="1"/>
          </p:cNvPicPr>
          <p:nvPr/>
        </p:nvPicPr>
        <p:blipFill>
          <a:blip r:embed="rId4">
            <a:duotone>
              <a:schemeClr val="accent2">
                <a:shade val="45000"/>
                <a:satMod val="135000"/>
              </a:schemeClr>
              <a:prstClr val="white"/>
            </a:duotone>
          </a:blip>
          <a:stretch>
            <a:fillRect/>
          </a:stretch>
        </p:blipFill>
        <p:spPr>
          <a:xfrm>
            <a:off x="586206" y="3504913"/>
            <a:ext cx="923775" cy="846501"/>
          </a:xfrm>
          <a:prstGeom prst="rect">
            <a:avLst/>
          </a:prstGeom>
        </p:spPr>
      </p:pic>
      <p:sp>
        <p:nvSpPr>
          <p:cNvPr id="37" name="Textfeld 36"/>
          <p:cNvSpPr txBox="1"/>
          <p:nvPr/>
        </p:nvSpPr>
        <p:spPr>
          <a:xfrm>
            <a:off x="1624644" y="3359773"/>
            <a:ext cx="3384901" cy="1338828"/>
          </a:xfrm>
          <a:prstGeom prst="rect">
            <a:avLst/>
          </a:prstGeom>
          <a:noFill/>
        </p:spPr>
        <p:txBody>
          <a:bodyPr wrap="square" rtlCol="0">
            <a:spAutoFit/>
          </a:bodyPr>
          <a:lstStyle/>
          <a:p>
            <a:r>
              <a:rPr lang="de-DE" b="1" dirty="0" err="1"/>
              <a:t>What</a:t>
            </a:r>
            <a:r>
              <a:rPr lang="de-DE" b="1" dirty="0"/>
              <a:t> </a:t>
            </a:r>
            <a:r>
              <a:rPr lang="de-DE" b="1" dirty="0" err="1"/>
              <a:t>are</a:t>
            </a:r>
            <a:r>
              <a:rPr lang="de-DE" b="1" dirty="0"/>
              <a:t> </a:t>
            </a:r>
            <a:r>
              <a:rPr lang="de-DE" b="1" dirty="0" err="1"/>
              <a:t>the</a:t>
            </a:r>
            <a:r>
              <a:rPr lang="de-DE" b="1" dirty="0"/>
              <a:t> </a:t>
            </a:r>
            <a:r>
              <a:rPr lang="de-DE" b="1" dirty="0" err="1"/>
              <a:t>benefits</a:t>
            </a:r>
            <a:r>
              <a:rPr lang="de-DE" b="1" dirty="0"/>
              <a:t>?</a:t>
            </a:r>
          </a:p>
          <a:p>
            <a:pPr marL="108000" lvl="1" indent="-144000">
              <a:spcBef>
                <a:spcPts val="600"/>
              </a:spcBef>
              <a:spcAft>
                <a:spcPts val="600"/>
              </a:spcAft>
              <a:buFont typeface="Wingdings" charset="2"/>
              <a:buChar char="§"/>
            </a:pPr>
            <a:r>
              <a:rPr lang="de-DE" sz="1600" dirty="0"/>
              <a:t>Instant </a:t>
            </a:r>
            <a:r>
              <a:rPr lang="de-DE" sz="1600" dirty="0" err="1"/>
              <a:t>start-up</a:t>
            </a:r>
            <a:endParaRPr lang="de-DE" sz="1600" dirty="0"/>
          </a:p>
          <a:p>
            <a:pPr marL="108000" lvl="1" indent="-144000">
              <a:spcBef>
                <a:spcPts val="600"/>
              </a:spcBef>
              <a:spcAft>
                <a:spcPts val="600"/>
              </a:spcAft>
              <a:buFont typeface="Wingdings" charset="2"/>
              <a:buChar char="§"/>
            </a:pPr>
            <a:r>
              <a:rPr lang="de-DE" sz="1600" dirty="0" err="1"/>
              <a:t>Repeatable</a:t>
            </a:r>
            <a:r>
              <a:rPr lang="de-DE" sz="1600" dirty="0"/>
              <a:t> </a:t>
            </a:r>
            <a:r>
              <a:rPr lang="de-DE" sz="1600" dirty="0" err="1"/>
              <a:t>and</a:t>
            </a:r>
            <a:r>
              <a:rPr lang="de-DE" sz="1600" dirty="0"/>
              <a:t> </a:t>
            </a:r>
            <a:r>
              <a:rPr lang="de-DE" sz="1600" dirty="0" err="1"/>
              <a:t>reliable</a:t>
            </a:r>
            <a:r>
              <a:rPr lang="de-DE" sz="1600" dirty="0"/>
              <a:t> </a:t>
            </a:r>
            <a:r>
              <a:rPr lang="de-DE" sz="1600" dirty="0" err="1"/>
              <a:t>execution</a:t>
            </a:r>
            <a:r>
              <a:rPr lang="de-DE" sz="1600" dirty="0"/>
              <a:t> </a:t>
            </a:r>
          </a:p>
          <a:p>
            <a:pPr marL="742950" lvl="1" indent="-285750">
              <a:buFont typeface="Wingdings" charset="2"/>
              <a:buChar char="§"/>
            </a:pPr>
            <a:endParaRPr lang="de-DE" sz="1100" dirty="0"/>
          </a:p>
        </p:txBody>
      </p:sp>
      <p:pic>
        <p:nvPicPr>
          <p:cNvPr id="40" name="Bild 39"/>
          <p:cNvPicPr>
            <a:picLocks noChangeAspect="1"/>
          </p:cNvPicPr>
          <p:nvPr/>
        </p:nvPicPr>
        <p:blipFill>
          <a:blip r:embed="rId5">
            <a:duotone>
              <a:schemeClr val="accent2">
                <a:shade val="45000"/>
                <a:satMod val="135000"/>
              </a:schemeClr>
              <a:prstClr val="white"/>
            </a:duotone>
          </a:blip>
          <a:stretch>
            <a:fillRect/>
          </a:stretch>
        </p:blipFill>
        <p:spPr>
          <a:xfrm>
            <a:off x="586206" y="5038273"/>
            <a:ext cx="928838" cy="949124"/>
          </a:xfrm>
          <a:prstGeom prst="rect">
            <a:avLst/>
          </a:prstGeom>
        </p:spPr>
      </p:pic>
      <p:sp>
        <p:nvSpPr>
          <p:cNvPr id="41" name="Textfeld 40"/>
          <p:cNvSpPr txBox="1"/>
          <p:nvPr/>
        </p:nvSpPr>
        <p:spPr>
          <a:xfrm>
            <a:off x="1624644" y="4980217"/>
            <a:ext cx="3384901" cy="1092607"/>
          </a:xfrm>
          <a:prstGeom prst="rect">
            <a:avLst/>
          </a:prstGeom>
          <a:noFill/>
        </p:spPr>
        <p:txBody>
          <a:bodyPr wrap="square" rtlCol="0">
            <a:spAutoFit/>
          </a:bodyPr>
          <a:lstStyle/>
          <a:p>
            <a:r>
              <a:rPr lang="de-DE" b="1" dirty="0"/>
              <a:t>Scenarios</a:t>
            </a:r>
          </a:p>
          <a:p>
            <a:pPr marL="108000" lvl="1" indent="-144000">
              <a:spcBef>
                <a:spcPts val="600"/>
              </a:spcBef>
              <a:spcAft>
                <a:spcPts val="600"/>
              </a:spcAft>
              <a:buFont typeface="Wingdings" charset="2"/>
              <a:buChar char="§"/>
            </a:pPr>
            <a:r>
              <a:rPr lang="de-DE" sz="1600" dirty="0" err="1"/>
              <a:t>Dev</a:t>
            </a:r>
            <a:r>
              <a:rPr lang="de-DE" sz="1600" dirty="0"/>
              <a:t>/</a:t>
            </a:r>
            <a:r>
              <a:rPr lang="de-DE" sz="1600" dirty="0" err="1"/>
              <a:t>test</a:t>
            </a:r>
            <a:endParaRPr lang="de-DE" sz="1600" dirty="0"/>
          </a:p>
          <a:p>
            <a:pPr marL="108000" lvl="1" indent="-144000">
              <a:spcBef>
                <a:spcPts val="600"/>
              </a:spcBef>
              <a:spcAft>
                <a:spcPts val="600"/>
              </a:spcAft>
              <a:buFont typeface="Wingdings" charset="2"/>
              <a:buChar char="§"/>
            </a:pPr>
            <a:r>
              <a:rPr lang="de-DE" sz="1600" dirty="0"/>
              <a:t>Great </a:t>
            </a:r>
            <a:r>
              <a:rPr lang="de-DE" sz="1600" dirty="0" err="1"/>
              <a:t>for</a:t>
            </a:r>
            <a:r>
              <a:rPr lang="de-DE" sz="1600" dirty="0"/>
              <a:t> </a:t>
            </a:r>
            <a:r>
              <a:rPr lang="de-DE" sz="1600" dirty="0" err="1"/>
              <a:t>micro</a:t>
            </a:r>
            <a:r>
              <a:rPr lang="de-DE" sz="1600" dirty="0"/>
              <a:t>-services </a:t>
            </a:r>
          </a:p>
        </p:txBody>
      </p:sp>
    </p:spTree>
    <p:extLst>
      <p:ext uri="{BB962C8B-B14F-4D97-AF65-F5344CB8AC3E}">
        <p14:creationId xmlns:p14="http://schemas.microsoft.com/office/powerpoint/2010/main" val="669234447"/>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Container Ecosystem via Docker</a:t>
            </a:r>
          </a:p>
        </p:txBody>
      </p:sp>
      <p:sp>
        <p:nvSpPr>
          <p:cNvPr id="4" name="Textplatzhalter 3"/>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126" name="Rectangle 67"/>
          <p:cNvSpPr/>
          <p:nvPr/>
        </p:nvSpPr>
        <p:spPr bwMode="auto">
          <a:xfrm>
            <a:off x="8065889" y="1440609"/>
            <a:ext cx="3545799" cy="391544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r>
              <a:rPr lang="en-US" sz="2400" kern="0" dirty="0">
                <a:solidFill>
                  <a:schemeClr val="bg1"/>
                </a:solidFill>
              </a:rPr>
              <a:t>Image repository</a:t>
            </a:r>
          </a:p>
        </p:txBody>
      </p:sp>
      <p:grpSp>
        <p:nvGrpSpPr>
          <p:cNvPr id="16" name="Gruppieren 15"/>
          <p:cNvGrpSpPr/>
          <p:nvPr/>
        </p:nvGrpSpPr>
        <p:grpSpPr>
          <a:xfrm>
            <a:off x="8910726" y="2003556"/>
            <a:ext cx="2656330" cy="3178964"/>
            <a:chOff x="12339801" y="1536538"/>
            <a:chExt cx="2656330" cy="3178964"/>
          </a:xfrm>
        </p:grpSpPr>
        <p:grpSp>
          <p:nvGrpSpPr>
            <p:cNvPr id="10" name="Gruppieren 9"/>
            <p:cNvGrpSpPr/>
            <p:nvPr/>
          </p:nvGrpSpPr>
          <p:grpSpPr>
            <a:xfrm>
              <a:off x="12722223" y="1748865"/>
              <a:ext cx="361799" cy="2966637"/>
              <a:chOff x="12750513" y="1733317"/>
              <a:chExt cx="361799" cy="2966637"/>
            </a:xfrm>
          </p:grpSpPr>
          <p:grpSp>
            <p:nvGrpSpPr>
              <p:cNvPr id="9" name="Gruppieren 8"/>
              <p:cNvGrpSpPr/>
              <p:nvPr/>
            </p:nvGrpSpPr>
            <p:grpSpPr>
              <a:xfrm>
                <a:off x="12750513" y="1733317"/>
                <a:ext cx="361799" cy="180000"/>
                <a:chOff x="12745932" y="1733317"/>
                <a:chExt cx="361799" cy="180000"/>
              </a:xfrm>
            </p:grpSpPr>
            <p:sp>
              <p:nvSpPr>
                <p:cNvPr id="176"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 name="Eckige Klammer rechts 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Eckige Klammer rechts 17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9" name="Gruppieren 178"/>
              <p:cNvGrpSpPr/>
              <p:nvPr/>
            </p:nvGrpSpPr>
            <p:grpSpPr>
              <a:xfrm>
                <a:off x="12750513" y="1932362"/>
                <a:ext cx="361799" cy="180000"/>
                <a:chOff x="12745932" y="1733317"/>
                <a:chExt cx="361799" cy="180000"/>
              </a:xfrm>
            </p:grpSpPr>
            <p:sp>
              <p:nvSpPr>
                <p:cNvPr id="18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81" name="Eckige Klammer rechts 18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Eckige Klammer rechts 18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3" name="Gruppieren 182"/>
              <p:cNvGrpSpPr/>
              <p:nvPr/>
            </p:nvGrpSpPr>
            <p:grpSpPr>
              <a:xfrm>
                <a:off x="12750513" y="2131407"/>
                <a:ext cx="361799" cy="180000"/>
                <a:chOff x="12745932" y="1733317"/>
                <a:chExt cx="361799" cy="180000"/>
              </a:xfrm>
            </p:grpSpPr>
            <p:sp>
              <p:nvSpPr>
                <p:cNvPr id="18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85" name="Eckige Klammer rechts 18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6" name="Eckige Klammer rechts 18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7" name="Gruppieren 186"/>
              <p:cNvGrpSpPr/>
              <p:nvPr/>
            </p:nvGrpSpPr>
            <p:grpSpPr>
              <a:xfrm>
                <a:off x="12750513" y="2330452"/>
                <a:ext cx="361799" cy="180000"/>
                <a:chOff x="12745932" y="1733317"/>
                <a:chExt cx="361799" cy="180000"/>
              </a:xfrm>
            </p:grpSpPr>
            <p:sp>
              <p:nvSpPr>
                <p:cNvPr id="18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89" name="Eckige Klammer rechts 18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Eckige Klammer rechts 18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1" name="Gruppieren 190"/>
              <p:cNvGrpSpPr/>
              <p:nvPr/>
            </p:nvGrpSpPr>
            <p:grpSpPr>
              <a:xfrm>
                <a:off x="12750513" y="2529497"/>
                <a:ext cx="361799" cy="180000"/>
                <a:chOff x="12745932" y="1733317"/>
                <a:chExt cx="361799" cy="180000"/>
              </a:xfrm>
            </p:grpSpPr>
            <p:sp>
              <p:nvSpPr>
                <p:cNvPr id="19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93" name="Eckige Klammer rechts 19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4" name="Eckige Klammer rechts 19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5" name="Gruppieren 194"/>
              <p:cNvGrpSpPr/>
              <p:nvPr/>
            </p:nvGrpSpPr>
            <p:grpSpPr>
              <a:xfrm>
                <a:off x="12750513" y="2728542"/>
                <a:ext cx="361799" cy="180000"/>
                <a:chOff x="12745932" y="1733317"/>
                <a:chExt cx="361799" cy="180000"/>
              </a:xfrm>
            </p:grpSpPr>
            <p:sp>
              <p:nvSpPr>
                <p:cNvPr id="196"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97" name="Eckige Klammer rechts 19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Eckige Klammer rechts 19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9" name="Gruppieren 198"/>
              <p:cNvGrpSpPr/>
              <p:nvPr/>
            </p:nvGrpSpPr>
            <p:grpSpPr>
              <a:xfrm>
                <a:off x="12750513" y="2927587"/>
                <a:ext cx="361799" cy="180000"/>
                <a:chOff x="12745932" y="1733317"/>
                <a:chExt cx="361799" cy="180000"/>
              </a:xfrm>
            </p:grpSpPr>
            <p:sp>
              <p:nvSpPr>
                <p:cNvPr id="20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01" name="Eckige Klammer rechts 20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2" name="Eckige Klammer rechts 20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3" name="Gruppieren 202"/>
              <p:cNvGrpSpPr/>
              <p:nvPr/>
            </p:nvGrpSpPr>
            <p:grpSpPr>
              <a:xfrm>
                <a:off x="12750513" y="3126632"/>
                <a:ext cx="361799" cy="180000"/>
                <a:chOff x="12745932" y="1733317"/>
                <a:chExt cx="361799" cy="180000"/>
              </a:xfrm>
            </p:grpSpPr>
            <p:sp>
              <p:nvSpPr>
                <p:cNvPr id="204"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05" name="Eckige Klammer rechts 20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 name="Eckige Klammer rechts 20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7" name="Gruppieren 206"/>
              <p:cNvGrpSpPr/>
              <p:nvPr/>
            </p:nvGrpSpPr>
            <p:grpSpPr>
              <a:xfrm>
                <a:off x="12750513" y="3325677"/>
                <a:ext cx="361799" cy="180000"/>
                <a:chOff x="12745932" y="1733317"/>
                <a:chExt cx="361799" cy="180000"/>
              </a:xfrm>
            </p:grpSpPr>
            <p:sp>
              <p:nvSpPr>
                <p:cNvPr id="20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09" name="Eckige Klammer rechts 20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0" name="Eckige Klammer rechts 20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1" name="Gruppieren 210"/>
              <p:cNvGrpSpPr/>
              <p:nvPr/>
            </p:nvGrpSpPr>
            <p:grpSpPr>
              <a:xfrm>
                <a:off x="12750513" y="3524722"/>
                <a:ext cx="361799" cy="180000"/>
                <a:chOff x="12745932" y="1733317"/>
                <a:chExt cx="361799" cy="180000"/>
              </a:xfrm>
            </p:grpSpPr>
            <p:sp>
              <p:nvSpPr>
                <p:cNvPr id="212"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13" name="Eckige Klammer rechts 21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Eckige Klammer rechts 21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5" name="Gruppieren 214"/>
              <p:cNvGrpSpPr/>
              <p:nvPr/>
            </p:nvGrpSpPr>
            <p:grpSpPr>
              <a:xfrm>
                <a:off x="12750513" y="3723767"/>
                <a:ext cx="361799" cy="180000"/>
                <a:chOff x="12745932" y="1733317"/>
                <a:chExt cx="361799" cy="180000"/>
              </a:xfrm>
            </p:grpSpPr>
            <p:sp>
              <p:nvSpPr>
                <p:cNvPr id="21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17" name="Eckige Klammer rechts 21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Eckige Klammer rechts 21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19" name="Gruppieren 218"/>
              <p:cNvGrpSpPr/>
              <p:nvPr/>
            </p:nvGrpSpPr>
            <p:grpSpPr>
              <a:xfrm>
                <a:off x="12750513" y="3922812"/>
                <a:ext cx="361799" cy="180000"/>
                <a:chOff x="12745932" y="1733317"/>
                <a:chExt cx="361799" cy="180000"/>
              </a:xfrm>
            </p:grpSpPr>
            <p:sp>
              <p:nvSpPr>
                <p:cNvPr id="22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21" name="Eckige Klammer rechts 22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2" name="Eckige Klammer rechts 22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3" name="Gruppieren 222"/>
              <p:cNvGrpSpPr/>
              <p:nvPr/>
            </p:nvGrpSpPr>
            <p:grpSpPr>
              <a:xfrm>
                <a:off x="12750513" y="4121857"/>
                <a:ext cx="361799" cy="180000"/>
                <a:chOff x="12745932" y="1733317"/>
                <a:chExt cx="361799" cy="180000"/>
              </a:xfrm>
            </p:grpSpPr>
            <p:sp>
              <p:nvSpPr>
                <p:cNvPr id="22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25" name="Eckige Klammer rechts 22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6" name="Eckige Klammer rechts 22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7" name="Gruppieren 226"/>
              <p:cNvGrpSpPr/>
              <p:nvPr/>
            </p:nvGrpSpPr>
            <p:grpSpPr>
              <a:xfrm>
                <a:off x="12750513" y="4320902"/>
                <a:ext cx="361799" cy="180000"/>
                <a:chOff x="12745932" y="1733317"/>
                <a:chExt cx="361799" cy="180000"/>
              </a:xfrm>
            </p:grpSpPr>
            <p:sp>
              <p:nvSpPr>
                <p:cNvPr id="22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29" name="Eckige Klammer rechts 22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0" name="Eckige Klammer rechts 22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1" name="Gruppieren 230"/>
              <p:cNvGrpSpPr/>
              <p:nvPr/>
            </p:nvGrpSpPr>
            <p:grpSpPr>
              <a:xfrm>
                <a:off x="12750513" y="4519954"/>
                <a:ext cx="361799" cy="180000"/>
                <a:chOff x="12745932" y="1733317"/>
                <a:chExt cx="361799" cy="180000"/>
              </a:xfrm>
            </p:grpSpPr>
            <p:sp>
              <p:nvSpPr>
                <p:cNvPr id="232"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33" name="Eckige Klammer rechts 23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4" name="Eckige Klammer rechts 23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1" name="Gruppieren 10"/>
            <p:cNvGrpSpPr/>
            <p:nvPr/>
          </p:nvGrpSpPr>
          <p:grpSpPr>
            <a:xfrm>
              <a:off x="13487067" y="1748865"/>
              <a:ext cx="361799" cy="2966637"/>
              <a:chOff x="13514226" y="1748865"/>
              <a:chExt cx="361799" cy="2966637"/>
            </a:xfrm>
          </p:grpSpPr>
          <p:grpSp>
            <p:nvGrpSpPr>
              <p:cNvPr id="235" name="Gruppieren 234"/>
              <p:cNvGrpSpPr/>
              <p:nvPr/>
            </p:nvGrpSpPr>
            <p:grpSpPr>
              <a:xfrm>
                <a:off x="13514226" y="1748865"/>
                <a:ext cx="361799" cy="180000"/>
                <a:chOff x="12745932" y="1733317"/>
                <a:chExt cx="361799" cy="180000"/>
              </a:xfrm>
            </p:grpSpPr>
            <p:sp>
              <p:nvSpPr>
                <p:cNvPr id="236" name="Rectangle 82"/>
                <p:cNvSpPr/>
                <p:nvPr/>
              </p:nvSpPr>
              <p:spPr bwMode="auto">
                <a:xfrm>
                  <a:off x="12764598" y="1744117"/>
                  <a:ext cx="324467" cy="158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37" name="Eckige Klammer rechts 23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8" name="Eckige Klammer rechts 23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9" name="Gruppieren 238"/>
              <p:cNvGrpSpPr/>
              <p:nvPr/>
            </p:nvGrpSpPr>
            <p:grpSpPr>
              <a:xfrm>
                <a:off x="13514226" y="1947910"/>
                <a:ext cx="361799" cy="180000"/>
                <a:chOff x="12745932" y="1733317"/>
                <a:chExt cx="361799" cy="180000"/>
              </a:xfrm>
            </p:grpSpPr>
            <p:sp>
              <p:nvSpPr>
                <p:cNvPr id="240"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41" name="Eckige Klammer rechts 24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Eckige Klammer rechts 24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3" name="Gruppieren 242"/>
              <p:cNvGrpSpPr/>
              <p:nvPr/>
            </p:nvGrpSpPr>
            <p:grpSpPr>
              <a:xfrm>
                <a:off x="13514226" y="2146955"/>
                <a:ext cx="361799" cy="180000"/>
                <a:chOff x="12745932" y="1733317"/>
                <a:chExt cx="361799" cy="180000"/>
              </a:xfrm>
            </p:grpSpPr>
            <p:sp>
              <p:nvSpPr>
                <p:cNvPr id="24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45" name="Eckige Klammer rechts 24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6" name="Eckige Klammer rechts 24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7" name="Gruppieren 246"/>
              <p:cNvGrpSpPr/>
              <p:nvPr/>
            </p:nvGrpSpPr>
            <p:grpSpPr>
              <a:xfrm>
                <a:off x="13514226" y="2346000"/>
                <a:ext cx="361799" cy="180000"/>
                <a:chOff x="12745932" y="1733317"/>
                <a:chExt cx="361799" cy="180000"/>
              </a:xfrm>
            </p:grpSpPr>
            <p:sp>
              <p:nvSpPr>
                <p:cNvPr id="24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49" name="Eckige Klammer rechts 24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0" name="Eckige Klammer rechts 24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1" name="Gruppieren 250"/>
              <p:cNvGrpSpPr/>
              <p:nvPr/>
            </p:nvGrpSpPr>
            <p:grpSpPr>
              <a:xfrm>
                <a:off x="13514226" y="2545045"/>
                <a:ext cx="361799" cy="180000"/>
                <a:chOff x="12745932" y="1733317"/>
                <a:chExt cx="361799" cy="180000"/>
              </a:xfrm>
            </p:grpSpPr>
            <p:sp>
              <p:nvSpPr>
                <p:cNvPr id="25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53" name="Eckige Klammer rechts 25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Eckige Klammer rechts 25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5" name="Gruppieren 254"/>
              <p:cNvGrpSpPr/>
              <p:nvPr/>
            </p:nvGrpSpPr>
            <p:grpSpPr>
              <a:xfrm>
                <a:off x="13514226" y="2744090"/>
                <a:ext cx="361799" cy="180000"/>
                <a:chOff x="12745932" y="1733317"/>
                <a:chExt cx="361799" cy="180000"/>
              </a:xfrm>
            </p:grpSpPr>
            <p:sp>
              <p:nvSpPr>
                <p:cNvPr id="25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57" name="Eckige Klammer rechts 25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Eckige Klammer rechts 25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9" name="Gruppieren 258"/>
              <p:cNvGrpSpPr/>
              <p:nvPr/>
            </p:nvGrpSpPr>
            <p:grpSpPr>
              <a:xfrm>
                <a:off x="13514226" y="2943135"/>
                <a:ext cx="361799" cy="180000"/>
                <a:chOff x="12745932" y="1733317"/>
                <a:chExt cx="361799" cy="180000"/>
              </a:xfrm>
            </p:grpSpPr>
            <p:sp>
              <p:nvSpPr>
                <p:cNvPr id="260" name="Rectangle 82"/>
                <p:cNvSpPr/>
                <p:nvPr/>
              </p:nvSpPr>
              <p:spPr bwMode="auto">
                <a:xfrm>
                  <a:off x="12764598" y="1744117"/>
                  <a:ext cx="324467" cy="1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61" name="Eckige Klammer rechts 26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Eckige Klammer rechts 26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3" name="Gruppieren 262"/>
              <p:cNvGrpSpPr/>
              <p:nvPr/>
            </p:nvGrpSpPr>
            <p:grpSpPr>
              <a:xfrm>
                <a:off x="13514226" y="3142180"/>
                <a:ext cx="361799" cy="180000"/>
                <a:chOff x="12745932" y="1733317"/>
                <a:chExt cx="361799" cy="180000"/>
              </a:xfrm>
            </p:grpSpPr>
            <p:sp>
              <p:nvSpPr>
                <p:cNvPr id="26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65" name="Eckige Klammer rechts 26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6" name="Eckige Klammer rechts 26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7" name="Gruppieren 266"/>
              <p:cNvGrpSpPr/>
              <p:nvPr/>
            </p:nvGrpSpPr>
            <p:grpSpPr>
              <a:xfrm>
                <a:off x="13514226" y="3341225"/>
                <a:ext cx="361799" cy="180000"/>
                <a:chOff x="12745932" y="1733317"/>
                <a:chExt cx="361799" cy="180000"/>
              </a:xfrm>
            </p:grpSpPr>
            <p:sp>
              <p:nvSpPr>
                <p:cNvPr id="26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69" name="Eckige Klammer rechts 26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0" name="Eckige Klammer rechts 26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1" name="Gruppieren 270"/>
              <p:cNvGrpSpPr/>
              <p:nvPr/>
            </p:nvGrpSpPr>
            <p:grpSpPr>
              <a:xfrm>
                <a:off x="13514226" y="3540270"/>
                <a:ext cx="361799" cy="180000"/>
                <a:chOff x="12745932" y="1733317"/>
                <a:chExt cx="361799" cy="180000"/>
              </a:xfrm>
            </p:grpSpPr>
            <p:sp>
              <p:nvSpPr>
                <p:cNvPr id="27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73" name="Eckige Klammer rechts 27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4" name="Eckige Klammer rechts 27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5" name="Gruppieren 274"/>
              <p:cNvGrpSpPr/>
              <p:nvPr/>
            </p:nvGrpSpPr>
            <p:grpSpPr>
              <a:xfrm>
                <a:off x="13514226" y="3739315"/>
                <a:ext cx="361799" cy="180000"/>
                <a:chOff x="12745932" y="1733317"/>
                <a:chExt cx="361799" cy="180000"/>
              </a:xfrm>
            </p:grpSpPr>
            <p:sp>
              <p:nvSpPr>
                <p:cNvPr id="27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77" name="Eckige Klammer rechts 27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8" name="Eckige Klammer rechts 27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9" name="Gruppieren 278"/>
              <p:cNvGrpSpPr/>
              <p:nvPr/>
            </p:nvGrpSpPr>
            <p:grpSpPr>
              <a:xfrm>
                <a:off x="13514226" y="3938360"/>
                <a:ext cx="361799" cy="180000"/>
                <a:chOff x="12745932" y="1733317"/>
                <a:chExt cx="361799" cy="180000"/>
              </a:xfrm>
            </p:grpSpPr>
            <p:sp>
              <p:nvSpPr>
                <p:cNvPr id="280" name="Rectangle 82"/>
                <p:cNvSpPr/>
                <p:nvPr/>
              </p:nvSpPr>
              <p:spPr bwMode="auto">
                <a:xfrm>
                  <a:off x="12764598" y="1744117"/>
                  <a:ext cx="324467" cy="1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81" name="Eckige Klammer rechts 28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2" name="Eckige Klammer rechts 28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3" name="Gruppieren 282"/>
              <p:cNvGrpSpPr/>
              <p:nvPr/>
            </p:nvGrpSpPr>
            <p:grpSpPr>
              <a:xfrm>
                <a:off x="13514226" y="4137405"/>
                <a:ext cx="361799" cy="180000"/>
                <a:chOff x="12745932" y="1733317"/>
                <a:chExt cx="361799" cy="180000"/>
              </a:xfrm>
            </p:grpSpPr>
            <p:sp>
              <p:nvSpPr>
                <p:cNvPr id="28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85" name="Eckige Klammer rechts 28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6" name="Eckige Klammer rechts 28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7" name="Gruppieren 286"/>
              <p:cNvGrpSpPr/>
              <p:nvPr/>
            </p:nvGrpSpPr>
            <p:grpSpPr>
              <a:xfrm>
                <a:off x="13514226" y="4336450"/>
                <a:ext cx="361799" cy="180000"/>
                <a:chOff x="12745932" y="1733317"/>
                <a:chExt cx="361799" cy="180000"/>
              </a:xfrm>
            </p:grpSpPr>
            <p:sp>
              <p:nvSpPr>
                <p:cNvPr id="28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89" name="Eckige Klammer rechts 28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0" name="Eckige Klammer rechts 28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1" name="Gruppieren 290"/>
              <p:cNvGrpSpPr/>
              <p:nvPr/>
            </p:nvGrpSpPr>
            <p:grpSpPr>
              <a:xfrm>
                <a:off x="13514226" y="4535502"/>
                <a:ext cx="361799" cy="180000"/>
                <a:chOff x="12745932" y="1733317"/>
                <a:chExt cx="361799" cy="180000"/>
              </a:xfrm>
            </p:grpSpPr>
            <p:sp>
              <p:nvSpPr>
                <p:cNvPr id="29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293" name="Eckige Klammer rechts 29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Eckige Klammer rechts 29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4" name="Gruppieren 13"/>
            <p:cNvGrpSpPr/>
            <p:nvPr/>
          </p:nvGrpSpPr>
          <p:grpSpPr>
            <a:xfrm>
              <a:off x="13869489" y="1536538"/>
              <a:ext cx="361799" cy="3178964"/>
              <a:chOff x="13886750" y="1520990"/>
              <a:chExt cx="361799" cy="3178964"/>
            </a:xfrm>
          </p:grpSpPr>
          <p:grpSp>
            <p:nvGrpSpPr>
              <p:cNvPr id="296" name="Gruppieren 295"/>
              <p:cNvGrpSpPr/>
              <p:nvPr/>
            </p:nvGrpSpPr>
            <p:grpSpPr>
              <a:xfrm>
                <a:off x="13886750" y="1720921"/>
                <a:ext cx="361799" cy="180000"/>
                <a:chOff x="12745932" y="1733317"/>
                <a:chExt cx="361799" cy="180000"/>
              </a:xfrm>
            </p:grpSpPr>
            <p:sp>
              <p:nvSpPr>
                <p:cNvPr id="35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54" name="Eckige Klammer rechts 35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5" name="Eckige Klammer rechts 35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7" name="Gruppieren 296"/>
              <p:cNvGrpSpPr/>
              <p:nvPr/>
            </p:nvGrpSpPr>
            <p:grpSpPr>
              <a:xfrm>
                <a:off x="13886750" y="1920852"/>
                <a:ext cx="361799" cy="180000"/>
                <a:chOff x="12745932" y="1733317"/>
                <a:chExt cx="361799" cy="180000"/>
              </a:xfrm>
            </p:grpSpPr>
            <p:sp>
              <p:nvSpPr>
                <p:cNvPr id="35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51" name="Eckige Klammer rechts 35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2" name="Eckige Klammer rechts 35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8" name="Gruppieren 297"/>
              <p:cNvGrpSpPr/>
              <p:nvPr/>
            </p:nvGrpSpPr>
            <p:grpSpPr>
              <a:xfrm>
                <a:off x="13886750" y="2120783"/>
                <a:ext cx="361799" cy="180000"/>
                <a:chOff x="12745932" y="1733317"/>
                <a:chExt cx="361799" cy="180000"/>
              </a:xfrm>
            </p:grpSpPr>
            <p:sp>
              <p:nvSpPr>
                <p:cNvPr id="347"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48" name="Eckige Klammer rechts 34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9" name="Eckige Klammer rechts 348"/>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9" name="Gruppieren 298"/>
              <p:cNvGrpSpPr/>
              <p:nvPr/>
            </p:nvGrpSpPr>
            <p:grpSpPr>
              <a:xfrm>
                <a:off x="13886750" y="2320714"/>
                <a:ext cx="361799" cy="180000"/>
                <a:chOff x="12745932" y="1733317"/>
                <a:chExt cx="361799" cy="180000"/>
              </a:xfrm>
            </p:grpSpPr>
            <p:sp>
              <p:nvSpPr>
                <p:cNvPr id="344" name="Rectangle 82"/>
                <p:cNvSpPr/>
                <p:nvPr/>
              </p:nvSpPr>
              <p:spPr bwMode="auto">
                <a:xfrm>
                  <a:off x="12764598" y="1744117"/>
                  <a:ext cx="324467" cy="158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45" name="Eckige Klammer rechts 34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6" name="Eckige Klammer rechts 34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0" name="Gruppieren 299"/>
              <p:cNvGrpSpPr/>
              <p:nvPr/>
            </p:nvGrpSpPr>
            <p:grpSpPr>
              <a:xfrm>
                <a:off x="13886750" y="2520645"/>
                <a:ext cx="361799" cy="180000"/>
                <a:chOff x="12745932" y="1733317"/>
                <a:chExt cx="361799" cy="180000"/>
              </a:xfrm>
            </p:grpSpPr>
            <p:sp>
              <p:nvSpPr>
                <p:cNvPr id="341"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42" name="Eckige Klammer rechts 341"/>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3" name="Eckige Klammer rechts 342"/>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1" name="Gruppieren 300"/>
              <p:cNvGrpSpPr/>
              <p:nvPr/>
            </p:nvGrpSpPr>
            <p:grpSpPr>
              <a:xfrm>
                <a:off x="13886750" y="2720576"/>
                <a:ext cx="361799" cy="180000"/>
                <a:chOff x="12745932" y="1733317"/>
                <a:chExt cx="361799" cy="180000"/>
              </a:xfrm>
            </p:grpSpPr>
            <p:sp>
              <p:nvSpPr>
                <p:cNvPr id="338"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39" name="Eckige Klammer rechts 33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0" name="Eckige Klammer rechts 33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2" name="Gruppieren 301"/>
              <p:cNvGrpSpPr/>
              <p:nvPr/>
            </p:nvGrpSpPr>
            <p:grpSpPr>
              <a:xfrm>
                <a:off x="13886750" y="2920507"/>
                <a:ext cx="361799" cy="180000"/>
                <a:chOff x="12745932" y="1733317"/>
                <a:chExt cx="361799" cy="180000"/>
              </a:xfrm>
            </p:grpSpPr>
            <p:sp>
              <p:nvSpPr>
                <p:cNvPr id="335"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36" name="Eckige Klammer rechts 335"/>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7" name="Eckige Klammer rechts 336"/>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3" name="Gruppieren 302"/>
              <p:cNvGrpSpPr/>
              <p:nvPr/>
            </p:nvGrpSpPr>
            <p:grpSpPr>
              <a:xfrm>
                <a:off x="13886750" y="3120438"/>
                <a:ext cx="361799" cy="180000"/>
                <a:chOff x="12745932" y="1733317"/>
                <a:chExt cx="361799" cy="180000"/>
              </a:xfrm>
            </p:grpSpPr>
            <p:sp>
              <p:nvSpPr>
                <p:cNvPr id="33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33" name="Eckige Klammer rechts 33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Eckige Klammer rechts 33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4" name="Gruppieren 303"/>
              <p:cNvGrpSpPr/>
              <p:nvPr/>
            </p:nvGrpSpPr>
            <p:grpSpPr>
              <a:xfrm>
                <a:off x="13886750" y="3320369"/>
                <a:ext cx="361799" cy="180000"/>
                <a:chOff x="12745932" y="1733317"/>
                <a:chExt cx="361799" cy="180000"/>
              </a:xfrm>
            </p:grpSpPr>
            <p:sp>
              <p:nvSpPr>
                <p:cNvPr id="329" name="Rectangle 82"/>
                <p:cNvSpPr/>
                <p:nvPr/>
              </p:nvSpPr>
              <p:spPr bwMode="auto">
                <a:xfrm>
                  <a:off x="12764598" y="1744117"/>
                  <a:ext cx="324467" cy="1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30" name="Eckige Klammer rechts 32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Eckige Klammer rechts 33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5" name="Gruppieren 304"/>
              <p:cNvGrpSpPr/>
              <p:nvPr/>
            </p:nvGrpSpPr>
            <p:grpSpPr>
              <a:xfrm>
                <a:off x="13886750" y="3520300"/>
                <a:ext cx="361799" cy="180000"/>
                <a:chOff x="12745932" y="1733317"/>
                <a:chExt cx="361799" cy="180000"/>
              </a:xfrm>
            </p:grpSpPr>
            <p:sp>
              <p:nvSpPr>
                <p:cNvPr id="326"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27" name="Eckige Klammer rechts 32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Eckige Klammer rechts 32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6" name="Gruppieren 305"/>
              <p:cNvGrpSpPr/>
              <p:nvPr/>
            </p:nvGrpSpPr>
            <p:grpSpPr>
              <a:xfrm>
                <a:off x="13886750" y="3720231"/>
                <a:ext cx="361799" cy="180000"/>
                <a:chOff x="12745932" y="1733317"/>
                <a:chExt cx="361799" cy="180000"/>
              </a:xfrm>
            </p:grpSpPr>
            <p:sp>
              <p:nvSpPr>
                <p:cNvPr id="32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24" name="Eckige Klammer rechts 32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5" name="Eckige Klammer rechts 32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7" name="Gruppieren 306"/>
              <p:cNvGrpSpPr/>
              <p:nvPr/>
            </p:nvGrpSpPr>
            <p:grpSpPr>
              <a:xfrm>
                <a:off x="13886750" y="3920162"/>
                <a:ext cx="361799" cy="180000"/>
                <a:chOff x="12745932" y="1733317"/>
                <a:chExt cx="361799" cy="180000"/>
              </a:xfrm>
            </p:grpSpPr>
            <p:sp>
              <p:nvSpPr>
                <p:cNvPr id="32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21" name="Eckige Klammer rechts 32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2" name="Eckige Klammer rechts 32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8" name="Gruppieren 307"/>
              <p:cNvGrpSpPr/>
              <p:nvPr/>
            </p:nvGrpSpPr>
            <p:grpSpPr>
              <a:xfrm>
                <a:off x="13886750" y="4120093"/>
                <a:ext cx="361799" cy="180000"/>
                <a:chOff x="12745932" y="1733317"/>
                <a:chExt cx="361799" cy="180000"/>
              </a:xfrm>
            </p:grpSpPr>
            <p:sp>
              <p:nvSpPr>
                <p:cNvPr id="317"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18" name="Eckige Klammer rechts 31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9" name="Eckige Klammer rechts 318"/>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9" name="Gruppieren 308"/>
              <p:cNvGrpSpPr/>
              <p:nvPr/>
            </p:nvGrpSpPr>
            <p:grpSpPr>
              <a:xfrm>
                <a:off x="13886750" y="4320024"/>
                <a:ext cx="361799" cy="180000"/>
                <a:chOff x="12745932" y="1733317"/>
                <a:chExt cx="361799" cy="180000"/>
              </a:xfrm>
            </p:grpSpPr>
            <p:sp>
              <p:nvSpPr>
                <p:cNvPr id="31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15" name="Eckige Klammer rechts 31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6" name="Eckige Klammer rechts 31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0" name="Gruppieren 309"/>
              <p:cNvGrpSpPr/>
              <p:nvPr/>
            </p:nvGrpSpPr>
            <p:grpSpPr>
              <a:xfrm>
                <a:off x="13886750" y="4519954"/>
                <a:ext cx="361799" cy="180000"/>
                <a:chOff x="12745932" y="1733317"/>
                <a:chExt cx="361799" cy="180000"/>
              </a:xfrm>
            </p:grpSpPr>
            <p:sp>
              <p:nvSpPr>
                <p:cNvPr id="311"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312" name="Eckige Klammer rechts 311"/>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3" name="Eckige Klammer rechts 312"/>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2" name="Gruppieren 721"/>
              <p:cNvGrpSpPr/>
              <p:nvPr/>
            </p:nvGrpSpPr>
            <p:grpSpPr>
              <a:xfrm>
                <a:off x="13886750" y="1520990"/>
                <a:ext cx="361799" cy="180000"/>
                <a:chOff x="12745932" y="1733317"/>
                <a:chExt cx="361799" cy="180000"/>
              </a:xfrm>
            </p:grpSpPr>
            <p:sp>
              <p:nvSpPr>
                <p:cNvPr id="723"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24" name="Eckige Klammer rechts 72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5" name="Eckige Klammer rechts 72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2" name="Gruppieren 11"/>
            <p:cNvGrpSpPr/>
            <p:nvPr/>
          </p:nvGrpSpPr>
          <p:grpSpPr>
            <a:xfrm>
              <a:off x="13104645" y="1947910"/>
              <a:ext cx="361799" cy="2767592"/>
              <a:chOff x="13124579" y="1930766"/>
              <a:chExt cx="361799" cy="2767592"/>
            </a:xfrm>
          </p:grpSpPr>
          <p:grpSp>
            <p:nvGrpSpPr>
              <p:cNvPr id="729" name="Gruppieren 728"/>
              <p:cNvGrpSpPr/>
              <p:nvPr/>
            </p:nvGrpSpPr>
            <p:grpSpPr>
              <a:xfrm>
                <a:off x="13124579" y="1930766"/>
                <a:ext cx="361799" cy="180000"/>
                <a:chOff x="12745932" y="1733317"/>
                <a:chExt cx="361799" cy="180000"/>
              </a:xfrm>
            </p:grpSpPr>
            <p:sp>
              <p:nvSpPr>
                <p:cNvPr id="78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83" name="Eckige Klammer rechts 78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4" name="Eckige Klammer rechts 78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0" name="Gruppieren 729"/>
              <p:cNvGrpSpPr/>
              <p:nvPr/>
            </p:nvGrpSpPr>
            <p:grpSpPr>
              <a:xfrm>
                <a:off x="13124579" y="2129812"/>
                <a:ext cx="361799" cy="180000"/>
                <a:chOff x="12745932" y="1733317"/>
                <a:chExt cx="361799" cy="180000"/>
              </a:xfrm>
            </p:grpSpPr>
            <p:sp>
              <p:nvSpPr>
                <p:cNvPr id="779"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80" name="Eckige Klammer rechts 77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1" name="Eckige Klammer rechts 78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1" name="Gruppieren 730"/>
              <p:cNvGrpSpPr/>
              <p:nvPr/>
            </p:nvGrpSpPr>
            <p:grpSpPr>
              <a:xfrm>
                <a:off x="13124579" y="2328858"/>
                <a:ext cx="361799" cy="180000"/>
                <a:chOff x="12745932" y="1733317"/>
                <a:chExt cx="361799" cy="180000"/>
              </a:xfrm>
            </p:grpSpPr>
            <p:sp>
              <p:nvSpPr>
                <p:cNvPr id="77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77" name="Eckige Klammer rechts 77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8" name="Eckige Klammer rechts 77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2" name="Gruppieren 731"/>
              <p:cNvGrpSpPr/>
              <p:nvPr/>
            </p:nvGrpSpPr>
            <p:grpSpPr>
              <a:xfrm>
                <a:off x="13124579" y="2527904"/>
                <a:ext cx="361799" cy="180000"/>
                <a:chOff x="12745932" y="1733317"/>
                <a:chExt cx="361799" cy="180000"/>
              </a:xfrm>
            </p:grpSpPr>
            <p:sp>
              <p:nvSpPr>
                <p:cNvPr id="773"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74" name="Eckige Klammer rechts 77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5" name="Eckige Klammer rechts 77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3" name="Gruppieren 732"/>
              <p:cNvGrpSpPr/>
              <p:nvPr/>
            </p:nvGrpSpPr>
            <p:grpSpPr>
              <a:xfrm>
                <a:off x="13124579" y="2726950"/>
                <a:ext cx="361799" cy="180000"/>
                <a:chOff x="12745932" y="1733317"/>
                <a:chExt cx="361799" cy="180000"/>
              </a:xfrm>
            </p:grpSpPr>
            <p:sp>
              <p:nvSpPr>
                <p:cNvPr id="77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71" name="Eckige Klammer rechts 77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2" name="Eckige Klammer rechts 77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4" name="Gruppieren 733"/>
              <p:cNvGrpSpPr/>
              <p:nvPr/>
            </p:nvGrpSpPr>
            <p:grpSpPr>
              <a:xfrm>
                <a:off x="13124579" y="2925996"/>
                <a:ext cx="361799" cy="180000"/>
                <a:chOff x="12745932" y="1733317"/>
                <a:chExt cx="361799" cy="180000"/>
              </a:xfrm>
            </p:grpSpPr>
            <p:sp>
              <p:nvSpPr>
                <p:cNvPr id="767"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68" name="Eckige Klammer rechts 76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9" name="Eckige Klammer rechts 768"/>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5" name="Gruppieren 734"/>
              <p:cNvGrpSpPr/>
              <p:nvPr/>
            </p:nvGrpSpPr>
            <p:grpSpPr>
              <a:xfrm>
                <a:off x="13124579" y="3125042"/>
                <a:ext cx="361799" cy="180000"/>
                <a:chOff x="12745932" y="1733317"/>
                <a:chExt cx="361799" cy="180000"/>
              </a:xfrm>
            </p:grpSpPr>
            <p:sp>
              <p:nvSpPr>
                <p:cNvPr id="76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65" name="Eckige Klammer rechts 76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6" name="Eckige Klammer rechts 76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6" name="Gruppieren 735"/>
              <p:cNvGrpSpPr/>
              <p:nvPr/>
            </p:nvGrpSpPr>
            <p:grpSpPr>
              <a:xfrm>
                <a:off x="13124579" y="3324088"/>
                <a:ext cx="361799" cy="180000"/>
                <a:chOff x="12745932" y="1733317"/>
                <a:chExt cx="361799" cy="180000"/>
              </a:xfrm>
            </p:grpSpPr>
            <p:sp>
              <p:nvSpPr>
                <p:cNvPr id="761"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62" name="Eckige Klammer rechts 761"/>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3" name="Eckige Klammer rechts 762"/>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7" name="Gruppieren 736"/>
              <p:cNvGrpSpPr/>
              <p:nvPr/>
            </p:nvGrpSpPr>
            <p:grpSpPr>
              <a:xfrm>
                <a:off x="13124579" y="3523134"/>
                <a:ext cx="361799" cy="180000"/>
                <a:chOff x="12745932" y="1733317"/>
                <a:chExt cx="361799" cy="180000"/>
              </a:xfrm>
            </p:grpSpPr>
            <p:sp>
              <p:nvSpPr>
                <p:cNvPr id="75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59" name="Eckige Klammer rechts 75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0" name="Eckige Klammer rechts 75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8" name="Gruppieren 737"/>
              <p:cNvGrpSpPr/>
              <p:nvPr/>
            </p:nvGrpSpPr>
            <p:grpSpPr>
              <a:xfrm>
                <a:off x="13124579" y="3722180"/>
                <a:ext cx="361799" cy="180000"/>
                <a:chOff x="12745932" y="1733317"/>
                <a:chExt cx="361799" cy="180000"/>
              </a:xfrm>
            </p:grpSpPr>
            <p:sp>
              <p:nvSpPr>
                <p:cNvPr id="755"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56" name="Eckige Klammer rechts 755"/>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7" name="Eckige Klammer rechts 756"/>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9" name="Gruppieren 738"/>
              <p:cNvGrpSpPr/>
              <p:nvPr/>
            </p:nvGrpSpPr>
            <p:grpSpPr>
              <a:xfrm>
                <a:off x="13124579" y="3921226"/>
                <a:ext cx="361799" cy="180000"/>
                <a:chOff x="12745932" y="1733317"/>
                <a:chExt cx="361799" cy="180000"/>
              </a:xfrm>
            </p:grpSpPr>
            <p:sp>
              <p:nvSpPr>
                <p:cNvPr id="752"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53" name="Eckige Klammer rechts 75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4" name="Eckige Klammer rechts 75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0" name="Gruppieren 739"/>
              <p:cNvGrpSpPr/>
              <p:nvPr/>
            </p:nvGrpSpPr>
            <p:grpSpPr>
              <a:xfrm>
                <a:off x="13124579" y="4120272"/>
                <a:ext cx="361799" cy="180000"/>
                <a:chOff x="12745932" y="1733317"/>
                <a:chExt cx="361799" cy="180000"/>
              </a:xfrm>
            </p:grpSpPr>
            <p:sp>
              <p:nvSpPr>
                <p:cNvPr id="749"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50" name="Eckige Klammer rechts 74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1" name="Eckige Klammer rechts 75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1" name="Gruppieren 740"/>
              <p:cNvGrpSpPr/>
              <p:nvPr/>
            </p:nvGrpSpPr>
            <p:grpSpPr>
              <a:xfrm>
                <a:off x="13124579" y="4319318"/>
                <a:ext cx="361799" cy="180000"/>
                <a:chOff x="12745932" y="1733317"/>
                <a:chExt cx="361799" cy="180000"/>
              </a:xfrm>
            </p:grpSpPr>
            <p:sp>
              <p:nvSpPr>
                <p:cNvPr id="746" name="Rectangle 82"/>
                <p:cNvSpPr/>
                <p:nvPr/>
              </p:nvSpPr>
              <p:spPr bwMode="auto">
                <a:xfrm>
                  <a:off x="12764598" y="1744117"/>
                  <a:ext cx="324467" cy="1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47" name="Eckige Klammer rechts 74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8" name="Eckige Klammer rechts 74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2" name="Gruppieren 741"/>
              <p:cNvGrpSpPr/>
              <p:nvPr/>
            </p:nvGrpSpPr>
            <p:grpSpPr>
              <a:xfrm>
                <a:off x="13124579" y="4518358"/>
                <a:ext cx="361799" cy="180000"/>
                <a:chOff x="12745932" y="1733317"/>
                <a:chExt cx="361799" cy="180000"/>
              </a:xfrm>
            </p:grpSpPr>
            <p:sp>
              <p:nvSpPr>
                <p:cNvPr id="74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744" name="Eckige Klammer rechts 74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5" name="Eckige Klammer rechts 74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788" name="Gruppieren 787"/>
            <p:cNvGrpSpPr/>
            <p:nvPr/>
          </p:nvGrpSpPr>
          <p:grpSpPr>
            <a:xfrm>
              <a:off x="14634332" y="1947910"/>
              <a:ext cx="361799" cy="2767592"/>
              <a:chOff x="13124579" y="1930766"/>
              <a:chExt cx="361799" cy="2767592"/>
            </a:xfrm>
          </p:grpSpPr>
          <p:grpSp>
            <p:nvGrpSpPr>
              <p:cNvPr id="789" name="Gruppieren 788"/>
              <p:cNvGrpSpPr/>
              <p:nvPr/>
            </p:nvGrpSpPr>
            <p:grpSpPr>
              <a:xfrm>
                <a:off x="13124579" y="1930766"/>
                <a:ext cx="361799" cy="180000"/>
                <a:chOff x="12745932" y="1733317"/>
                <a:chExt cx="361799" cy="180000"/>
              </a:xfrm>
            </p:grpSpPr>
            <p:sp>
              <p:nvSpPr>
                <p:cNvPr id="842"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43" name="Eckige Klammer rechts 84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4" name="Eckige Klammer rechts 84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0" name="Gruppieren 789"/>
              <p:cNvGrpSpPr/>
              <p:nvPr/>
            </p:nvGrpSpPr>
            <p:grpSpPr>
              <a:xfrm>
                <a:off x="13124579" y="2129812"/>
                <a:ext cx="361799" cy="180000"/>
                <a:chOff x="12745932" y="1733317"/>
                <a:chExt cx="361799" cy="180000"/>
              </a:xfrm>
            </p:grpSpPr>
            <p:sp>
              <p:nvSpPr>
                <p:cNvPr id="839"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40" name="Eckige Klammer rechts 83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1" name="Eckige Klammer rechts 84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1" name="Gruppieren 790"/>
              <p:cNvGrpSpPr/>
              <p:nvPr/>
            </p:nvGrpSpPr>
            <p:grpSpPr>
              <a:xfrm>
                <a:off x="13124579" y="2328858"/>
                <a:ext cx="361799" cy="180000"/>
                <a:chOff x="12745932" y="1733317"/>
                <a:chExt cx="361799" cy="180000"/>
              </a:xfrm>
            </p:grpSpPr>
            <p:sp>
              <p:nvSpPr>
                <p:cNvPr id="83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37" name="Eckige Klammer rechts 83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8" name="Eckige Klammer rechts 83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2" name="Gruppieren 791"/>
              <p:cNvGrpSpPr/>
              <p:nvPr/>
            </p:nvGrpSpPr>
            <p:grpSpPr>
              <a:xfrm>
                <a:off x="13124579" y="2527904"/>
                <a:ext cx="361799" cy="180000"/>
                <a:chOff x="12745932" y="1733317"/>
                <a:chExt cx="361799" cy="180000"/>
              </a:xfrm>
            </p:grpSpPr>
            <p:sp>
              <p:nvSpPr>
                <p:cNvPr id="83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34" name="Eckige Klammer rechts 83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5" name="Eckige Klammer rechts 83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3" name="Gruppieren 792"/>
              <p:cNvGrpSpPr/>
              <p:nvPr/>
            </p:nvGrpSpPr>
            <p:grpSpPr>
              <a:xfrm>
                <a:off x="13124579" y="2726950"/>
                <a:ext cx="361799" cy="180000"/>
                <a:chOff x="12745932" y="1733317"/>
                <a:chExt cx="361799" cy="180000"/>
              </a:xfrm>
            </p:grpSpPr>
            <p:sp>
              <p:nvSpPr>
                <p:cNvPr id="830"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31" name="Eckige Klammer rechts 83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2" name="Eckige Klammer rechts 83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4" name="Gruppieren 793"/>
              <p:cNvGrpSpPr/>
              <p:nvPr/>
            </p:nvGrpSpPr>
            <p:grpSpPr>
              <a:xfrm>
                <a:off x="13124579" y="2925996"/>
                <a:ext cx="361799" cy="180000"/>
                <a:chOff x="12745932" y="1733317"/>
                <a:chExt cx="361799" cy="180000"/>
              </a:xfrm>
            </p:grpSpPr>
            <p:sp>
              <p:nvSpPr>
                <p:cNvPr id="827"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28" name="Eckige Klammer rechts 82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9" name="Eckige Klammer rechts 828"/>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5" name="Gruppieren 794"/>
              <p:cNvGrpSpPr/>
              <p:nvPr/>
            </p:nvGrpSpPr>
            <p:grpSpPr>
              <a:xfrm>
                <a:off x="13124579" y="3125042"/>
                <a:ext cx="361799" cy="180000"/>
                <a:chOff x="12745932" y="1733317"/>
                <a:chExt cx="361799" cy="180000"/>
              </a:xfrm>
            </p:grpSpPr>
            <p:sp>
              <p:nvSpPr>
                <p:cNvPr id="824"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25" name="Eckige Klammer rechts 82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6" name="Eckige Klammer rechts 82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6" name="Gruppieren 795"/>
              <p:cNvGrpSpPr/>
              <p:nvPr/>
            </p:nvGrpSpPr>
            <p:grpSpPr>
              <a:xfrm>
                <a:off x="13124579" y="3324088"/>
                <a:ext cx="361799" cy="180000"/>
                <a:chOff x="12745932" y="1733317"/>
                <a:chExt cx="361799" cy="180000"/>
              </a:xfrm>
            </p:grpSpPr>
            <p:sp>
              <p:nvSpPr>
                <p:cNvPr id="821"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22" name="Eckige Klammer rechts 821"/>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3" name="Eckige Klammer rechts 822"/>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7" name="Gruppieren 796"/>
              <p:cNvGrpSpPr/>
              <p:nvPr/>
            </p:nvGrpSpPr>
            <p:grpSpPr>
              <a:xfrm>
                <a:off x="13124579" y="3523134"/>
                <a:ext cx="361799" cy="180000"/>
                <a:chOff x="12745932" y="1733317"/>
                <a:chExt cx="361799" cy="180000"/>
              </a:xfrm>
            </p:grpSpPr>
            <p:sp>
              <p:nvSpPr>
                <p:cNvPr id="818" name="Rectangle 82"/>
                <p:cNvSpPr/>
                <p:nvPr/>
              </p:nvSpPr>
              <p:spPr bwMode="auto">
                <a:xfrm>
                  <a:off x="12764598" y="1744117"/>
                  <a:ext cx="324467" cy="1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19" name="Eckige Klammer rechts 81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0" name="Eckige Klammer rechts 81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8" name="Gruppieren 797"/>
              <p:cNvGrpSpPr/>
              <p:nvPr/>
            </p:nvGrpSpPr>
            <p:grpSpPr>
              <a:xfrm>
                <a:off x="13124579" y="3722180"/>
                <a:ext cx="361799" cy="180000"/>
                <a:chOff x="12745932" y="1733317"/>
                <a:chExt cx="361799" cy="180000"/>
              </a:xfrm>
            </p:grpSpPr>
            <p:sp>
              <p:nvSpPr>
                <p:cNvPr id="815"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16" name="Eckige Klammer rechts 815"/>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7" name="Eckige Klammer rechts 816"/>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99" name="Gruppieren 798"/>
              <p:cNvGrpSpPr/>
              <p:nvPr/>
            </p:nvGrpSpPr>
            <p:grpSpPr>
              <a:xfrm>
                <a:off x="13124579" y="3921226"/>
                <a:ext cx="361799" cy="180000"/>
                <a:chOff x="12745932" y="1733317"/>
                <a:chExt cx="361799" cy="180000"/>
              </a:xfrm>
            </p:grpSpPr>
            <p:sp>
              <p:nvSpPr>
                <p:cNvPr id="81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13" name="Eckige Klammer rechts 81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4" name="Eckige Klammer rechts 81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00" name="Gruppieren 799"/>
              <p:cNvGrpSpPr/>
              <p:nvPr/>
            </p:nvGrpSpPr>
            <p:grpSpPr>
              <a:xfrm>
                <a:off x="13124579" y="4120272"/>
                <a:ext cx="361799" cy="180000"/>
                <a:chOff x="12745932" y="1733317"/>
                <a:chExt cx="361799" cy="180000"/>
              </a:xfrm>
            </p:grpSpPr>
            <p:sp>
              <p:nvSpPr>
                <p:cNvPr id="809"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10" name="Eckige Klammer rechts 80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1" name="Eckige Klammer rechts 81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01" name="Gruppieren 800"/>
              <p:cNvGrpSpPr/>
              <p:nvPr/>
            </p:nvGrpSpPr>
            <p:grpSpPr>
              <a:xfrm>
                <a:off x="13124579" y="4319318"/>
                <a:ext cx="361799" cy="180000"/>
                <a:chOff x="12745932" y="1733317"/>
                <a:chExt cx="361799" cy="180000"/>
              </a:xfrm>
            </p:grpSpPr>
            <p:sp>
              <p:nvSpPr>
                <p:cNvPr id="80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07" name="Eckige Klammer rechts 80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8" name="Eckige Klammer rechts 80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02" name="Gruppieren 801"/>
              <p:cNvGrpSpPr/>
              <p:nvPr/>
            </p:nvGrpSpPr>
            <p:grpSpPr>
              <a:xfrm>
                <a:off x="13124579" y="4518358"/>
                <a:ext cx="361799" cy="180000"/>
                <a:chOff x="12745932" y="1733317"/>
                <a:chExt cx="361799" cy="180000"/>
              </a:xfrm>
            </p:grpSpPr>
            <p:sp>
              <p:nvSpPr>
                <p:cNvPr id="80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04" name="Eckige Klammer rechts 80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5" name="Eckige Klammer rechts 80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3" name="Gruppieren 12"/>
            <p:cNvGrpSpPr/>
            <p:nvPr/>
          </p:nvGrpSpPr>
          <p:grpSpPr>
            <a:xfrm>
              <a:off x="14251911" y="2146956"/>
              <a:ext cx="361799" cy="2568546"/>
              <a:chOff x="14258876" y="2099967"/>
              <a:chExt cx="361799" cy="2568546"/>
            </a:xfrm>
          </p:grpSpPr>
          <p:grpSp>
            <p:nvGrpSpPr>
              <p:cNvPr id="847" name="Gruppieren 846"/>
              <p:cNvGrpSpPr/>
              <p:nvPr/>
            </p:nvGrpSpPr>
            <p:grpSpPr>
              <a:xfrm>
                <a:off x="14258876" y="2099967"/>
                <a:ext cx="361799" cy="180000"/>
                <a:chOff x="12745932" y="1733317"/>
                <a:chExt cx="361799" cy="180000"/>
              </a:xfrm>
            </p:grpSpPr>
            <p:sp>
              <p:nvSpPr>
                <p:cNvPr id="896"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97" name="Eckige Klammer rechts 89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8" name="Eckige Klammer rechts 89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8" name="Gruppieren 847"/>
              <p:cNvGrpSpPr/>
              <p:nvPr/>
            </p:nvGrpSpPr>
            <p:grpSpPr>
              <a:xfrm>
                <a:off x="14258876" y="2299012"/>
                <a:ext cx="361799" cy="180000"/>
                <a:chOff x="12745932" y="1733317"/>
                <a:chExt cx="361799" cy="180000"/>
              </a:xfrm>
            </p:grpSpPr>
            <p:sp>
              <p:nvSpPr>
                <p:cNvPr id="89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94" name="Eckige Klammer rechts 89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5" name="Eckige Klammer rechts 89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9" name="Gruppieren 848"/>
              <p:cNvGrpSpPr/>
              <p:nvPr/>
            </p:nvGrpSpPr>
            <p:grpSpPr>
              <a:xfrm>
                <a:off x="14258876" y="2498057"/>
                <a:ext cx="361799" cy="180000"/>
                <a:chOff x="12745932" y="1733317"/>
                <a:chExt cx="361799" cy="180000"/>
              </a:xfrm>
            </p:grpSpPr>
            <p:sp>
              <p:nvSpPr>
                <p:cNvPr id="890"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91" name="Eckige Klammer rechts 89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2" name="Eckige Klammer rechts 89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0" name="Gruppieren 849"/>
              <p:cNvGrpSpPr/>
              <p:nvPr/>
            </p:nvGrpSpPr>
            <p:grpSpPr>
              <a:xfrm>
                <a:off x="14258876" y="2697102"/>
                <a:ext cx="361799" cy="180000"/>
                <a:chOff x="12745932" y="1733317"/>
                <a:chExt cx="361799" cy="180000"/>
              </a:xfrm>
            </p:grpSpPr>
            <p:sp>
              <p:nvSpPr>
                <p:cNvPr id="887"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88" name="Eckige Klammer rechts 88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9" name="Eckige Klammer rechts 888"/>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1" name="Gruppieren 850"/>
              <p:cNvGrpSpPr/>
              <p:nvPr/>
            </p:nvGrpSpPr>
            <p:grpSpPr>
              <a:xfrm>
                <a:off x="14258876" y="2896147"/>
                <a:ext cx="361799" cy="180000"/>
                <a:chOff x="12745932" y="1733317"/>
                <a:chExt cx="361799" cy="180000"/>
              </a:xfrm>
            </p:grpSpPr>
            <p:sp>
              <p:nvSpPr>
                <p:cNvPr id="88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85" name="Eckige Klammer rechts 88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6" name="Eckige Klammer rechts 88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2" name="Gruppieren 851"/>
              <p:cNvGrpSpPr/>
              <p:nvPr/>
            </p:nvGrpSpPr>
            <p:grpSpPr>
              <a:xfrm>
                <a:off x="14258876" y="3095192"/>
                <a:ext cx="361799" cy="180000"/>
                <a:chOff x="12745932" y="1733317"/>
                <a:chExt cx="361799" cy="180000"/>
              </a:xfrm>
            </p:grpSpPr>
            <p:sp>
              <p:nvSpPr>
                <p:cNvPr id="881"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82" name="Eckige Klammer rechts 881"/>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3" name="Eckige Klammer rechts 882"/>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3" name="Gruppieren 852"/>
              <p:cNvGrpSpPr/>
              <p:nvPr/>
            </p:nvGrpSpPr>
            <p:grpSpPr>
              <a:xfrm>
                <a:off x="14258876" y="3294237"/>
                <a:ext cx="361799" cy="180000"/>
                <a:chOff x="12745932" y="1733317"/>
                <a:chExt cx="361799" cy="180000"/>
              </a:xfrm>
            </p:grpSpPr>
            <p:sp>
              <p:nvSpPr>
                <p:cNvPr id="878"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79" name="Eckige Klammer rechts 87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0" name="Eckige Klammer rechts 87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4" name="Gruppieren 853"/>
              <p:cNvGrpSpPr/>
              <p:nvPr/>
            </p:nvGrpSpPr>
            <p:grpSpPr>
              <a:xfrm>
                <a:off x="14258876" y="3493282"/>
                <a:ext cx="361799" cy="180000"/>
                <a:chOff x="12745932" y="1733317"/>
                <a:chExt cx="361799" cy="180000"/>
              </a:xfrm>
            </p:grpSpPr>
            <p:sp>
              <p:nvSpPr>
                <p:cNvPr id="875"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76" name="Eckige Klammer rechts 875"/>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7" name="Eckige Klammer rechts 876"/>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5" name="Gruppieren 854"/>
              <p:cNvGrpSpPr/>
              <p:nvPr/>
            </p:nvGrpSpPr>
            <p:grpSpPr>
              <a:xfrm>
                <a:off x="14258876" y="3692327"/>
                <a:ext cx="361799" cy="180000"/>
                <a:chOff x="12745932" y="1733317"/>
                <a:chExt cx="361799" cy="180000"/>
              </a:xfrm>
            </p:grpSpPr>
            <p:sp>
              <p:nvSpPr>
                <p:cNvPr id="87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73" name="Eckige Klammer rechts 87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4" name="Eckige Klammer rechts 87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6" name="Gruppieren 855"/>
              <p:cNvGrpSpPr/>
              <p:nvPr/>
            </p:nvGrpSpPr>
            <p:grpSpPr>
              <a:xfrm>
                <a:off x="14258876" y="3891372"/>
                <a:ext cx="361799" cy="180000"/>
                <a:chOff x="12745932" y="1733317"/>
                <a:chExt cx="361799" cy="180000"/>
              </a:xfrm>
            </p:grpSpPr>
            <p:sp>
              <p:nvSpPr>
                <p:cNvPr id="869"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70" name="Eckige Klammer rechts 86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1" name="Eckige Klammer rechts 87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7" name="Gruppieren 856"/>
              <p:cNvGrpSpPr/>
              <p:nvPr/>
            </p:nvGrpSpPr>
            <p:grpSpPr>
              <a:xfrm>
                <a:off x="14258876" y="4090417"/>
                <a:ext cx="361799" cy="180000"/>
                <a:chOff x="12745932" y="1733317"/>
                <a:chExt cx="361799" cy="180000"/>
              </a:xfrm>
            </p:grpSpPr>
            <p:sp>
              <p:nvSpPr>
                <p:cNvPr id="86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67" name="Eckige Klammer rechts 86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8" name="Eckige Klammer rechts 86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8" name="Gruppieren 857"/>
              <p:cNvGrpSpPr/>
              <p:nvPr/>
            </p:nvGrpSpPr>
            <p:grpSpPr>
              <a:xfrm>
                <a:off x="14258876" y="4289462"/>
                <a:ext cx="361799" cy="180000"/>
                <a:chOff x="12745932" y="1733317"/>
                <a:chExt cx="361799" cy="180000"/>
              </a:xfrm>
            </p:grpSpPr>
            <p:sp>
              <p:nvSpPr>
                <p:cNvPr id="863" name="Rectangle 82"/>
                <p:cNvSpPr/>
                <p:nvPr/>
              </p:nvSpPr>
              <p:spPr bwMode="auto">
                <a:xfrm>
                  <a:off x="12764598" y="1744117"/>
                  <a:ext cx="324467" cy="158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64" name="Eckige Klammer rechts 86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5" name="Eckige Klammer rechts 86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9" name="Gruppieren 858"/>
              <p:cNvGrpSpPr/>
              <p:nvPr/>
            </p:nvGrpSpPr>
            <p:grpSpPr>
              <a:xfrm>
                <a:off x="14258876" y="4488513"/>
                <a:ext cx="361799" cy="180000"/>
                <a:chOff x="12745932" y="1733317"/>
                <a:chExt cx="361799" cy="180000"/>
              </a:xfrm>
            </p:grpSpPr>
            <p:sp>
              <p:nvSpPr>
                <p:cNvPr id="860"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861" name="Eckige Klammer rechts 86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2" name="Eckige Klammer rechts 86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5" name="Gruppieren 14"/>
            <p:cNvGrpSpPr/>
            <p:nvPr/>
          </p:nvGrpSpPr>
          <p:grpSpPr>
            <a:xfrm>
              <a:off x="12339801" y="2346001"/>
              <a:ext cx="361799" cy="2369501"/>
              <a:chOff x="12339801" y="2328860"/>
              <a:chExt cx="361799" cy="2369501"/>
            </a:xfrm>
          </p:grpSpPr>
          <p:grpSp>
            <p:nvGrpSpPr>
              <p:cNvPr id="904" name="Gruppieren 903"/>
              <p:cNvGrpSpPr/>
              <p:nvPr/>
            </p:nvGrpSpPr>
            <p:grpSpPr>
              <a:xfrm>
                <a:off x="12339801" y="2328860"/>
                <a:ext cx="361799" cy="180000"/>
                <a:chOff x="12745932" y="1733317"/>
                <a:chExt cx="361799" cy="180000"/>
              </a:xfrm>
            </p:grpSpPr>
            <p:sp>
              <p:nvSpPr>
                <p:cNvPr id="949"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50" name="Eckige Klammer rechts 94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1" name="Eckige Klammer rechts 95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5" name="Gruppieren 904"/>
              <p:cNvGrpSpPr/>
              <p:nvPr/>
            </p:nvGrpSpPr>
            <p:grpSpPr>
              <a:xfrm>
                <a:off x="12339801" y="2527905"/>
                <a:ext cx="361799" cy="180000"/>
                <a:chOff x="12745932" y="1733317"/>
                <a:chExt cx="361799" cy="180000"/>
              </a:xfrm>
            </p:grpSpPr>
            <p:sp>
              <p:nvSpPr>
                <p:cNvPr id="946"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47" name="Eckige Klammer rechts 94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8" name="Eckige Klammer rechts 94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6" name="Gruppieren 905"/>
              <p:cNvGrpSpPr/>
              <p:nvPr/>
            </p:nvGrpSpPr>
            <p:grpSpPr>
              <a:xfrm>
                <a:off x="12339801" y="2726950"/>
                <a:ext cx="361799" cy="180000"/>
                <a:chOff x="12745932" y="1733317"/>
                <a:chExt cx="361799" cy="180000"/>
              </a:xfrm>
            </p:grpSpPr>
            <p:sp>
              <p:nvSpPr>
                <p:cNvPr id="943"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44" name="Eckige Klammer rechts 943"/>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5" name="Eckige Klammer rechts 944"/>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7" name="Gruppieren 906"/>
              <p:cNvGrpSpPr/>
              <p:nvPr/>
            </p:nvGrpSpPr>
            <p:grpSpPr>
              <a:xfrm>
                <a:off x="12339801" y="2925995"/>
                <a:ext cx="361799" cy="180000"/>
                <a:chOff x="12745932" y="1733317"/>
                <a:chExt cx="361799" cy="180000"/>
              </a:xfrm>
            </p:grpSpPr>
            <p:sp>
              <p:nvSpPr>
                <p:cNvPr id="940"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41" name="Eckige Klammer rechts 940"/>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2" name="Eckige Klammer rechts 941"/>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8" name="Gruppieren 907"/>
              <p:cNvGrpSpPr/>
              <p:nvPr/>
            </p:nvGrpSpPr>
            <p:grpSpPr>
              <a:xfrm>
                <a:off x="12339801" y="3125040"/>
                <a:ext cx="361799" cy="180000"/>
                <a:chOff x="12745932" y="1733317"/>
                <a:chExt cx="361799" cy="180000"/>
              </a:xfrm>
            </p:grpSpPr>
            <p:sp>
              <p:nvSpPr>
                <p:cNvPr id="937"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38" name="Eckige Klammer rechts 937"/>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9" name="Eckige Klammer rechts 938"/>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09" name="Gruppieren 908"/>
              <p:cNvGrpSpPr/>
              <p:nvPr/>
            </p:nvGrpSpPr>
            <p:grpSpPr>
              <a:xfrm>
                <a:off x="12339801" y="3324085"/>
                <a:ext cx="361799" cy="180000"/>
                <a:chOff x="12745932" y="1733317"/>
                <a:chExt cx="361799" cy="180000"/>
              </a:xfrm>
            </p:grpSpPr>
            <p:sp>
              <p:nvSpPr>
                <p:cNvPr id="934"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35" name="Eckige Klammer rechts 934"/>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6" name="Eckige Klammer rechts 935"/>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0" name="Gruppieren 909"/>
              <p:cNvGrpSpPr/>
              <p:nvPr/>
            </p:nvGrpSpPr>
            <p:grpSpPr>
              <a:xfrm>
                <a:off x="12339801" y="3523130"/>
                <a:ext cx="361799" cy="180000"/>
                <a:chOff x="12745932" y="1733317"/>
                <a:chExt cx="361799" cy="180000"/>
              </a:xfrm>
            </p:grpSpPr>
            <p:sp>
              <p:nvSpPr>
                <p:cNvPr id="931"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32" name="Eckige Klammer rechts 931"/>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3" name="Eckige Klammer rechts 932"/>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1" name="Gruppieren 910"/>
              <p:cNvGrpSpPr/>
              <p:nvPr/>
            </p:nvGrpSpPr>
            <p:grpSpPr>
              <a:xfrm>
                <a:off x="12339801" y="3722175"/>
                <a:ext cx="361799" cy="180000"/>
                <a:chOff x="12745932" y="1733317"/>
                <a:chExt cx="361799" cy="180000"/>
              </a:xfrm>
            </p:grpSpPr>
            <p:sp>
              <p:nvSpPr>
                <p:cNvPr id="928" name="Rectangle 82"/>
                <p:cNvSpPr/>
                <p:nvPr/>
              </p:nvSpPr>
              <p:spPr bwMode="auto">
                <a:xfrm>
                  <a:off x="12764598" y="1744117"/>
                  <a:ext cx="324467" cy="1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29" name="Eckige Klammer rechts 928"/>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0" name="Eckige Klammer rechts 929"/>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2" name="Gruppieren 911"/>
              <p:cNvGrpSpPr/>
              <p:nvPr/>
            </p:nvGrpSpPr>
            <p:grpSpPr>
              <a:xfrm>
                <a:off x="12339801" y="3921220"/>
                <a:ext cx="361799" cy="180000"/>
                <a:chOff x="12745932" y="1733317"/>
                <a:chExt cx="361799" cy="180000"/>
              </a:xfrm>
            </p:grpSpPr>
            <p:sp>
              <p:nvSpPr>
                <p:cNvPr id="925"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26" name="Eckige Klammer rechts 925"/>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7" name="Eckige Klammer rechts 926"/>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3" name="Gruppieren 912"/>
              <p:cNvGrpSpPr/>
              <p:nvPr/>
            </p:nvGrpSpPr>
            <p:grpSpPr>
              <a:xfrm>
                <a:off x="12339801" y="4120265"/>
                <a:ext cx="361799" cy="180000"/>
                <a:chOff x="12745932" y="1733317"/>
                <a:chExt cx="361799" cy="180000"/>
              </a:xfrm>
            </p:grpSpPr>
            <p:sp>
              <p:nvSpPr>
                <p:cNvPr id="922"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23" name="Eckige Klammer rechts 922"/>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4" name="Eckige Klammer rechts 923"/>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4" name="Gruppieren 913"/>
              <p:cNvGrpSpPr/>
              <p:nvPr/>
            </p:nvGrpSpPr>
            <p:grpSpPr>
              <a:xfrm>
                <a:off x="12339801" y="4319310"/>
                <a:ext cx="361799" cy="180000"/>
                <a:chOff x="12745932" y="1733317"/>
                <a:chExt cx="361799" cy="180000"/>
              </a:xfrm>
            </p:grpSpPr>
            <p:sp>
              <p:nvSpPr>
                <p:cNvPr id="919" name="Rectangle 82"/>
                <p:cNvSpPr/>
                <p:nvPr/>
              </p:nvSpPr>
              <p:spPr bwMode="auto">
                <a:xfrm>
                  <a:off x="12764598" y="1744117"/>
                  <a:ext cx="324467" cy="158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20" name="Eckige Klammer rechts 919"/>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1" name="Eckige Klammer rechts 920"/>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15" name="Gruppieren 914"/>
              <p:cNvGrpSpPr/>
              <p:nvPr/>
            </p:nvGrpSpPr>
            <p:grpSpPr>
              <a:xfrm>
                <a:off x="12339801" y="4518361"/>
                <a:ext cx="361799" cy="180000"/>
                <a:chOff x="12745932" y="1733317"/>
                <a:chExt cx="361799" cy="180000"/>
              </a:xfrm>
            </p:grpSpPr>
            <p:sp>
              <p:nvSpPr>
                <p:cNvPr id="916" name="Rectangle 82"/>
                <p:cNvSpPr/>
                <p:nvPr/>
              </p:nvSpPr>
              <p:spPr bwMode="auto">
                <a:xfrm>
                  <a:off x="12764598" y="1744117"/>
                  <a:ext cx="324467" cy="158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917" name="Eckige Klammer rechts 916"/>
                <p:cNvSpPr/>
                <p:nvPr/>
              </p:nvSpPr>
              <p:spPr>
                <a:xfrm>
                  <a:off x="13071731"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8" name="Eckige Klammer rechts 917"/>
                <p:cNvSpPr/>
                <p:nvPr/>
              </p:nvSpPr>
              <p:spPr>
                <a:xfrm flipH="1">
                  <a:off x="12745932" y="1733317"/>
                  <a:ext cx="36000" cy="180000"/>
                </a:xfrm>
                <a:prstGeom prst="rightBracket">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
        <p:nvSpPr>
          <p:cNvPr id="171" name="Rectangle 32"/>
          <p:cNvSpPr/>
          <p:nvPr/>
        </p:nvSpPr>
        <p:spPr bwMode="auto">
          <a:xfrm>
            <a:off x="4867102" y="2225653"/>
            <a:ext cx="2096984" cy="989561"/>
          </a:xfrm>
          <a:prstGeom prst="rect">
            <a:avLst/>
          </a:prstGeom>
          <a:solidFill>
            <a:schemeClr val="tx2"/>
          </a:solidFill>
          <a:ln w="762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endParaRPr lang="en-US" sz="2040" kern="0" dirty="0">
              <a:solidFill>
                <a:schemeClr val="tx1"/>
              </a:solidFill>
              <a:ea typeface="Segoe UI" pitchFamily="34" charset="0"/>
              <a:cs typeface="Segoe UI" pitchFamily="34" charset="0"/>
            </a:endParaRPr>
          </a:p>
        </p:txBody>
      </p:sp>
      <p:sp>
        <p:nvSpPr>
          <p:cNvPr id="172" name="Right Bracket 33"/>
          <p:cNvSpPr/>
          <p:nvPr/>
        </p:nvSpPr>
        <p:spPr>
          <a:xfrm>
            <a:off x="6912365" y="2126697"/>
            <a:ext cx="167759" cy="1187473"/>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73" name="Left Bracket 34"/>
          <p:cNvSpPr/>
          <p:nvPr/>
        </p:nvSpPr>
        <p:spPr>
          <a:xfrm>
            <a:off x="4751064" y="2126697"/>
            <a:ext cx="167759" cy="1187473"/>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cxnSp>
        <p:nvCxnSpPr>
          <p:cNvPr id="163" name="Straight Connector 28"/>
          <p:cNvCxnSpPr/>
          <p:nvPr/>
        </p:nvCxnSpPr>
        <p:spPr>
          <a:xfrm>
            <a:off x="6861663"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29"/>
          <p:cNvCxnSpPr/>
          <p:nvPr/>
        </p:nvCxnSpPr>
        <p:spPr>
          <a:xfrm>
            <a:off x="6749426"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30"/>
          <p:cNvCxnSpPr/>
          <p:nvPr/>
        </p:nvCxnSpPr>
        <p:spPr>
          <a:xfrm>
            <a:off x="6637190"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31"/>
          <p:cNvCxnSpPr/>
          <p:nvPr/>
        </p:nvCxnSpPr>
        <p:spPr>
          <a:xfrm>
            <a:off x="6524954"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24"/>
          <p:cNvCxnSpPr/>
          <p:nvPr/>
        </p:nvCxnSpPr>
        <p:spPr>
          <a:xfrm>
            <a:off x="5306236"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25"/>
          <p:cNvCxnSpPr/>
          <p:nvPr/>
        </p:nvCxnSpPr>
        <p:spPr>
          <a:xfrm>
            <a:off x="5193999"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26"/>
          <p:cNvCxnSpPr/>
          <p:nvPr/>
        </p:nvCxnSpPr>
        <p:spPr>
          <a:xfrm>
            <a:off x="5081762"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27"/>
          <p:cNvCxnSpPr/>
          <p:nvPr/>
        </p:nvCxnSpPr>
        <p:spPr>
          <a:xfrm>
            <a:off x="4969526" y="233530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4"/>
          <p:cNvSpPr/>
          <p:nvPr/>
        </p:nvSpPr>
        <p:spPr bwMode="auto">
          <a:xfrm>
            <a:off x="580313" y="1440608"/>
            <a:ext cx="3545799" cy="3915451"/>
          </a:xfrm>
          <a:prstGeom prst="rect">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r>
              <a:rPr lang="en-US" sz="2400" kern="0" dirty="0">
                <a:solidFill>
                  <a:schemeClr val="bg1"/>
                </a:solidFill>
              </a:rPr>
              <a:t>Container run-time</a:t>
            </a:r>
          </a:p>
        </p:txBody>
      </p:sp>
      <p:pic>
        <p:nvPicPr>
          <p:cNvPr id="62"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396" y="2018298"/>
            <a:ext cx="2039633" cy="475202"/>
          </a:xfrm>
          <a:prstGeom prst="rect">
            <a:avLst/>
          </a:prstGeom>
          <a:ln>
            <a:noFill/>
          </a:ln>
        </p:spPr>
      </p:pic>
      <p:sp>
        <p:nvSpPr>
          <p:cNvPr id="63" name="Rectangle 29"/>
          <p:cNvSpPr/>
          <p:nvPr/>
        </p:nvSpPr>
        <p:spPr>
          <a:xfrm>
            <a:off x="1225463" y="3687179"/>
            <a:ext cx="2255498" cy="43226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tIns="91427" rtlCol="0" anchor="t"/>
          <a:lstStyle/>
          <a:p>
            <a:pPr algn="ctr" defTabSz="932597" eaLnBrk="1" fontAlgn="auto" hangingPunct="1">
              <a:lnSpc>
                <a:spcPct val="90000"/>
              </a:lnSpc>
              <a:spcBef>
                <a:spcPts val="0"/>
              </a:spcBef>
              <a:spcAft>
                <a:spcPts val="600"/>
              </a:spcAft>
              <a:defRPr/>
            </a:pPr>
            <a:r>
              <a:rPr lang="en-US" kern="0" dirty="0">
                <a:solidFill>
                  <a:schemeClr val="bg1"/>
                </a:solidFill>
              </a:rPr>
              <a:t>Linux</a:t>
            </a:r>
            <a:endParaRPr lang="en-US" sz="2400" kern="0" dirty="0">
              <a:solidFill>
                <a:schemeClr val="bg1"/>
              </a:solidFill>
            </a:endParaRPr>
          </a:p>
        </p:txBody>
      </p:sp>
      <p:sp>
        <p:nvSpPr>
          <p:cNvPr id="89" name="Rectangle 32"/>
          <p:cNvSpPr/>
          <p:nvPr/>
        </p:nvSpPr>
        <p:spPr bwMode="auto">
          <a:xfrm>
            <a:off x="1304720" y="2545209"/>
            <a:ext cx="2096984" cy="989561"/>
          </a:xfrm>
          <a:prstGeom prst="rect">
            <a:avLst/>
          </a:prstGeom>
          <a:solidFill>
            <a:schemeClr val="bg1">
              <a:lumMod val="75000"/>
            </a:schemeClr>
          </a:solidFill>
          <a:ln w="762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endParaRPr lang="en-US" sz="2040" kern="0" dirty="0">
              <a:solidFill>
                <a:schemeClr val="tx1"/>
              </a:solidFill>
              <a:ea typeface="Segoe UI" pitchFamily="34" charset="0"/>
              <a:cs typeface="Segoe UI" pitchFamily="34" charset="0"/>
            </a:endParaRPr>
          </a:p>
        </p:txBody>
      </p:sp>
      <p:sp>
        <p:nvSpPr>
          <p:cNvPr id="90" name="Right Bracket 33"/>
          <p:cNvSpPr/>
          <p:nvPr/>
        </p:nvSpPr>
        <p:spPr>
          <a:xfrm>
            <a:off x="3349983" y="2446253"/>
            <a:ext cx="167759" cy="1187473"/>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91" name="Left Bracket 34"/>
          <p:cNvSpPr/>
          <p:nvPr/>
        </p:nvSpPr>
        <p:spPr>
          <a:xfrm>
            <a:off x="1188682" y="2446253"/>
            <a:ext cx="167759" cy="1187473"/>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grpSp>
        <p:nvGrpSpPr>
          <p:cNvPr id="5" name="Gruppieren 4"/>
          <p:cNvGrpSpPr/>
          <p:nvPr/>
        </p:nvGrpSpPr>
        <p:grpSpPr>
          <a:xfrm>
            <a:off x="1407144" y="2654863"/>
            <a:ext cx="1892137" cy="770253"/>
            <a:chOff x="1405822" y="2374777"/>
            <a:chExt cx="1892137" cy="770253"/>
          </a:xfrm>
        </p:grpSpPr>
        <p:cxnSp>
          <p:nvCxnSpPr>
            <p:cNvPr id="85" name="Straight Connector 28"/>
            <p:cNvCxnSpPr/>
            <p:nvPr/>
          </p:nvCxnSpPr>
          <p:spPr>
            <a:xfrm>
              <a:off x="3297959"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29"/>
            <p:cNvCxnSpPr/>
            <p:nvPr/>
          </p:nvCxnSpPr>
          <p:spPr>
            <a:xfrm>
              <a:off x="3185722"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30"/>
            <p:cNvCxnSpPr/>
            <p:nvPr/>
          </p:nvCxnSpPr>
          <p:spPr>
            <a:xfrm>
              <a:off x="3073486"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31"/>
            <p:cNvCxnSpPr/>
            <p:nvPr/>
          </p:nvCxnSpPr>
          <p:spPr>
            <a:xfrm>
              <a:off x="2961250"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24"/>
            <p:cNvCxnSpPr/>
            <p:nvPr/>
          </p:nvCxnSpPr>
          <p:spPr>
            <a:xfrm>
              <a:off x="1742532"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25"/>
            <p:cNvCxnSpPr/>
            <p:nvPr/>
          </p:nvCxnSpPr>
          <p:spPr>
            <a:xfrm>
              <a:off x="1630295"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26"/>
            <p:cNvCxnSpPr/>
            <p:nvPr/>
          </p:nvCxnSpPr>
          <p:spPr>
            <a:xfrm>
              <a:off x="1518058"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27"/>
            <p:cNvCxnSpPr/>
            <p:nvPr/>
          </p:nvCxnSpPr>
          <p:spPr>
            <a:xfrm>
              <a:off x="1405822" y="2374777"/>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84"/>
          <p:cNvSpPr txBox="1"/>
          <p:nvPr/>
        </p:nvSpPr>
        <p:spPr>
          <a:xfrm>
            <a:off x="783377" y="5345357"/>
            <a:ext cx="3139670" cy="633747"/>
          </a:xfrm>
          <a:prstGeom prst="rect">
            <a:avLst/>
          </a:prstGeom>
          <a:noFill/>
        </p:spPr>
        <p:txBody>
          <a:bodyPr wrap="square" lIns="186521" tIns="149217" rIns="186521" bIns="149217" rtlCol="0">
            <a:spAutoFit/>
          </a:bodyPr>
          <a:lstStyle/>
          <a:p>
            <a:pPr algn="ctr" defTabSz="932597" eaLnBrk="1" fontAlgn="auto" hangingPunct="1">
              <a:lnSpc>
                <a:spcPct val="90000"/>
              </a:lnSpc>
              <a:spcBef>
                <a:spcPts val="0"/>
              </a:spcBef>
              <a:spcAft>
                <a:spcPts val="612"/>
              </a:spcAft>
              <a:defRPr/>
            </a:pPr>
            <a:r>
              <a:rPr lang="en-US" sz="2400" kern="0" dirty="0" err="1">
                <a:ea typeface="+mn-ea"/>
              </a:rPr>
              <a:t>Docker</a:t>
            </a:r>
            <a:r>
              <a:rPr lang="en-US" sz="2400" kern="0" dirty="0">
                <a:ea typeface="+mn-ea"/>
              </a:rPr>
              <a:t> API/client</a:t>
            </a:r>
          </a:p>
        </p:txBody>
      </p:sp>
      <p:sp>
        <p:nvSpPr>
          <p:cNvPr id="95" name="Rectangle 36"/>
          <p:cNvSpPr/>
          <p:nvPr/>
        </p:nvSpPr>
        <p:spPr bwMode="auto">
          <a:xfrm>
            <a:off x="4323101" y="1440608"/>
            <a:ext cx="3545799" cy="3915452"/>
          </a:xfrm>
          <a:prstGeom prst="rect">
            <a:avLst/>
          </a:prstGeom>
          <a:noFill/>
          <a:ln>
            <a:noFill/>
            <a:headEnd type="none" w="med" len="med"/>
            <a:tailEnd type="none" w="med" len="med"/>
          </a:ln>
          <a:effectLst/>
          <a:scene3d>
            <a:camera prst="orthographicFront">
              <a:rot lat="0" lon="0" rev="0"/>
            </a:camera>
            <a:lightRig rig="twoPt" dir="tl"/>
          </a:scene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r>
              <a:rPr lang="en-US" sz="2400" kern="0" dirty="0">
                <a:solidFill>
                  <a:schemeClr val="tx1"/>
                </a:solidFill>
              </a:rPr>
              <a:t>Container images</a:t>
            </a:r>
          </a:p>
        </p:txBody>
      </p:sp>
      <p:sp>
        <p:nvSpPr>
          <p:cNvPr id="99" name="Rounded Rectangle 40"/>
          <p:cNvSpPr/>
          <p:nvPr/>
        </p:nvSpPr>
        <p:spPr bwMode="auto">
          <a:xfrm>
            <a:off x="5992252" y="2876635"/>
            <a:ext cx="1447619" cy="2222674"/>
          </a:xfrm>
          <a:prstGeom prst="roundRect">
            <a:avLst/>
          </a:prstGeom>
          <a:solidFill>
            <a:schemeClr val="accent5"/>
          </a:solidFill>
          <a:ln w="38100">
            <a:solidFill>
              <a:schemeClr val="accent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endParaRPr lang="en-US" sz="2040" kern="0" dirty="0">
              <a:solidFill>
                <a:schemeClr val="tx1"/>
              </a:solidFill>
              <a:ea typeface="Segoe UI" pitchFamily="34" charset="0"/>
              <a:cs typeface="Segoe UI" pitchFamily="34" charset="0"/>
            </a:endParaRPr>
          </a:p>
        </p:txBody>
      </p:sp>
      <p:grpSp>
        <p:nvGrpSpPr>
          <p:cNvPr id="100" name="Group 50"/>
          <p:cNvGrpSpPr/>
          <p:nvPr/>
        </p:nvGrpSpPr>
        <p:grpSpPr>
          <a:xfrm>
            <a:off x="6097343" y="4330869"/>
            <a:ext cx="1237435" cy="575877"/>
            <a:chOff x="8290275" y="-860394"/>
            <a:chExt cx="1340275" cy="683648"/>
          </a:xfrm>
        </p:grpSpPr>
        <p:sp>
          <p:nvSpPr>
            <p:cNvPr id="109" name="Left Bracket 52"/>
            <p:cNvSpPr/>
            <p:nvPr/>
          </p:nvSpPr>
          <p:spPr>
            <a:xfrm>
              <a:off x="8290275" y="-860394"/>
              <a:ext cx="100285" cy="683648"/>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10" name="Rectangle 53"/>
            <p:cNvSpPr/>
            <p:nvPr/>
          </p:nvSpPr>
          <p:spPr bwMode="auto">
            <a:xfrm>
              <a:off x="8334938" y="-820179"/>
              <a:ext cx="1253567" cy="60321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11" name="Left Bracket 54"/>
            <p:cNvSpPr/>
            <p:nvPr/>
          </p:nvSpPr>
          <p:spPr>
            <a:xfrm rot="10800000">
              <a:off x="9530265" y="-860394"/>
              <a:ext cx="100285" cy="683648"/>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grpSp>
      <p:grpSp>
        <p:nvGrpSpPr>
          <p:cNvPr id="101" name="Group 42"/>
          <p:cNvGrpSpPr/>
          <p:nvPr/>
        </p:nvGrpSpPr>
        <p:grpSpPr>
          <a:xfrm>
            <a:off x="6097343" y="3671545"/>
            <a:ext cx="1237435" cy="575877"/>
            <a:chOff x="8290275" y="-860394"/>
            <a:chExt cx="1340275" cy="683648"/>
          </a:xfrm>
        </p:grpSpPr>
        <p:sp>
          <p:nvSpPr>
            <p:cNvPr id="106" name="Left Bracket 47"/>
            <p:cNvSpPr/>
            <p:nvPr/>
          </p:nvSpPr>
          <p:spPr>
            <a:xfrm>
              <a:off x="8290275" y="-860394"/>
              <a:ext cx="100285" cy="683648"/>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07" name="Rectangle 48"/>
            <p:cNvSpPr/>
            <p:nvPr/>
          </p:nvSpPr>
          <p:spPr bwMode="auto">
            <a:xfrm>
              <a:off x="8334938" y="-820179"/>
              <a:ext cx="1253567" cy="60321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08" name="Left Bracket 49"/>
            <p:cNvSpPr/>
            <p:nvPr/>
          </p:nvSpPr>
          <p:spPr>
            <a:xfrm rot="10800000">
              <a:off x="9530265" y="-860394"/>
              <a:ext cx="100285" cy="683648"/>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grpSp>
      <p:grpSp>
        <p:nvGrpSpPr>
          <p:cNvPr id="102" name="Group 43"/>
          <p:cNvGrpSpPr/>
          <p:nvPr/>
        </p:nvGrpSpPr>
        <p:grpSpPr>
          <a:xfrm>
            <a:off x="6097343" y="3051048"/>
            <a:ext cx="1237435" cy="575877"/>
            <a:chOff x="6953187" y="-841261"/>
            <a:chExt cx="1340275" cy="683648"/>
          </a:xfrm>
        </p:grpSpPr>
        <p:sp>
          <p:nvSpPr>
            <p:cNvPr id="103" name="Left Bracket 44"/>
            <p:cNvSpPr/>
            <p:nvPr/>
          </p:nvSpPr>
          <p:spPr>
            <a:xfrm>
              <a:off x="6953187" y="-841261"/>
              <a:ext cx="100285" cy="683648"/>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04" name="Rectangle 45"/>
            <p:cNvSpPr/>
            <p:nvPr/>
          </p:nvSpPr>
          <p:spPr bwMode="auto">
            <a:xfrm>
              <a:off x="6997850" y="-801046"/>
              <a:ext cx="1253567" cy="603219"/>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05" name="Left Bracket 46"/>
            <p:cNvSpPr/>
            <p:nvPr/>
          </p:nvSpPr>
          <p:spPr>
            <a:xfrm rot="10800000">
              <a:off x="8193177" y="-841261"/>
              <a:ext cx="100285" cy="683648"/>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grpSp>
      <p:sp>
        <p:nvSpPr>
          <p:cNvPr id="94" name="TextBox 85"/>
          <p:cNvSpPr txBox="1"/>
          <p:nvPr/>
        </p:nvSpPr>
        <p:spPr>
          <a:xfrm>
            <a:off x="4526165" y="5345357"/>
            <a:ext cx="3139670" cy="633747"/>
          </a:xfrm>
          <a:prstGeom prst="rect">
            <a:avLst/>
          </a:prstGeom>
          <a:noFill/>
        </p:spPr>
        <p:txBody>
          <a:bodyPr wrap="square" lIns="186521" tIns="149217" rIns="186521" bIns="149217" rtlCol="0">
            <a:spAutoFit/>
          </a:bodyPr>
          <a:lstStyle/>
          <a:p>
            <a:pPr algn="ctr" defTabSz="932597" eaLnBrk="1" fontAlgn="auto" hangingPunct="1">
              <a:lnSpc>
                <a:spcPct val="90000"/>
              </a:lnSpc>
              <a:spcBef>
                <a:spcPts val="0"/>
              </a:spcBef>
              <a:spcAft>
                <a:spcPts val="612"/>
              </a:spcAft>
              <a:defRPr/>
            </a:pPr>
            <a:r>
              <a:rPr lang="en-US" sz="2400" kern="0" dirty="0">
                <a:ea typeface="+mn-ea"/>
              </a:rPr>
              <a:t>Docker images</a:t>
            </a:r>
          </a:p>
        </p:txBody>
      </p:sp>
      <p:sp>
        <p:nvSpPr>
          <p:cNvPr id="129" name="Rounded Rectangle 70"/>
          <p:cNvSpPr/>
          <p:nvPr/>
        </p:nvSpPr>
        <p:spPr bwMode="auto">
          <a:xfrm>
            <a:off x="8393479" y="2768788"/>
            <a:ext cx="1654542" cy="2440945"/>
          </a:xfrm>
          <a:prstGeom prst="roundRect">
            <a:avLst/>
          </a:prstGeom>
          <a:solidFill>
            <a:schemeClr val="accent5"/>
          </a:solidFill>
          <a:ln w="38100">
            <a:solidFill>
              <a:schemeClr val="accent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54" tIns="0" rIns="182854" bIns="91427" numCol="1" spcCol="0" rtlCol="0" fromWordArt="0" anchor="t" anchorCtr="0" forceAA="0" compatLnSpc="1">
            <a:prstTxWarp prst="textNoShape">
              <a:avLst/>
            </a:prstTxWarp>
            <a:noAutofit/>
          </a:bodyPr>
          <a:lstStyle/>
          <a:p>
            <a:pPr algn="ctr" defTabSz="932597" eaLnBrk="1" fontAlgn="auto" hangingPunct="1">
              <a:lnSpc>
                <a:spcPct val="90000"/>
              </a:lnSpc>
              <a:spcBef>
                <a:spcPts val="0"/>
              </a:spcBef>
              <a:spcAft>
                <a:spcPts val="600"/>
              </a:spcAft>
              <a:defRPr/>
            </a:pPr>
            <a:endParaRPr lang="en-US" sz="1836" b="1" kern="0" dirty="0">
              <a:solidFill>
                <a:schemeClr val="tx1"/>
              </a:solidFill>
            </a:endParaRPr>
          </a:p>
        </p:txBody>
      </p:sp>
      <p:sp>
        <p:nvSpPr>
          <p:cNvPr id="139" name="Left Bracket 81"/>
          <p:cNvSpPr/>
          <p:nvPr/>
        </p:nvSpPr>
        <p:spPr>
          <a:xfrm>
            <a:off x="8592397" y="3051037"/>
            <a:ext cx="92590" cy="575876"/>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40" name="Rectangle 82"/>
          <p:cNvSpPr/>
          <p:nvPr/>
        </p:nvSpPr>
        <p:spPr bwMode="auto">
          <a:xfrm>
            <a:off x="8633633" y="3084912"/>
            <a:ext cx="1157380" cy="50812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41" name="Left Bracket 83"/>
          <p:cNvSpPr/>
          <p:nvPr/>
        </p:nvSpPr>
        <p:spPr>
          <a:xfrm rot="10800000">
            <a:off x="9737242" y="3051037"/>
            <a:ext cx="92590" cy="575876"/>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36" name="Left Bracket 78"/>
          <p:cNvSpPr/>
          <p:nvPr/>
        </p:nvSpPr>
        <p:spPr>
          <a:xfrm>
            <a:off x="8593605" y="3727512"/>
            <a:ext cx="92590" cy="575876"/>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37" name="Rectangle 79"/>
          <p:cNvSpPr/>
          <p:nvPr/>
        </p:nvSpPr>
        <p:spPr bwMode="auto">
          <a:xfrm>
            <a:off x="8634841" y="3761387"/>
            <a:ext cx="1157380" cy="50812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38" name="Left Bracket 80"/>
          <p:cNvSpPr/>
          <p:nvPr/>
        </p:nvSpPr>
        <p:spPr>
          <a:xfrm rot="10800000">
            <a:off x="9738450" y="3727512"/>
            <a:ext cx="92590" cy="575876"/>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33" name="Left Bracket 75"/>
          <p:cNvSpPr/>
          <p:nvPr/>
        </p:nvSpPr>
        <p:spPr>
          <a:xfrm>
            <a:off x="8584715" y="4449710"/>
            <a:ext cx="92590" cy="575876"/>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34" name="Rectangle 76"/>
          <p:cNvSpPr/>
          <p:nvPr/>
        </p:nvSpPr>
        <p:spPr bwMode="auto">
          <a:xfrm>
            <a:off x="8625951" y="4483585"/>
            <a:ext cx="1157380" cy="50812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597" eaLnBrk="1" fontAlgn="auto" hangingPunct="1">
              <a:lnSpc>
                <a:spcPct val="90000"/>
              </a:lnSpc>
              <a:spcBef>
                <a:spcPts val="0"/>
              </a:spcBef>
              <a:spcAft>
                <a:spcPts val="0"/>
              </a:spcAft>
              <a:defRPr/>
            </a:pPr>
            <a:endParaRPr lang="en-US" sz="1836" b="1" kern="0" dirty="0">
              <a:solidFill>
                <a:schemeClr val="tx1"/>
              </a:solidFill>
            </a:endParaRPr>
          </a:p>
        </p:txBody>
      </p:sp>
      <p:sp>
        <p:nvSpPr>
          <p:cNvPr id="135" name="Left Bracket 77"/>
          <p:cNvSpPr/>
          <p:nvPr/>
        </p:nvSpPr>
        <p:spPr>
          <a:xfrm rot="10800000">
            <a:off x="9729560" y="4449710"/>
            <a:ext cx="92590" cy="575876"/>
          </a:xfrm>
          <a:prstGeom prst="leftBracket">
            <a:avLst>
              <a:gd name="adj" fmla="val 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25" name="TextBox 86"/>
          <p:cNvSpPr txBox="1"/>
          <p:nvPr/>
        </p:nvSpPr>
        <p:spPr>
          <a:xfrm>
            <a:off x="8143533" y="5382731"/>
            <a:ext cx="3294959" cy="987690"/>
          </a:xfrm>
          <a:prstGeom prst="rect">
            <a:avLst/>
          </a:prstGeom>
          <a:noFill/>
        </p:spPr>
        <p:txBody>
          <a:bodyPr wrap="square" lIns="186521" tIns="149217" rIns="186521" bIns="149217" rtlCol="0">
            <a:spAutoFit/>
          </a:bodyPr>
          <a:lstStyle/>
          <a:p>
            <a:pPr algn="ctr" defTabSz="932597" eaLnBrk="1" fontAlgn="auto" hangingPunct="1">
              <a:lnSpc>
                <a:spcPct val="90000"/>
              </a:lnSpc>
              <a:spcBef>
                <a:spcPts val="0"/>
              </a:spcBef>
              <a:spcAft>
                <a:spcPts val="612"/>
              </a:spcAft>
              <a:defRPr/>
            </a:pPr>
            <a:r>
              <a:rPr lang="en-US" sz="2400" kern="0" dirty="0" err="1">
                <a:ea typeface="+mn-ea"/>
              </a:rPr>
              <a:t>Docker</a:t>
            </a:r>
            <a:r>
              <a:rPr lang="en-US" sz="2400" kern="0" dirty="0">
                <a:ea typeface="+mn-ea"/>
              </a:rPr>
              <a:t> hub</a:t>
            </a:r>
          </a:p>
          <a:p>
            <a:pPr algn="ctr" defTabSz="932597" eaLnBrk="1" fontAlgn="auto" hangingPunct="1">
              <a:lnSpc>
                <a:spcPct val="90000"/>
              </a:lnSpc>
              <a:spcBef>
                <a:spcPts val="0"/>
              </a:spcBef>
              <a:spcAft>
                <a:spcPts val="612"/>
              </a:spcAft>
              <a:defRPr/>
            </a:pPr>
            <a:r>
              <a:rPr lang="en-US" sz="2000" kern="0" dirty="0">
                <a:ea typeface="+mn-ea"/>
              </a:rPr>
              <a:t>(trusted repositories)</a:t>
            </a:r>
          </a:p>
        </p:txBody>
      </p:sp>
      <p:sp>
        <p:nvSpPr>
          <p:cNvPr id="157" name="Rectangle 32"/>
          <p:cNvSpPr/>
          <p:nvPr/>
        </p:nvSpPr>
        <p:spPr bwMode="auto">
          <a:xfrm>
            <a:off x="1304720" y="4121216"/>
            <a:ext cx="2096984" cy="989561"/>
          </a:xfrm>
          <a:prstGeom prst="rect">
            <a:avLst/>
          </a:prstGeom>
          <a:solidFill>
            <a:schemeClr val="bg1">
              <a:lumMod val="75000"/>
            </a:schemeClr>
          </a:solidFill>
          <a:ln w="7620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defRPr/>
            </a:pPr>
            <a:endParaRPr lang="en-US" sz="2040" kern="0" dirty="0">
              <a:solidFill>
                <a:schemeClr val="tx1"/>
              </a:solidFill>
              <a:ea typeface="Segoe UI" pitchFamily="34" charset="0"/>
              <a:cs typeface="Segoe UI" pitchFamily="34" charset="0"/>
            </a:endParaRPr>
          </a:p>
        </p:txBody>
      </p:sp>
      <p:sp>
        <p:nvSpPr>
          <p:cNvPr id="158" name="Right Bracket 33"/>
          <p:cNvSpPr/>
          <p:nvPr/>
        </p:nvSpPr>
        <p:spPr>
          <a:xfrm>
            <a:off x="3349983" y="4022260"/>
            <a:ext cx="167759" cy="1187473"/>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sp>
        <p:nvSpPr>
          <p:cNvPr id="159" name="Left Bracket 34"/>
          <p:cNvSpPr/>
          <p:nvPr/>
        </p:nvSpPr>
        <p:spPr>
          <a:xfrm>
            <a:off x="1188682" y="4022260"/>
            <a:ext cx="167759" cy="1187473"/>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eaLnBrk="1" fontAlgn="auto" hangingPunct="1">
              <a:spcBef>
                <a:spcPts val="0"/>
              </a:spcBef>
              <a:spcAft>
                <a:spcPts val="0"/>
              </a:spcAft>
              <a:defRPr/>
            </a:pPr>
            <a:endParaRPr lang="en-US" sz="1632" kern="0" dirty="0"/>
          </a:p>
        </p:txBody>
      </p:sp>
      <p:cxnSp>
        <p:nvCxnSpPr>
          <p:cNvPr id="149" name="Straight Connector 28"/>
          <p:cNvCxnSpPr/>
          <p:nvPr/>
        </p:nvCxnSpPr>
        <p:spPr>
          <a:xfrm>
            <a:off x="3299281"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29"/>
          <p:cNvCxnSpPr/>
          <p:nvPr/>
        </p:nvCxnSpPr>
        <p:spPr>
          <a:xfrm>
            <a:off x="3187044"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30"/>
          <p:cNvCxnSpPr/>
          <p:nvPr/>
        </p:nvCxnSpPr>
        <p:spPr>
          <a:xfrm>
            <a:off x="3074808"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31"/>
          <p:cNvCxnSpPr/>
          <p:nvPr/>
        </p:nvCxnSpPr>
        <p:spPr>
          <a:xfrm>
            <a:off x="2962572"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24"/>
          <p:cNvCxnSpPr/>
          <p:nvPr/>
        </p:nvCxnSpPr>
        <p:spPr>
          <a:xfrm>
            <a:off x="1743854"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25"/>
          <p:cNvCxnSpPr/>
          <p:nvPr/>
        </p:nvCxnSpPr>
        <p:spPr>
          <a:xfrm>
            <a:off x="1631617"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26"/>
          <p:cNvCxnSpPr/>
          <p:nvPr/>
        </p:nvCxnSpPr>
        <p:spPr>
          <a:xfrm>
            <a:off x="1519380"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27"/>
          <p:cNvCxnSpPr/>
          <p:nvPr/>
        </p:nvCxnSpPr>
        <p:spPr>
          <a:xfrm>
            <a:off x="1407144" y="4230870"/>
            <a:ext cx="0" cy="770253"/>
          </a:xfrm>
          <a:prstGeom prst="line">
            <a:avLst/>
          </a:prstGeom>
          <a:ln w="762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0027"/>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ea typeface="Arial" charset="0"/>
                <a:cs typeface="Segoe UI" panose="020B0502040204020203" pitchFamily="34" charset="0"/>
              </a:rPr>
              <a:t>Example</a:t>
            </a:r>
            <a:r>
              <a:rPr lang="de-DE" dirty="0">
                <a:ea typeface="Arial" charset="0"/>
                <a:cs typeface="Segoe UI" panose="020B0502040204020203" pitchFamily="34" charset="0"/>
              </a:rPr>
              <a:t>: Networking in </a:t>
            </a:r>
            <a:r>
              <a:rPr lang="de-DE" dirty="0" err="1">
                <a:ea typeface="Arial" charset="0"/>
                <a:cs typeface="Segoe UI" panose="020B0502040204020203" pitchFamily="34" charset="0"/>
              </a:rPr>
              <a:t>the</a:t>
            </a:r>
            <a:r>
              <a:rPr lang="de-DE" dirty="0">
                <a:ea typeface="Arial" charset="0"/>
                <a:cs typeface="Segoe UI" panose="020B0502040204020203" pitchFamily="34" charset="0"/>
              </a:rPr>
              <a:t> Cloud</a:t>
            </a:r>
          </a:p>
        </p:txBody>
      </p:sp>
      <p:sp>
        <p:nvSpPr>
          <p:cNvPr id="2" name="Textplatzhalter 1"/>
          <p:cNvSpPr>
            <a:spLocks noGrp="1"/>
          </p:cNvSpPr>
          <p:nvPr>
            <p:ph type="body" sz="quarter" idx="12"/>
          </p:nvPr>
        </p:nvSpPr>
        <p:spPr/>
        <p:txBody>
          <a:bodyPr/>
          <a:lstStyle/>
          <a:p>
            <a:pPr marL="0" indent="0">
              <a:buNone/>
            </a:pPr>
            <a:endParaRPr lang="de-DE" dirty="0"/>
          </a:p>
        </p:txBody>
      </p:sp>
      <p:sp>
        <p:nvSpPr>
          <p:cNvPr id="3" name="Textplatzhalter 2"/>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990617732"/>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Virtual Network Scenarios</a:t>
            </a:r>
            <a:endParaRPr lang="de-DE" dirty="0"/>
          </a:p>
        </p:txBody>
      </p:sp>
      <p:sp>
        <p:nvSpPr>
          <p:cNvPr id="8" name="Textplatzhalter 7"/>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20" name="Abgerundetes Rechteck 4"/>
          <p:cNvSpPr/>
          <p:nvPr/>
        </p:nvSpPr>
        <p:spPr>
          <a:xfrm>
            <a:off x="8298088" y="1834321"/>
            <a:ext cx="1797595" cy="12243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t" anchorCtr="0">
            <a:noAutofit/>
          </a:bodyPr>
          <a:lstStyle/>
          <a:p>
            <a:pPr marL="285750" lvl="1" indent="-285750" algn="l" defTabSz="1733550">
              <a:lnSpc>
                <a:spcPct val="90000"/>
              </a:lnSpc>
              <a:spcBef>
                <a:spcPct val="0"/>
              </a:spcBef>
              <a:spcAft>
                <a:spcPct val="15000"/>
              </a:spcAft>
              <a:buChar char="••"/>
            </a:pPr>
            <a:endParaRPr lang="de-DE" sz="3900" kern="1200"/>
          </a:p>
        </p:txBody>
      </p:sp>
      <p:sp>
        <p:nvSpPr>
          <p:cNvPr id="32" name="Abgerundetes Rechteck 4"/>
          <p:cNvSpPr/>
          <p:nvPr/>
        </p:nvSpPr>
        <p:spPr>
          <a:xfrm>
            <a:off x="8238351" y="4572320"/>
            <a:ext cx="1797595" cy="12243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t" anchorCtr="0">
            <a:noAutofit/>
          </a:bodyPr>
          <a:lstStyle/>
          <a:p>
            <a:pPr marL="285750" lvl="1" indent="-285750" algn="l" defTabSz="1733550">
              <a:lnSpc>
                <a:spcPct val="90000"/>
              </a:lnSpc>
              <a:spcBef>
                <a:spcPct val="0"/>
              </a:spcBef>
              <a:spcAft>
                <a:spcPct val="15000"/>
              </a:spcAft>
              <a:buChar char="••"/>
            </a:pPr>
            <a:endParaRPr lang="de-DE" sz="3900" kern="1200"/>
          </a:p>
        </p:txBody>
      </p:sp>
      <p:sp>
        <p:nvSpPr>
          <p:cNvPr id="29" name="Abgerundetes Rechteck 4"/>
          <p:cNvSpPr/>
          <p:nvPr/>
        </p:nvSpPr>
        <p:spPr>
          <a:xfrm>
            <a:off x="1965366" y="4478155"/>
            <a:ext cx="1797595" cy="12243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t" anchorCtr="0">
            <a:noAutofit/>
          </a:bodyPr>
          <a:lstStyle/>
          <a:p>
            <a:pPr marL="285750" lvl="1" indent="-285750" algn="l" defTabSz="1733550">
              <a:lnSpc>
                <a:spcPct val="90000"/>
              </a:lnSpc>
              <a:spcBef>
                <a:spcPct val="0"/>
              </a:spcBef>
              <a:spcAft>
                <a:spcPct val="15000"/>
              </a:spcAft>
              <a:buChar char="••"/>
            </a:pPr>
            <a:endParaRPr lang="de-DE" sz="3900" kern="1200"/>
          </a:p>
        </p:txBody>
      </p:sp>
      <p:sp>
        <p:nvSpPr>
          <p:cNvPr id="23" name="Kreis 4"/>
          <p:cNvSpPr/>
          <p:nvPr/>
        </p:nvSpPr>
        <p:spPr>
          <a:xfrm>
            <a:off x="5840560" y="4029035"/>
            <a:ext cx="1659072" cy="1659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endParaRPr lang="de-DE" sz="3800" kern="1200"/>
          </a:p>
        </p:txBody>
      </p:sp>
      <p:sp>
        <p:nvSpPr>
          <p:cNvPr id="31" name="Rechteck 30"/>
          <p:cNvSpPr/>
          <p:nvPr/>
        </p:nvSpPr>
        <p:spPr>
          <a:xfrm>
            <a:off x="8209374" y="4493559"/>
            <a:ext cx="2676821" cy="1733973"/>
          </a:xfrm>
          <a:prstGeom prst="rect">
            <a:avLst/>
          </a:prstGeom>
          <a:solidFill>
            <a:schemeClr val="bg2">
              <a:alpha val="90000"/>
            </a:schemeClr>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324000" anchor="ctr"/>
          <a:lstStyle/>
          <a:p>
            <a:pPr marL="0" lvl="1"/>
            <a:r>
              <a:rPr lang="en-US" dirty="0"/>
              <a:t>Cloud deployments requiring IP addresses and direct connectivity across services</a:t>
            </a:r>
          </a:p>
        </p:txBody>
      </p:sp>
      <p:sp>
        <p:nvSpPr>
          <p:cNvPr id="44" name="Rechteck 43"/>
          <p:cNvSpPr/>
          <p:nvPr/>
        </p:nvSpPr>
        <p:spPr>
          <a:xfrm>
            <a:off x="8197036" y="1348908"/>
            <a:ext cx="2676821" cy="1733973"/>
          </a:xfrm>
          <a:prstGeom prst="rect">
            <a:avLst/>
          </a:prstGeom>
          <a:solidFill>
            <a:schemeClr val="bg2">
              <a:alpha val="90000"/>
            </a:schemeClr>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324000" anchor="ctr"/>
          <a:lstStyle/>
          <a:p>
            <a:pPr marL="0" lvl="1"/>
            <a:r>
              <a:rPr lang="en-US" dirty="0"/>
              <a:t>Enterprise app in the cloud </a:t>
            </a:r>
            <a:r>
              <a:rPr lang="en-US" altLang="zh-CN" dirty="0"/>
              <a:t>requiring connectivity to on- premise resources</a:t>
            </a:r>
            <a:endParaRPr lang="en-US" dirty="0"/>
          </a:p>
        </p:txBody>
      </p:sp>
      <p:sp>
        <p:nvSpPr>
          <p:cNvPr id="37" name="Abgerundetes Rechteck 33"/>
          <p:cNvSpPr/>
          <p:nvPr/>
        </p:nvSpPr>
        <p:spPr>
          <a:xfrm>
            <a:off x="1305806" y="4483048"/>
            <a:ext cx="2676821" cy="1733973"/>
          </a:xfrm>
          <a:prstGeom prst="rect">
            <a:avLst/>
          </a:pr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marL="0" lvl="1"/>
            <a:r>
              <a:rPr lang="en-US" dirty="0"/>
              <a:t>Remote monitoring and troubleshooting of resources running in the cloud</a:t>
            </a:r>
            <a:endParaRPr lang="en-US" sz="2000" dirty="0"/>
          </a:p>
        </p:txBody>
      </p:sp>
      <p:sp>
        <p:nvSpPr>
          <p:cNvPr id="34" name="Abgerundetes Rechteck 33"/>
          <p:cNvSpPr/>
          <p:nvPr/>
        </p:nvSpPr>
        <p:spPr>
          <a:xfrm>
            <a:off x="1315775" y="1345245"/>
            <a:ext cx="2676821" cy="1733973"/>
          </a:xfrm>
          <a:prstGeom prst="rect">
            <a:avLst/>
          </a:prstGeom>
          <a:solidFill>
            <a:schemeClr val="bg2"/>
          </a:solidFill>
          <a:ln>
            <a:no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p>
            <a:pPr marL="0" lvl="1"/>
            <a:r>
              <a:rPr lang="en-US" dirty="0"/>
              <a:t>Manage identity and access control with </a:t>
            </a:r>
            <a:r>
              <a:rPr lang="en-US" dirty="0" err="1"/>
              <a:t>on-premise</a:t>
            </a:r>
            <a:r>
              <a:rPr lang="en-US" dirty="0"/>
              <a:t> resources (e.g., on-premises Active Directory)</a:t>
            </a:r>
          </a:p>
        </p:txBody>
      </p:sp>
      <p:grpSp>
        <p:nvGrpSpPr>
          <p:cNvPr id="18" name="Gruppierung 17"/>
          <p:cNvGrpSpPr/>
          <p:nvPr/>
        </p:nvGrpSpPr>
        <p:grpSpPr>
          <a:xfrm>
            <a:off x="3639022" y="1359860"/>
            <a:ext cx="4915862" cy="4872342"/>
            <a:chOff x="3830439" y="1444848"/>
            <a:chExt cx="4915862" cy="4872342"/>
          </a:xfrm>
        </p:grpSpPr>
        <p:sp>
          <p:nvSpPr>
            <p:cNvPr id="6" name="Rechteck 5"/>
            <p:cNvSpPr/>
            <p:nvPr/>
          </p:nvSpPr>
          <p:spPr>
            <a:xfrm>
              <a:off x="4654090" y="2013527"/>
              <a:ext cx="3272927" cy="3702887"/>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Kreis 12"/>
            <p:cNvSpPr/>
            <p:nvPr/>
          </p:nvSpPr>
          <p:spPr>
            <a:xfrm rot="5400000">
              <a:off x="6400019" y="1444848"/>
              <a:ext cx="2346282" cy="2346282"/>
            </a:xfrm>
            <a:prstGeom prst="pieWedge">
              <a:avLst/>
            </a:pr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Kreis 9"/>
            <p:cNvSpPr/>
            <p:nvPr/>
          </p:nvSpPr>
          <p:spPr>
            <a:xfrm>
              <a:off x="3830439" y="1444848"/>
              <a:ext cx="2346282" cy="2346282"/>
            </a:xfrm>
            <a:prstGeom prst="pieWedge">
              <a:avLst/>
            </a:pr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Kreis 24"/>
            <p:cNvSpPr/>
            <p:nvPr/>
          </p:nvSpPr>
          <p:spPr>
            <a:xfrm rot="5400000" flipH="1" flipV="1">
              <a:off x="3830439" y="3970908"/>
              <a:ext cx="2346282" cy="2346282"/>
            </a:xfrm>
            <a:prstGeom prst="pieWedge">
              <a:avLst/>
            </a:pr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2" name="Kreis 21"/>
            <p:cNvSpPr/>
            <p:nvPr/>
          </p:nvSpPr>
          <p:spPr>
            <a:xfrm rot="10800000">
              <a:off x="6400019" y="3970907"/>
              <a:ext cx="2346282" cy="2346282"/>
            </a:xfrm>
            <a:prstGeom prst="pieWedge">
              <a:avLst/>
            </a:prstGeom>
            <a:solidFill>
              <a:schemeClr val="accent1"/>
            </a:solid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6" name="Textfeld 45"/>
            <p:cNvSpPr txBox="1"/>
            <p:nvPr/>
          </p:nvSpPr>
          <p:spPr>
            <a:xfrm>
              <a:off x="6630177" y="4516085"/>
              <a:ext cx="1781303" cy="1200329"/>
            </a:xfrm>
            <a:prstGeom prst="rect">
              <a:avLst/>
            </a:prstGeom>
            <a:noFill/>
          </p:spPr>
          <p:txBody>
            <a:bodyPr wrap="square" rtlCol="0">
              <a:spAutoFit/>
            </a:bodyPr>
            <a:lstStyle/>
            <a:p>
              <a:r>
                <a:rPr lang="en-US" b="1" dirty="0">
                  <a:solidFill>
                    <a:schemeClr val="bg1"/>
                  </a:solidFill>
                </a:rPr>
                <a:t>Advanced connectivity requirements</a:t>
              </a:r>
            </a:p>
            <a:p>
              <a:endParaRPr lang="de-DE" dirty="0">
                <a:solidFill>
                  <a:schemeClr val="bg1"/>
                </a:solidFill>
              </a:endParaRPr>
            </a:p>
          </p:txBody>
        </p:sp>
        <p:sp>
          <p:nvSpPr>
            <p:cNvPr id="47" name="Textfeld 46"/>
            <p:cNvSpPr txBox="1"/>
            <p:nvPr/>
          </p:nvSpPr>
          <p:spPr>
            <a:xfrm>
              <a:off x="4440094" y="2301479"/>
              <a:ext cx="1676153" cy="1200329"/>
            </a:xfrm>
            <a:prstGeom prst="rect">
              <a:avLst/>
            </a:prstGeom>
            <a:noFill/>
          </p:spPr>
          <p:txBody>
            <a:bodyPr wrap="square" rtlCol="0">
              <a:spAutoFit/>
            </a:bodyPr>
            <a:lstStyle/>
            <a:p>
              <a:r>
                <a:rPr lang="en-US" b="1" dirty="0">
                  <a:solidFill>
                    <a:schemeClr val="bg1"/>
                  </a:solidFill>
                </a:rPr>
                <a:t>Enterprise identity and access control</a:t>
              </a:r>
            </a:p>
            <a:p>
              <a:endParaRPr lang="de-DE" dirty="0">
                <a:solidFill>
                  <a:schemeClr val="bg1"/>
                </a:solidFill>
              </a:endParaRPr>
            </a:p>
          </p:txBody>
        </p:sp>
        <p:sp>
          <p:nvSpPr>
            <p:cNvPr id="48" name="Textfeld 47"/>
            <p:cNvSpPr txBox="1"/>
            <p:nvPr/>
          </p:nvSpPr>
          <p:spPr>
            <a:xfrm>
              <a:off x="4440094" y="4478340"/>
              <a:ext cx="1630330" cy="1200329"/>
            </a:xfrm>
            <a:prstGeom prst="rect">
              <a:avLst/>
            </a:prstGeom>
            <a:noFill/>
          </p:spPr>
          <p:txBody>
            <a:bodyPr wrap="square" rtlCol="0">
              <a:spAutoFit/>
            </a:bodyPr>
            <a:lstStyle/>
            <a:p>
              <a:r>
                <a:rPr lang="en-US" b="1" dirty="0">
                  <a:solidFill>
                    <a:schemeClr val="bg1"/>
                  </a:solidFill>
                </a:rPr>
                <a:t>Monitoring and management</a:t>
              </a:r>
            </a:p>
            <a:p>
              <a:r>
                <a:rPr lang="de-DE" dirty="0">
                  <a:solidFill>
                    <a:schemeClr val="bg1"/>
                  </a:solidFill>
                </a:rPr>
                <a:t> </a:t>
              </a:r>
            </a:p>
          </p:txBody>
        </p:sp>
        <p:sp>
          <p:nvSpPr>
            <p:cNvPr id="49" name="Textfeld 48"/>
            <p:cNvSpPr txBox="1"/>
            <p:nvPr/>
          </p:nvSpPr>
          <p:spPr>
            <a:xfrm>
              <a:off x="6630177" y="2270074"/>
              <a:ext cx="1781303" cy="1200329"/>
            </a:xfrm>
            <a:prstGeom prst="rect">
              <a:avLst/>
            </a:prstGeom>
            <a:noFill/>
          </p:spPr>
          <p:txBody>
            <a:bodyPr wrap="square" rtlCol="0">
              <a:spAutoFit/>
            </a:bodyPr>
            <a:lstStyle/>
            <a:p>
              <a:r>
                <a:rPr lang="en-US" b="1" dirty="0">
                  <a:solidFill>
                    <a:schemeClr val="bg1"/>
                  </a:solidFill>
                </a:rPr>
                <a:t>Hybrid public/private cloud</a:t>
              </a:r>
            </a:p>
            <a:p>
              <a:endParaRPr lang="de-DE" dirty="0">
                <a:solidFill>
                  <a:schemeClr val="bg1"/>
                </a:solidFill>
              </a:endParaRPr>
            </a:p>
          </p:txBody>
        </p:sp>
      </p:grpSp>
      <p:pic>
        <p:nvPicPr>
          <p:cNvPr id="5" name="Grafik 4"/>
          <p:cNvPicPr>
            <a:picLocks noChangeAspect="1"/>
          </p:cNvPicPr>
          <p:nvPr/>
        </p:nvPicPr>
        <p:blipFill>
          <a:blip r:embed="rId2"/>
          <a:stretch>
            <a:fillRect/>
          </a:stretch>
        </p:blipFill>
        <p:spPr>
          <a:xfrm>
            <a:off x="5371668" y="3176959"/>
            <a:ext cx="1454421" cy="1223561"/>
          </a:xfrm>
          <a:prstGeom prst="rect">
            <a:avLst/>
          </a:prstGeom>
        </p:spPr>
      </p:pic>
    </p:spTree>
    <p:extLst>
      <p:ext uri="{BB962C8B-B14F-4D97-AF65-F5344CB8AC3E}">
        <p14:creationId xmlns:p14="http://schemas.microsoft.com/office/powerpoint/2010/main" val="3145341409"/>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 Berkeley View of Cloud Computing</a:t>
            </a:r>
            <a:endParaRPr lang="de-DE" dirty="0"/>
          </a:p>
        </p:txBody>
      </p:sp>
      <p:sp>
        <p:nvSpPr>
          <p:cNvPr id="7" name="Textplatzhalter 6"/>
          <p:cNvSpPr>
            <a:spLocks noGrp="1"/>
          </p:cNvSpPr>
          <p:nvPr>
            <p:ph type="body" sz="quarter" idx="12"/>
          </p:nvPr>
        </p:nvSpPr>
        <p:spPr/>
        <p:txBody>
          <a:bodyPr/>
          <a:lstStyle/>
          <a:p>
            <a:r>
              <a:rPr lang="en-US" dirty="0"/>
              <a:t>Source: “Above the Clouds: A Berkeley View of Cloud Computing,” 2009, https://www.eecs.berkeley.edu/Pubs/TechRpts/2009/EECS-2009-28.pdf</a:t>
            </a:r>
          </a:p>
        </p:txBody>
      </p:sp>
      <p:sp>
        <p:nvSpPr>
          <p:cNvPr id="8" name="Bildplatzhalter 7"/>
          <p:cNvSpPr>
            <a:spLocks noGrp="1"/>
          </p:cNvSpPr>
          <p:nvPr>
            <p:ph type="pic" sz="quarter" idx="13"/>
          </p:nvPr>
        </p:nvSpPr>
        <p:spPr/>
      </p:sp>
      <p:sp>
        <p:nvSpPr>
          <p:cNvPr id="3" name="Rechteck 2"/>
          <p:cNvSpPr/>
          <p:nvPr/>
        </p:nvSpPr>
        <p:spPr>
          <a:xfrm>
            <a:off x="2385002" y="1675751"/>
            <a:ext cx="9471940" cy="126345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spcAft>
                <a:spcPts val="600"/>
              </a:spcAft>
            </a:pPr>
            <a:r>
              <a:rPr lang="en-US" dirty="0">
                <a:solidFill>
                  <a:schemeClr val="tx1"/>
                </a:solidFill>
              </a:rPr>
              <a:t>❶ The illusion of infinite computing resources available on demand, thereby eliminating the need for cloud computing users to plan far ahead for provisioning</a:t>
            </a:r>
          </a:p>
        </p:txBody>
      </p:sp>
      <p:sp>
        <p:nvSpPr>
          <p:cNvPr id="4" name="Gleichschenkliges Dreieck 3"/>
          <p:cNvSpPr/>
          <p:nvPr/>
        </p:nvSpPr>
        <p:spPr>
          <a:xfrm rot="5400000" flipH="1">
            <a:off x="1300434" y="2036015"/>
            <a:ext cx="1263455" cy="542926"/>
          </a:xfrm>
          <a:prstGeom prst="triangl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10" name="Gleichschenkliges Dreieck 9"/>
          <p:cNvSpPr/>
          <p:nvPr/>
        </p:nvSpPr>
        <p:spPr>
          <a:xfrm rot="5400000" flipH="1">
            <a:off x="1308077" y="5012905"/>
            <a:ext cx="1248168" cy="542926"/>
          </a:xfrm>
          <a:prstGeom prst="triangl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11" name="Gleichschenkliges Dreieck 10"/>
          <p:cNvSpPr/>
          <p:nvPr/>
        </p:nvSpPr>
        <p:spPr>
          <a:xfrm rot="5400000" flipH="1">
            <a:off x="1300435" y="3524460"/>
            <a:ext cx="1263453" cy="542926"/>
          </a:xfrm>
          <a:prstGeom prst="triangle">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endParaRPr lang="de-DE">
              <a:solidFill>
                <a:schemeClr val="bg1"/>
              </a:solidFill>
            </a:endParaRPr>
          </a:p>
        </p:txBody>
      </p:sp>
      <p:sp>
        <p:nvSpPr>
          <p:cNvPr id="15" name="Rechteck 14"/>
          <p:cNvSpPr/>
          <p:nvPr/>
        </p:nvSpPr>
        <p:spPr>
          <a:xfrm>
            <a:off x="2385002" y="4652641"/>
            <a:ext cx="9471940" cy="126345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spcAft>
                <a:spcPts val="600"/>
              </a:spcAft>
            </a:pPr>
            <a:r>
              <a:rPr lang="en-US" dirty="0">
                <a:solidFill>
                  <a:schemeClr val="tx1"/>
                </a:solidFill>
              </a:rPr>
              <a:t>❸ The ability to pay for the use of computing resources on a short-term basis as needed (e.g., processors by the hour and storage by the day) and release them as needed, thereby rewarding conservation by letting machines and storage go when they are no longer useful</a:t>
            </a:r>
            <a:endParaRPr lang="de-DE" dirty="0">
              <a:solidFill>
                <a:schemeClr val="tx1"/>
              </a:solidFill>
            </a:endParaRPr>
          </a:p>
        </p:txBody>
      </p:sp>
      <p:sp>
        <p:nvSpPr>
          <p:cNvPr id="16" name="Rechteck 15"/>
          <p:cNvSpPr/>
          <p:nvPr/>
        </p:nvSpPr>
        <p:spPr>
          <a:xfrm>
            <a:off x="2385002" y="3164196"/>
            <a:ext cx="9471940" cy="1263455"/>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spcAft>
                <a:spcPts val="600"/>
              </a:spcAft>
            </a:pPr>
            <a:r>
              <a:rPr lang="en-US" dirty="0">
                <a:solidFill>
                  <a:schemeClr val="tx1"/>
                </a:solidFill>
              </a:rPr>
              <a:t>❷ The elimination of an up-front commitment by cloud users, thereby allowing companies to start small and increase hardware resources only when there is an increase in their needs</a:t>
            </a:r>
          </a:p>
        </p:txBody>
      </p:sp>
      <p:pic>
        <p:nvPicPr>
          <p:cNvPr id="14" name="Grafik 13" descr="Bildschirmausschnitt"/>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7277" y="3468951"/>
            <a:ext cx="909579" cy="653945"/>
          </a:xfrm>
          <a:prstGeom prst="rect">
            <a:avLst/>
          </a:prstGeom>
        </p:spPr>
      </p:pic>
      <p:pic>
        <p:nvPicPr>
          <p:cNvPr id="19" name="Grafik 18"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5059" y="2047313"/>
            <a:ext cx="1074015" cy="520330"/>
          </a:xfrm>
          <a:prstGeom prst="rect">
            <a:avLst/>
          </a:prstGeom>
        </p:spPr>
      </p:pic>
      <p:pic>
        <p:nvPicPr>
          <p:cNvPr id="20" name="Grafik 19" descr="Bildschirmausschnitt"/>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7309" y="4842755"/>
            <a:ext cx="909514" cy="883227"/>
          </a:xfrm>
          <a:prstGeom prst="rect">
            <a:avLst/>
          </a:prstGeom>
        </p:spPr>
      </p:pic>
    </p:spTree>
    <p:extLst>
      <p:ext uri="{BB962C8B-B14F-4D97-AF65-F5344CB8AC3E}">
        <p14:creationId xmlns:p14="http://schemas.microsoft.com/office/powerpoint/2010/main" val="2308674582"/>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7"/>
          </p:nvPr>
        </p:nvSpPr>
        <p:spPr/>
        <p:txBody>
          <a:bodyPr/>
          <a:lstStyle/>
          <a:p>
            <a:endParaRPr lang="en-US" dirty="0"/>
          </a:p>
        </p:txBody>
      </p:sp>
      <p:sp>
        <p:nvSpPr>
          <p:cNvPr id="4" name="Titel 3"/>
          <p:cNvSpPr>
            <a:spLocks noGrp="1"/>
          </p:cNvSpPr>
          <p:nvPr>
            <p:ph type="title"/>
          </p:nvPr>
        </p:nvSpPr>
        <p:spPr/>
        <p:txBody>
          <a:bodyPr>
            <a:normAutofit/>
          </a:bodyPr>
          <a:lstStyle/>
          <a:p>
            <a:r>
              <a:rPr lang="en-US" dirty="0">
                <a:ea typeface="Arial" charset="0"/>
                <a:cs typeface="Segoe UI" panose="020B0502040204020203" pitchFamily="34" charset="0"/>
              </a:rPr>
              <a:t>Example: Cross-premises Connectivity in Azure</a:t>
            </a:r>
            <a:endParaRPr lang="de-DE" dirty="0">
              <a:ea typeface="Arial" charset="0"/>
              <a:cs typeface="Segoe UI" panose="020B0502040204020203" pitchFamily="34" charset="0"/>
            </a:endParaRPr>
          </a:p>
        </p:txBody>
      </p:sp>
      <p:sp>
        <p:nvSpPr>
          <p:cNvPr id="2" name="Textplatzhalter 1"/>
          <p:cNvSpPr>
            <a:spLocks noGrp="1"/>
          </p:cNvSpPr>
          <p:nvPr>
            <p:ph type="body" sz="quarter" idx="12"/>
          </p:nvPr>
        </p:nvSpPr>
        <p:spPr/>
        <p:txBody>
          <a:bodyPr>
            <a:normAutofit/>
          </a:bodyPr>
          <a:lstStyle/>
          <a:p>
            <a:endParaRPr lang="de-DE" dirty="0"/>
          </a:p>
        </p:txBody>
      </p:sp>
    </p:spTree>
    <p:extLst>
      <p:ext uri="{BB962C8B-B14F-4D97-AF65-F5344CB8AC3E}">
        <p14:creationId xmlns:p14="http://schemas.microsoft.com/office/powerpoint/2010/main" val="882877616"/>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 in Azure</a:t>
            </a:r>
          </a:p>
        </p:txBody>
      </p:sp>
      <p:sp>
        <p:nvSpPr>
          <p:cNvPr id="3" name="Textplatzhalter 2"/>
          <p:cNvSpPr>
            <a:spLocks noGrp="1"/>
          </p:cNvSpPr>
          <p:nvPr>
            <p:ph type="body" sz="quarter" idx="12"/>
          </p:nvPr>
        </p:nvSpPr>
        <p:spPr/>
        <p:txBody>
          <a:bodyPr/>
          <a:lstStyle/>
          <a:p>
            <a:r>
              <a:rPr lang="en-US" dirty="0"/>
              <a:t>Source: Microsoft</a:t>
            </a:r>
          </a:p>
        </p:txBody>
      </p:sp>
      <p:sp>
        <p:nvSpPr>
          <p:cNvPr id="8" name="Bildplatzhalter 7"/>
          <p:cNvSpPr>
            <a:spLocks noGrp="1"/>
          </p:cNvSpPr>
          <p:nvPr>
            <p:ph type="pic" sz="quarter" idx="13"/>
          </p:nvPr>
        </p:nvSpPr>
        <p:spPr/>
      </p:sp>
      <p:grpSp>
        <p:nvGrpSpPr>
          <p:cNvPr id="4" name="Gruppieren 3"/>
          <p:cNvGrpSpPr/>
          <p:nvPr/>
        </p:nvGrpSpPr>
        <p:grpSpPr>
          <a:xfrm>
            <a:off x="1955999" y="1596688"/>
            <a:ext cx="8280003" cy="4387820"/>
            <a:chOff x="1955999" y="1468872"/>
            <a:chExt cx="8280003" cy="4387820"/>
          </a:xfrm>
        </p:grpSpPr>
        <p:sp>
          <p:nvSpPr>
            <p:cNvPr id="20" name="Rectangle 19"/>
            <p:cNvSpPr>
              <a:spLocks noChangeArrowheads="1"/>
            </p:cNvSpPr>
            <p:nvPr/>
          </p:nvSpPr>
          <p:spPr bwMode="auto">
            <a:xfrm>
              <a:off x="1956000" y="4006006"/>
              <a:ext cx="6833520" cy="1846659"/>
            </a:xfrm>
            <a:prstGeom prst="rect">
              <a:avLst/>
            </a:prstGeom>
            <a:noFill/>
            <a:ln w="9525">
              <a:noFill/>
              <a:miter lim="800000"/>
              <a:headEnd/>
              <a:tailEnd/>
            </a:ln>
            <a:effectLst/>
            <a:extLst>
              <a:ext uri="{909E8E84-426E-40DD-AFC4-6F175D3DCCD1}">
                <a14:hiddenFill xmlns:a14="http://schemas.microsoft.com/office/drawing/2010/main">
                  <a:solidFill>
                    <a:schemeClr val="lt1"/>
                  </a:solidFill>
                </a14:hiddenFill>
              </a:ext>
            </a:extLst>
          </p:spPr>
          <p:txBody>
            <a:bodyPr wrap="square">
              <a:spAutoFit/>
            </a:bodyPr>
            <a:lstStyle/>
            <a:p>
              <a:pPr eaLnBrk="0" fontAlgn="base" hangingPunct="0">
                <a:spcBef>
                  <a:spcPts val="600"/>
                </a:spcBef>
                <a:spcAft>
                  <a:spcPts val="600"/>
                </a:spcAft>
                <a:buClr>
                  <a:srgbClr val="215283"/>
                </a:buClr>
                <a:buSzPct val="85000"/>
                <a:buFont typeface="Wingdings" pitchFamily="2" charset="2"/>
                <a:buNone/>
              </a:pPr>
              <a:r>
                <a:rPr lang="en-US" sz="2000" b="1" dirty="0" err="1"/>
                <a:t>ExpressRoute</a:t>
              </a:r>
              <a:endParaRPr lang="en-US" sz="2000" b="1" dirty="0"/>
            </a:p>
            <a:p>
              <a:pPr eaLnBrk="0" fontAlgn="base" hangingPunct="0">
                <a:spcBef>
                  <a:spcPts val="600"/>
                </a:spcBef>
                <a:spcAft>
                  <a:spcPts val="600"/>
                </a:spcAft>
                <a:buClr>
                  <a:srgbClr val="215283"/>
                </a:buClr>
                <a:buSzPct val="85000"/>
                <a:buFont typeface="Wingdings" pitchFamily="2" charset="2"/>
                <a:buNone/>
              </a:pPr>
              <a:r>
                <a:rPr lang="en-US" sz="1600" dirty="0"/>
                <a:t>Create a private connection between Azure data centers and infrastructure on your premises or in a colocation environment. </a:t>
              </a:r>
            </a:p>
            <a:p>
              <a:pPr marL="288000" lvl="1" indent="-144000" eaLnBrk="0" fontAlgn="base" hangingPunct="0">
                <a:spcBef>
                  <a:spcPts val="600"/>
                </a:spcBef>
                <a:spcAft>
                  <a:spcPts val="600"/>
                </a:spcAft>
                <a:buClr>
                  <a:srgbClr val="215283"/>
                </a:buClr>
                <a:buSzPct val="85000"/>
                <a:buFont typeface="Arial" charset="0"/>
                <a:buChar char="•"/>
              </a:pPr>
              <a:r>
                <a:rPr lang="en-US" sz="1400" dirty="0"/>
                <a:t>Connect at an </a:t>
              </a:r>
              <a:r>
                <a:rPr lang="en-US" sz="1400" dirty="0" err="1"/>
                <a:t>ExpressRoute</a:t>
              </a:r>
              <a:r>
                <a:rPr lang="en-US" sz="1400" dirty="0"/>
                <a:t> location (exchange provider facility)</a:t>
              </a:r>
            </a:p>
            <a:p>
              <a:pPr marL="288000" lvl="1" indent="-144000" eaLnBrk="0" fontAlgn="base" hangingPunct="0">
                <a:spcBef>
                  <a:spcPts val="600"/>
                </a:spcBef>
                <a:spcAft>
                  <a:spcPts val="600"/>
                </a:spcAft>
                <a:buClr>
                  <a:srgbClr val="215283"/>
                </a:buClr>
                <a:buSzPct val="85000"/>
                <a:buFont typeface="Arial" charset="0"/>
                <a:buChar char="•"/>
              </a:pPr>
              <a:r>
                <a:rPr lang="en-US" sz="1400" dirty="0"/>
                <a:t>Direct connect via a network service provider</a:t>
              </a:r>
            </a:p>
          </p:txBody>
        </p:sp>
        <p:cxnSp>
          <p:nvCxnSpPr>
            <p:cNvPr id="33" name="Gerade Verbindung 32"/>
            <p:cNvCxnSpPr/>
            <p:nvPr/>
          </p:nvCxnSpPr>
          <p:spPr>
            <a:xfrm>
              <a:off x="1956000" y="5856692"/>
              <a:ext cx="8280002"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Bild 4"/>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68000"/>
                      </a14:imgEffect>
                    </a14:imgLayer>
                  </a14:imgProps>
                </a:ext>
                <a:ext uri="{28A0092B-C50C-407E-A947-70E740481C1C}">
                  <a14:useLocalDpi xmlns:a14="http://schemas.microsoft.com/office/drawing/2010/main" val="0"/>
                </a:ext>
              </a:extLst>
            </a:blip>
            <a:stretch>
              <a:fillRect/>
            </a:stretch>
          </p:blipFill>
          <p:spPr>
            <a:xfrm>
              <a:off x="8947543" y="4311298"/>
              <a:ext cx="1236074" cy="1236074"/>
            </a:xfrm>
            <a:prstGeom prst="rect">
              <a:avLst/>
            </a:prstGeom>
          </p:spPr>
        </p:pic>
        <p:sp>
          <p:nvSpPr>
            <p:cNvPr id="18" name="Rectangle 17"/>
            <p:cNvSpPr>
              <a:spLocks noChangeArrowheads="1"/>
            </p:cNvSpPr>
            <p:nvPr/>
          </p:nvSpPr>
          <p:spPr bwMode="auto">
            <a:xfrm>
              <a:off x="1956001" y="1542535"/>
              <a:ext cx="6833519" cy="1046440"/>
            </a:xfrm>
            <a:prstGeom prst="rect">
              <a:avLst/>
            </a:prstGeom>
            <a:noFill/>
            <a:ln w="9525">
              <a:noFill/>
              <a:miter lim="800000"/>
              <a:headEnd/>
              <a:tailEnd/>
            </a:ln>
            <a:effectLst/>
            <a:extLst>
              <a:ext uri="{909E8E84-426E-40DD-AFC4-6F175D3DCCD1}">
                <a14:hiddenFill xmlns:a14="http://schemas.microsoft.com/office/drawing/2010/main">
                  <a:solidFill>
                    <a:schemeClr val="lt1"/>
                  </a:solidFill>
                </a14:hiddenFill>
              </a:ext>
            </a:extLst>
          </p:spPr>
          <p:txBody>
            <a:bodyPr wrap="square">
              <a:spAutoFit/>
            </a:bodyPr>
            <a:lstStyle/>
            <a:p>
              <a:pPr eaLnBrk="0" fontAlgn="base" hangingPunct="0">
                <a:spcBef>
                  <a:spcPts val="600"/>
                </a:spcBef>
                <a:spcAft>
                  <a:spcPts val="600"/>
                </a:spcAft>
                <a:buClr>
                  <a:srgbClr val="215283"/>
                </a:buClr>
                <a:buSzPct val="85000"/>
                <a:buFont typeface="Wingdings" pitchFamily="2" charset="2"/>
                <a:buNone/>
              </a:pPr>
              <a:r>
                <a:rPr lang="en-US" sz="2000" b="1" dirty="0"/>
                <a:t>Site to site</a:t>
              </a:r>
            </a:p>
            <a:p>
              <a:pPr eaLnBrk="0" fontAlgn="base" hangingPunct="0">
                <a:spcBef>
                  <a:spcPts val="600"/>
                </a:spcBef>
                <a:spcAft>
                  <a:spcPts val="600"/>
                </a:spcAft>
                <a:buClr>
                  <a:srgbClr val="215283"/>
                </a:buClr>
                <a:buSzPct val="85000"/>
                <a:buFont typeface="Wingdings" pitchFamily="2" charset="2"/>
                <a:buNone/>
              </a:pPr>
              <a:r>
                <a:rPr lang="en-US" sz="1600" dirty="0"/>
                <a:t>Create a secure connection between your on-premises site and your virtual network </a:t>
              </a:r>
            </a:p>
          </p:txBody>
        </p:sp>
        <p:cxnSp>
          <p:nvCxnSpPr>
            <p:cNvPr id="30" name="Gerade Verbindung 29"/>
            <p:cNvCxnSpPr/>
            <p:nvPr/>
          </p:nvCxnSpPr>
          <p:spPr>
            <a:xfrm>
              <a:off x="1956000" y="2651157"/>
              <a:ext cx="8280002"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Bild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22381" y="1468872"/>
              <a:ext cx="1286399" cy="1286399"/>
            </a:xfrm>
            <a:prstGeom prst="rect">
              <a:avLst/>
            </a:prstGeom>
          </p:spPr>
        </p:pic>
        <p:sp>
          <p:nvSpPr>
            <p:cNvPr id="19" name="Rectangle 18"/>
            <p:cNvSpPr>
              <a:spLocks noChangeArrowheads="1"/>
            </p:cNvSpPr>
            <p:nvPr/>
          </p:nvSpPr>
          <p:spPr bwMode="auto">
            <a:xfrm>
              <a:off x="1955999" y="2712612"/>
              <a:ext cx="6615901" cy="800219"/>
            </a:xfrm>
            <a:prstGeom prst="rect">
              <a:avLst/>
            </a:prstGeom>
            <a:noFill/>
            <a:ln w="9525">
              <a:noFill/>
              <a:miter lim="800000"/>
              <a:headEnd/>
              <a:tailEnd/>
            </a:ln>
            <a:effectLst/>
            <a:extLst>
              <a:ext uri="{909E8E84-426E-40DD-AFC4-6F175D3DCCD1}">
                <a14:hiddenFill xmlns:a14="http://schemas.microsoft.com/office/drawing/2010/main">
                  <a:solidFill>
                    <a:schemeClr val="lt1"/>
                  </a:solidFill>
                </a14:hiddenFill>
              </a:ext>
            </a:extLst>
          </p:spPr>
          <p:txBody>
            <a:bodyPr wrap="square">
              <a:spAutoFit/>
            </a:bodyPr>
            <a:lstStyle/>
            <a:p>
              <a:pPr eaLnBrk="0" fontAlgn="base" hangingPunct="0">
                <a:spcBef>
                  <a:spcPts val="600"/>
                </a:spcBef>
                <a:spcAft>
                  <a:spcPts val="600"/>
                </a:spcAft>
                <a:buClr>
                  <a:srgbClr val="215283"/>
                </a:buClr>
                <a:buSzPct val="85000"/>
                <a:buFont typeface="Wingdings" pitchFamily="2" charset="2"/>
                <a:buNone/>
              </a:pPr>
              <a:r>
                <a:rPr lang="en-US" sz="2000" b="1" dirty="0">
                  <a:solidFill>
                    <a:schemeClr val="dk1"/>
                  </a:solidFill>
                </a:rPr>
                <a:t>Point to site</a:t>
              </a:r>
            </a:p>
            <a:p>
              <a:pPr eaLnBrk="0" fontAlgn="base" hangingPunct="0">
                <a:spcBef>
                  <a:spcPts val="600"/>
                </a:spcBef>
                <a:spcAft>
                  <a:spcPts val="600"/>
                </a:spcAft>
                <a:buClr>
                  <a:srgbClr val="215283"/>
                </a:buClr>
                <a:buSzPct val="85000"/>
                <a:buFont typeface="Wingdings" pitchFamily="2" charset="2"/>
                <a:buNone/>
              </a:pPr>
              <a:r>
                <a:rPr lang="en-US" sz="1600" dirty="0">
                  <a:solidFill>
                    <a:schemeClr val="dk1"/>
                  </a:solidFill>
                </a:rPr>
                <a:t>Create a secure connection via VPN to your virtual network</a:t>
              </a:r>
            </a:p>
          </p:txBody>
        </p:sp>
        <p:cxnSp>
          <p:nvCxnSpPr>
            <p:cNvPr id="34" name="Gerade Verbindung 33"/>
            <p:cNvCxnSpPr/>
            <p:nvPr/>
          </p:nvCxnSpPr>
          <p:spPr>
            <a:xfrm>
              <a:off x="1956000" y="3904427"/>
              <a:ext cx="8280002" cy="0"/>
            </a:xfrm>
            <a:prstGeom prst="line">
              <a:avLst/>
            </a:prstGeom>
            <a:ln w="12700"/>
            <a:effectLst>
              <a:outerShdw sx="1000" sy="1000" algn="ctr" rotWithShape="0">
                <a:schemeClr val="bg1"/>
              </a:outerShdw>
            </a:effectLst>
          </p:spPr>
          <p:style>
            <a:lnRef idx="1">
              <a:schemeClr val="accent1"/>
            </a:lnRef>
            <a:fillRef idx="0">
              <a:schemeClr val="accent1"/>
            </a:fillRef>
            <a:effectRef idx="0">
              <a:schemeClr val="accent1"/>
            </a:effectRef>
            <a:fontRef idx="minor">
              <a:schemeClr val="tx1"/>
            </a:fontRef>
          </p:style>
        </p:cxnSp>
        <p:pic>
          <p:nvPicPr>
            <p:cNvPr id="7" name="Bild 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47062" y="2805328"/>
              <a:ext cx="1037036" cy="1037036"/>
            </a:xfrm>
            <a:prstGeom prst="rect">
              <a:avLst/>
            </a:prstGeom>
          </p:spPr>
        </p:pic>
      </p:grpSp>
    </p:spTree>
    <p:extLst>
      <p:ext uri="{BB962C8B-B14F-4D97-AF65-F5344CB8AC3E}">
        <p14:creationId xmlns:p14="http://schemas.microsoft.com/office/powerpoint/2010/main" val="4128665727"/>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7"/>
          </p:nvPr>
        </p:nvSpPr>
        <p:spPr/>
        <p:txBody>
          <a:bodyPr/>
          <a:lstStyle/>
          <a:p>
            <a:r>
              <a:rPr lang="de-DE" dirty="0" err="1"/>
              <a:t>Example</a:t>
            </a:r>
            <a:r>
              <a:rPr lang="de-DE" dirty="0">
                <a:ea typeface="Arial" charset="0"/>
                <a:cs typeface="Segoe UI" panose="020B0502040204020203" pitchFamily="34" charset="0"/>
              </a:rPr>
              <a:t>: Azure Resource Manager, JSON </a:t>
            </a:r>
            <a:r>
              <a:rPr lang="de-DE" dirty="0" err="1">
                <a:ea typeface="Arial" charset="0"/>
                <a:cs typeface="Segoe UI" panose="020B0502040204020203" pitchFamily="34" charset="0"/>
              </a:rPr>
              <a:t>files</a:t>
            </a:r>
            <a:endParaRPr lang="de-DE" dirty="0"/>
          </a:p>
        </p:txBody>
      </p:sp>
      <p:sp>
        <p:nvSpPr>
          <p:cNvPr id="4" name="Titel 3"/>
          <p:cNvSpPr>
            <a:spLocks noGrp="1"/>
          </p:cNvSpPr>
          <p:nvPr>
            <p:ph type="title"/>
          </p:nvPr>
        </p:nvSpPr>
        <p:spPr/>
        <p:txBody>
          <a:bodyPr/>
          <a:lstStyle/>
          <a:p>
            <a:r>
              <a:rPr lang="de-DE" dirty="0"/>
              <a:t>Setup </a:t>
            </a:r>
            <a:r>
              <a:rPr lang="de-DE" dirty="0" err="1"/>
              <a:t>and</a:t>
            </a:r>
            <a:r>
              <a:rPr lang="de-DE" dirty="0"/>
              <a:t> </a:t>
            </a:r>
            <a:r>
              <a:rPr lang="de-DE" dirty="0" err="1"/>
              <a:t>Configurations</a:t>
            </a:r>
            <a:endParaRPr lang="de-DE" dirty="0"/>
          </a:p>
        </p:txBody>
      </p:sp>
      <p:sp>
        <p:nvSpPr>
          <p:cNvPr id="5" name="Textplatzhalter 4"/>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3192573376"/>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rIns="0">
            <a:noAutofit/>
          </a:bodyPr>
          <a:lstStyle/>
          <a:p>
            <a:r>
              <a:rPr lang="de-DE" dirty="0" err="1">
                <a:ea typeface="Arial" charset="0"/>
                <a:cs typeface="Segoe UI" panose="020B0502040204020203" pitchFamily="34" charset="0"/>
              </a:rPr>
              <a:t>Example</a:t>
            </a:r>
            <a:r>
              <a:rPr lang="de-DE" dirty="0">
                <a:ea typeface="Arial" charset="0"/>
                <a:cs typeface="Segoe UI" panose="020B0502040204020203" pitchFamily="34" charset="0"/>
              </a:rPr>
              <a:t>: </a:t>
            </a:r>
            <a:r>
              <a:rPr lang="de-DE" dirty="0" err="1">
                <a:ea typeface="Arial" charset="0"/>
                <a:cs typeface="Segoe UI" panose="020B0502040204020203" pitchFamily="34" charset="0"/>
              </a:rPr>
              <a:t>Azure</a:t>
            </a:r>
            <a:r>
              <a:rPr lang="de-DE" dirty="0">
                <a:ea typeface="Arial" charset="0"/>
                <a:cs typeface="Segoe UI" panose="020B0502040204020203" pitchFamily="34" charset="0"/>
              </a:rPr>
              <a:t> </a:t>
            </a:r>
            <a:r>
              <a:rPr lang="de-DE" dirty="0" err="1">
                <a:ea typeface="Arial" charset="0"/>
                <a:cs typeface="Segoe UI" panose="020B0502040204020203" pitchFamily="34" charset="0"/>
              </a:rPr>
              <a:t>Resource</a:t>
            </a:r>
            <a:r>
              <a:rPr lang="de-DE" dirty="0">
                <a:ea typeface="Arial" charset="0"/>
                <a:cs typeface="Segoe UI" panose="020B0502040204020203" pitchFamily="34" charset="0"/>
              </a:rPr>
              <a:t> Manager, JSON </a:t>
            </a:r>
            <a:r>
              <a:rPr lang="de-DE" dirty="0" err="1">
                <a:ea typeface="Arial" charset="0"/>
                <a:cs typeface="Segoe UI" panose="020B0502040204020203" pitchFamily="34" charset="0"/>
              </a:rPr>
              <a:t>files</a:t>
            </a:r>
            <a:endParaRPr lang="en-US" dirty="0">
              <a:ea typeface="Arial" charset="0"/>
              <a:cs typeface="Segoe UI" panose="020B0502040204020203" pitchFamily="34" charset="0"/>
            </a:endParaRPr>
          </a:p>
        </p:txBody>
      </p:sp>
      <p:sp>
        <p:nvSpPr>
          <p:cNvPr id="4" name="Textplatzhalter 3"/>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pic>
        <p:nvPicPr>
          <p:cNvPr id="7" name="Picture 3"/>
          <p:cNvPicPr>
            <a:picLocks noChangeAspect="1"/>
          </p:cNvPicPr>
          <p:nvPr/>
        </p:nvPicPr>
        <p:blipFill>
          <a:blip r:embed="rId3"/>
          <a:stretch>
            <a:fillRect/>
          </a:stretch>
        </p:blipFill>
        <p:spPr>
          <a:xfrm>
            <a:off x="4646015" y="1812051"/>
            <a:ext cx="3870501" cy="1939938"/>
          </a:xfrm>
          <a:prstGeom prst="rect">
            <a:avLst/>
          </a:prstGeom>
          <a:ln w="6350">
            <a:solidFill>
              <a:schemeClr val="tx1"/>
            </a:solidFill>
          </a:ln>
        </p:spPr>
      </p:pic>
      <p:pic>
        <p:nvPicPr>
          <p:cNvPr id="8" name="Picture 4"/>
          <p:cNvPicPr>
            <a:picLocks noChangeAspect="1"/>
          </p:cNvPicPr>
          <p:nvPr/>
        </p:nvPicPr>
        <p:blipFill>
          <a:blip r:embed="rId4"/>
          <a:stretch>
            <a:fillRect/>
          </a:stretch>
        </p:blipFill>
        <p:spPr>
          <a:xfrm>
            <a:off x="580223" y="1959296"/>
            <a:ext cx="3966594" cy="1554521"/>
          </a:xfrm>
          <a:prstGeom prst="rect">
            <a:avLst/>
          </a:prstGeom>
          <a:ln w="6350" cap="sq">
            <a:solidFill>
              <a:schemeClr val="tx1"/>
            </a:solidFill>
            <a:miter lim="800000"/>
          </a:ln>
        </p:spPr>
      </p:pic>
      <p:pic>
        <p:nvPicPr>
          <p:cNvPr id="9" name="Picture 5"/>
          <p:cNvPicPr>
            <a:picLocks noChangeAspect="1"/>
          </p:cNvPicPr>
          <p:nvPr/>
        </p:nvPicPr>
        <p:blipFill>
          <a:blip r:embed="rId5"/>
          <a:stretch>
            <a:fillRect/>
          </a:stretch>
        </p:blipFill>
        <p:spPr>
          <a:xfrm>
            <a:off x="2420500" y="1353465"/>
            <a:ext cx="6655754" cy="406227"/>
          </a:xfrm>
          <a:prstGeom prst="rect">
            <a:avLst/>
          </a:prstGeom>
          <a:ln w="6350" cap="sq">
            <a:solidFill>
              <a:schemeClr val="tx1"/>
            </a:solidFill>
            <a:miter lim="800000"/>
          </a:ln>
        </p:spPr>
      </p:pic>
      <p:pic>
        <p:nvPicPr>
          <p:cNvPr id="10" name="Picture 6"/>
          <p:cNvPicPr>
            <a:picLocks noChangeAspect="1"/>
          </p:cNvPicPr>
          <p:nvPr/>
        </p:nvPicPr>
        <p:blipFill>
          <a:blip r:embed="rId6"/>
          <a:stretch>
            <a:fillRect/>
          </a:stretch>
        </p:blipFill>
        <p:spPr>
          <a:xfrm>
            <a:off x="893993" y="3804347"/>
            <a:ext cx="4728560" cy="2017634"/>
          </a:xfrm>
          <a:prstGeom prst="rect">
            <a:avLst/>
          </a:prstGeom>
          <a:ln w="6350" cap="sq">
            <a:solidFill>
              <a:schemeClr val="tx1"/>
            </a:solidFill>
            <a:miter lim="800000"/>
          </a:ln>
        </p:spPr>
      </p:pic>
      <p:pic>
        <p:nvPicPr>
          <p:cNvPr id="11" name="Picture 7"/>
          <p:cNvPicPr>
            <a:picLocks noChangeAspect="1"/>
          </p:cNvPicPr>
          <p:nvPr/>
        </p:nvPicPr>
        <p:blipFill>
          <a:blip r:embed="rId7"/>
          <a:stretch>
            <a:fillRect/>
          </a:stretch>
        </p:blipFill>
        <p:spPr>
          <a:xfrm>
            <a:off x="6518246" y="3804347"/>
            <a:ext cx="3932405" cy="2044093"/>
          </a:xfrm>
          <a:prstGeom prst="rect">
            <a:avLst/>
          </a:prstGeom>
          <a:ln w="6350" cap="sq">
            <a:solidFill>
              <a:schemeClr val="tx1"/>
            </a:solidFill>
            <a:miter lim="800000"/>
          </a:ln>
        </p:spPr>
      </p:pic>
      <p:pic>
        <p:nvPicPr>
          <p:cNvPr id="12" name="Picture 8"/>
          <p:cNvPicPr>
            <a:picLocks noChangeAspect="1"/>
          </p:cNvPicPr>
          <p:nvPr/>
        </p:nvPicPr>
        <p:blipFill>
          <a:blip r:embed="rId8"/>
          <a:stretch>
            <a:fillRect/>
          </a:stretch>
        </p:blipFill>
        <p:spPr>
          <a:xfrm>
            <a:off x="9076254" y="1658272"/>
            <a:ext cx="2535524" cy="2039432"/>
          </a:xfrm>
          <a:prstGeom prst="rect">
            <a:avLst/>
          </a:prstGeom>
          <a:ln w="6350" cap="sq">
            <a:solidFill>
              <a:schemeClr val="tx1"/>
            </a:solidFill>
            <a:miter lim="800000"/>
          </a:ln>
        </p:spPr>
      </p:pic>
      <p:sp>
        <p:nvSpPr>
          <p:cNvPr id="13" name="Textfeld 12"/>
          <p:cNvSpPr txBox="1"/>
          <p:nvPr/>
        </p:nvSpPr>
        <p:spPr>
          <a:xfrm>
            <a:off x="2096691" y="5859307"/>
            <a:ext cx="8034574" cy="369332"/>
          </a:xfrm>
          <a:prstGeom prst="rect">
            <a:avLst/>
          </a:prstGeom>
          <a:noFill/>
        </p:spPr>
        <p:txBody>
          <a:bodyPr wrap="square" rtlCol="0">
            <a:spAutoFit/>
          </a:bodyPr>
          <a:lstStyle/>
          <a:p>
            <a:pPr algn="ctr"/>
            <a:r>
              <a:rPr lang="de-DE" b="1" dirty="0"/>
              <a:t>Schema, </a:t>
            </a:r>
            <a:r>
              <a:rPr lang="de-DE" b="1" dirty="0" err="1"/>
              <a:t>content</a:t>
            </a:r>
            <a:r>
              <a:rPr lang="de-DE" b="1" dirty="0"/>
              <a:t> </a:t>
            </a:r>
            <a:r>
              <a:rPr lang="de-DE" b="1" dirty="0" err="1"/>
              <a:t>version</a:t>
            </a:r>
            <a:r>
              <a:rPr lang="de-DE" b="1" dirty="0"/>
              <a:t>, </a:t>
            </a:r>
            <a:r>
              <a:rPr lang="de-DE" b="1" dirty="0" err="1"/>
              <a:t>parameters</a:t>
            </a:r>
            <a:r>
              <a:rPr lang="de-DE" b="1" dirty="0"/>
              <a:t>, variables, </a:t>
            </a:r>
            <a:r>
              <a:rPr lang="de-DE" b="1" dirty="0" err="1"/>
              <a:t>resources</a:t>
            </a:r>
            <a:r>
              <a:rPr lang="de-DE" b="1" dirty="0"/>
              <a:t>, </a:t>
            </a:r>
            <a:r>
              <a:rPr lang="de-DE" b="1" dirty="0" err="1"/>
              <a:t>and</a:t>
            </a:r>
            <a:r>
              <a:rPr lang="de-DE" b="1" dirty="0"/>
              <a:t> </a:t>
            </a:r>
            <a:r>
              <a:rPr lang="de-DE" b="1" dirty="0" err="1"/>
              <a:t>outputs</a:t>
            </a:r>
            <a:endParaRPr lang="de-DE" b="1" dirty="0"/>
          </a:p>
        </p:txBody>
      </p:sp>
    </p:spTree>
    <p:extLst>
      <p:ext uri="{BB962C8B-B14F-4D97-AF65-F5344CB8AC3E}">
        <p14:creationId xmlns:p14="http://schemas.microsoft.com/office/powerpoint/2010/main" val="3492339533"/>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7"/>
          </p:nvPr>
        </p:nvSpPr>
        <p:spPr/>
        <p:txBody>
          <a:bodyPr/>
          <a:lstStyle/>
          <a:p>
            <a:r>
              <a:rPr lang="en-US" altLang="en-US" dirty="0">
                <a:cs typeface="Segoe UI Light" panose="020B0502040204020203" pitchFamily="34" charset="0"/>
              </a:rPr>
              <a:t>Availability Sets</a:t>
            </a:r>
          </a:p>
          <a:p>
            <a:r>
              <a:rPr lang="en-US" altLang="en-US" dirty="0"/>
              <a:t>Fault and Update Domains</a:t>
            </a:r>
          </a:p>
          <a:p>
            <a:r>
              <a:rPr lang="en-US" altLang="en-US" dirty="0">
                <a:ea typeface="Arial" charset="0"/>
                <a:cs typeface="Segoe UI" panose="020B0502040204020203" pitchFamily="34" charset="0"/>
              </a:rPr>
              <a:t>Virtual Machine Availability Sets</a:t>
            </a:r>
            <a:endParaRPr lang="en-US" altLang="en-US" dirty="0"/>
          </a:p>
        </p:txBody>
      </p:sp>
      <p:sp>
        <p:nvSpPr>
          <p:cNvPr id="3" name="Titel 2"/>
          <p:cNvSpPr>
            <a:spLocks noGrp="1"/>
          </p:cNvSpPr>
          <p:nvPr>
            <p:ph type="title"/>
          </p:nvPr>
        </p:nvSpPr>
        <p:spPr/>
        <p:txBody>
          <a:bodyPr>
            <a:normAutofit/>
          </a:bodyPr>
          <a:lstStyle/>
          <a:p>
            <a:r>
              <a:rPr lang="de-DE" dirty="0">
                <a:ea typeface="Arial" charset="0"/>
                <a:cs typeface="Segoe UI" panose="020B0502040204020203" pitchFamily="34" charset="0"/>
              </a:rPr>
              <a:t>High </a:t>
            </a:r>
            <a:r>
              <a:rPr lang="de-DE" dirty="0" err="1">
                <a:ea typeface="Arial" charset="0"/>
                <a:cs typeface="Segoe UI" panose="020B0502040204020203" pitchFamily="34" charset="0"/>
              </a:rPr>
              <a:t>Availability</a:t>
            </a:r>
            <a:r>
              <a:rPr lang="de-DE" dirty="0">
                <a:ea typeface="Arial" charset="0"/>
                <a:cs typeface="Segoe UI" panose="020B0502040204020203" pitchFamily="34" charset="0"/>
              </a:rPr>
              <a:t> in Microsoft </a:t>
            </a:r>
            <a:r>
              <a:rPr lang="de-DE" dirty="0" err="1">
                <a:ea typeface="Arial" charset="0"/>
                <a:cs typeface="Segoe UI" panose="020B0502040204020203" pitchFamily="34" charset="0"/>
              </a:rPr>
              <a:t>Azure</a:t>
            </a:r>
            <a:endParaRPr lang="de-DE" dirty="0">
              <a:ea typeface="Arial" charset="0"/>
              <a:cs typeface="Segoe UI" panose="020B0502040204020203" pitchFamily="34" charset="0"/>
            </a:endParaRPr>
          </a:p>
        </p:txBody>
      </p:sp>
      <p:sp>
        <p:nvSpPr>
          <p:cNvPr id="2" name="Textplatzhalter 1"/>
          <p:cNvSpPr>
            <a:spLocks noGrp="1"/>
          </p:cNvSpPr>
          <p:nvPr>
            <p:ph type="body" sz="quarter" idx="12"/>
          </p:nvPr>
        </p:nvSpPr>
        <p:spPr/>
        <p:txBody>
          <a:bodyPr>
            <a:normAutofit/>
          </a:bodyPr>
          <a:lstStyle/>
          <a:p>
            <a:pPr marL="0" indent="0">
              <a:buNone/>
            </a:pPr>
            <a:endParaRPr lang="en-US" altLang="en-US" dirty="0">
              <a:cs typeface="Segoe UI Light" panose="020B0502040204020203" pitchFamily="34" charset="0"/>
            </a:endParaRPr>
          </a:p>
        </p:txBody>
      </p:sp>
    </p:spTree>
    <p:extLst>
      <p:ext uri="{BB962C8B-B14F-4D97-AF65-F5344CB8AC3E}">
        <p14:creationId xmlns:p14="http://schemas.microsoft.com/office/powerpoint/2010/main" val="1607600875"/>
      </p:ext>
    </p:extLst>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Title 3"/>
          <p:cNvSpPr>
            <a:spLocks noGrp="1"/>
          </p:cNvSpPr>
          <p:nvPr>
            <p:ph type="title"/>
            <p:custDataLst>
              <p:tags r:id="rId1"/>
            </p:custDataLst>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cs typeface="Segoe UI Light" panose="020B0502040204020203" pitchFamily="34" charset="0"/>
              </a:rPr>
              <a:t>Availability Sets</a:t>
            </a:r>
          </a:p>
        </p:txBody>
      </p:sp>
      <p:sp>
        <p:nvSpPr>
          <p:cNvPr id="6" name="Textplatzhalter 5"/>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21" name="Rechteck 20"/>
          <p:cNvSpPr/>
          <p:nvPr/>
        </p:nvSpPr>
        <p:spPr>
          <a:xfrm>
            <a:off x="6985650" y="2282209"/>
            <a:ext cx="4285870" cy="22014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defTabSz="932563">
              <a:spcBef>
                <a:spcPts val="1174"/>
              </a:spcBef>
              <a:buClr>
                <a:srgbClr val="FFFFFF"/>
              </a:buClr>
              <a:defRPr/>
            </a:pPr>
            <a:r>
              <a:rPr lang="en-US" sz="2000" dirty="0">
                <a:solidFill>
                  <a:schemeClr val="tx1"/>
                </a:solidFill>
                <a:cs typeface="Segoe UI" panose="020B0502040204020203" pitchFamily="34" charset="0"/>
              </a:rPr>
              <a:t>SLA high availability </a:t>
            </a:r>
          </a:p>
          <a:p>
            <a:pPr algn="ctr" defTabSz="932563">
              <a:spcBef>
                <a:spcPts val="1174"/>
              </a:spcBef>
              <a:buClr>
                <a:srgbClr val="FFFFFF"/>
              </a:buClr>
              <a:defRPr/>
            </a:pPr>
            <a:r>
              <a:rPr lang="en-US" sz="2000" dirty="0">
                <a:solidFill>
                  <a:schemeClr val="tx1"/>
                </a:solidFill>
                <a:cs typeface="Segoe UI" panose="020B0502040204020203" pitchFamily="34" charset="0"/>
              </a:rPr>
              <a:t>Hardware and software</a:t>
            </a:r>
          </a:p>
          <a:p>
            <a:pPr algn="ctr" defTabSz="932563">
              <a:spcBef>
                <a:spcPts val="1174"/>
              </a:spcBef>
              <a:buClr>
                <a:srgbClr val="FFFFFF"/>
              </a:buClr>
              <a:defRPr/>
            </a:pPr>
            <a:r>
              <a:rPr lang="en-US" sz="2000" dirty="0">
                <a:solidFill>
                  <a:schemeClr val="tx1"/>
                </a:solidFill>
                <a:cs typeface="Segoe UI" panose="020B0502040204020203" pitchFamily="34" charset="0"/>
              </a:rPr>
              <a:t>Windows and Linux</a:t>
            </a:r>
          </a:p>
        </p:txBody>
      </p:sp>
      <p:sp>
        <p:nvSpPr>
          <p:cNvPr id="45" name="Rectangle 44"/>
          <p:cNvSpPr/>
          <p:nvPr>
            <p:custDataLst>
              <p:tags r:id="rId2"/>
            </p:custDataLst>
          </p:nvPr>
        </p:nvSpPr>
        <p:spPr bwMode="auto">
          <a:xfrm>
            <a:off x="1625394" y="1348978"/>
            <a:ext cx="3894765" cy="463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25" tIns="34262" rIns="68525" bIns="34262" anchor="ctr"/>
          <a:lstStyle/>
          <a:p>
            <a:pPr algn="ctr" defTabSz="685038">
              <a:defRPr/>
            </a:pPr>
            <a:r>
              <a:rPr lang="en-US" sz="2400" dirty="0">
                <a:solidFill>
                  <a:schemeClr val="tx1"/>
                </a:solidFill>
                <a:cs typeface="Segoe UI Light" panose="020B0502040204020203" pitchFamily="34" charset="0"/>
              </a:rPr>
              <a:t>Availability sets</a:t>
            </a:r>
          </a:p>
        </p:txBody>
      </p:sp>
      <p:sp>
        <p:nvSpPr>
          <p:cNvPr id="16" name="Rectangle 15"/>
          <p:cNvSpPr/>
          <p:nvPr>
            <p:custDataLst>
              <p:tags r:id="rId3"/>
            </p:custDataLst>
          </p:nvPr>
        </p:nvSpPr>
        <p:spPr bwMode="auto">
          <a:xfrm>
            <a:off x="950105" y="5780826"/>
            <a:ext cx="5453104" cy="4634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25" tIns="34262" rIns="68525" bIns="34262" anchor="ctr"/>
          <a:lstStyle/>
          <a:p>
            <a:pPr algn="ctr" defTabSz="685038">
              <a:defRPr/>
            </a:pPr>
            <a:r>
              <a:rPr lang="en-US" sz="2400" dirty="0">
                <a:solidFill>
                  <a:schemeClr val="tx1"/>
                </a:solidFill>
                <a:cs typeface="Segoe UI" panose="020B0502040204020203" pitchFamily="34" charset="0"/>
              </a:rPr>
              <a:t>SLA</a:t>
            </a:r>
            <a:r>
              <a:rPr lang="en-US" sz="2400" b="1" dirty="0">
                <a:solidFill>
                  <a:schemeClr val="tx1"/>
                </a:solidFill>
                <a:cs typeface="Segoe UI" panose="020B0502040204020203" pitchFamily="34" charset="0"/>
              </a:rPr>
              <a:t> </a:t>
            </a:r>
            <a:r>
              <a:rPr lang="en-US" sz="2400" dirty="0">
                <a:solidFill>
                  <a:schemeClr val="tx1"/>
                </a:solidFill>
                <a:cs typeface="Segoe UI" panose="020B0502040204020203" pitchFamily="34" charset="0"/>
              </a:rPr>
              <a:t>99.95</a:t>
            </a:r>
          </a:p>
        </p:txBody>
      </p:sp>
      <p:sp>
        <p:nvSpPr>
          <p:cNvPr id="14" name="Rectangle 13"/>
          <p:cNvSpPr/>
          <p:nvPr>
            <p:custDataLst>
              <p:tags r:id="rId4"/>
            </p:custDataLst>
          </p:nvPr>
        </p:nvSpPr>
        <p:spPr bwMode="auto">
          <a:xfrm>
            <a:off x="1041096" y="1999948"/>
            <a:ext cx="5271120" cy="2746655"/>
          </a:xfrm>
          <a:prstGeom prst="rect">
            <a:avLst/>
          </a:prstGeom>
          <a:solidFill>
            <a:schemeClr val="bg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25" tIns="34262" rIns="68525" bIns="34262" anchor="ctr"/>
          <a:lstStyle/>
          <a:p>
            <a:pPr algn="ctr" defTabSz="685038">
              <a:defRPr/>
            </a:pPr>
            <a:endParaRPr lang="en-US" sz="1700" dirty="0">
              <a:solidFill>
                <a:schemeClr val="tx1"/>
              </a:solidFill>
              <a:cs typeface="Segoe UI" panose="020B0502040204020203" pitchFamily="34" charset="0"/>
            </a:endParaRPr>
          </a:p>
        </p:txBody>
      </p:sp>
      <p:sp>
        <p:nvSpPr>
          <p:cNvPr id="19" name="Rectangle 18"/>
          <p:cNvSpPr/>
          <p:nvPr/>
        </p:nvSpPr>
        <p:spPr bwMode="auto">
          <a:xfrm>
            <a:off x="1304123" y="2323364"/>
            <a:ext cx="2087708" cy="21190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62" tIns="45682" rIns="91362" bIns="91397" anchor="b"/>
          <a:lstStyle/>
          <a:p>
            <a:pPr algn="ctr" defTabSz="685038">
              <a:defRPr/>
            </a:pPr>
            <a:r>
              <a:rPr lang="en-US" sz="2000" b="1" dirty="0">
                <a:ln>
                  <a:solidFill>
                    <a:srgbClr val="FFFFFF">
                      <a:alpha val="0"/>
                    </a:srgbClr>
                  </a:solidFill>
                </a:ln>
                <a:solidFill>
                  <a:schemeClr val="bg1"/>
                </a:solidFill>
                <a:cs typeface="Segoe UI" panose="020B0502040204020203" pitchFamily="34" charset="0"/>
              </a:rPr>
              <a:t>Virtual </a:t>
            </a:r>
          </a:p>
          <a:p>
            <a:pPr algn="ctr" defTabSz="685038">
              <a:defRPr/>
            </a:pPr>
            <a:r>
              <a:rPr lang="en-US" sz="2000" b="1" dirty="0">
                <a:ln>
                  <a:solidFill>
                    <a:srgbClr val="FFFFFF">
                      <a:alpha val="0"/>
                    </a:srgbClr>
                  </a:solidFill>
                </a:ln>
                <a:solidFill>
                  <a:schemeClr val="bg1"/>
                </a:solidFill>
                <a:cs typeface="Segoe UI" panose="020B0502040204020203" pitchFamily="34" charset="0"/>
              </a:rPr>
              <a:t>machine</a:t>
            </a:r>
          </a:p>
        </p:txBody>
      </p:sp>
      <p:sp>
        <p:nvSpPr>
          <p:cNvPr id="31" name="Rectangle 30"/>
          <p:cNvSpPr/>
          <p:nvPr/>
        </p:nvSpPr>
        <p:spPr bwMode="auto">
          <a:xfrm>
            <a:off x="3942378" y="2339701"/>
            <a:ext cx="2081947" cy="20864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62" tIns="45682" rIns="91362" bIns="91397" anchor="b"/>
          <a:lstStyle/>
          <a:p>
            <a:pPr algn="ctr" defTabSz="685038">
              <a:defRPr/>
            </a:pPr>
            <a:r>
              <a:rPr lang="en-US" sz="2000" b="1" dirty="0">
                <a:ln>
                  <a:solidFill>
                    <a:srgbClr val="FFFFFF">
                      <a:alpha val="0"/>
                    </a:srgbClr>
                  </a:solidFill>
                </a:ln>
                <a:solidFill>
                  <a:schemeClr val="bg1"/>
                </a:solidFill>
                <a:cs typeface="Segoe UI" panose="020B0502040204020203" pitchFamily="34" charset="0"/>
              </a:rPr>
              <a:t>Virtual </a:t>
            </a:r>
          </a:p>
          <a:p>
            <a:pPr algn="ctr" defTabSz="685038">
              <a:defRPr/>
            </a:pPr>
            <a:r>
              <a:rPr lang="en-US" sz="2000" b="1" dirty="0">
                <a:ln>
                  <a:solidFill>
                    <a:srgbClr val="FFFFFF">
                      <a:alpha val="0"/>
                    </a:srgbClr>
                  </a:solidFill>
                </a:ln>
                <a:solidFill>
                  <a:schemeClr val="bg1"/>
                </a:solidFill>
                <a:cs typeface="Segoe UI" panose="020B0502040204020203" pitchFamily="34" charset="0"/>
              </a:rPr>
              <a:t>Machine</a:t>
            </a:r>
          </a:p>
        </p:txBody>
      </p:sp>
      <p:sp>
        <p:nvSpPr>
          <p:cNvPr id="17" name="Left Brace 16"/>
          <p:cNvSpPr/>
          <p:nvPr/>
        </p:nvSpPr>
        <p:spPr>
          <a:xfrm rot="16200000">
            <a:off x="3384639" y="2464865"/>
            <a:ext cx="554409" cy="5482728"/>
          </a:xfrm>
          <a:prstGeom prst="leftBrac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914225">
              <a:defRPr/>
            </a:pPr>
            <a:endParaRPr lang="en-US" sz="2000" b="1" dirty="0">
              <a:ln>
                <a:solidFill>
                  <a:sysClr val="windowText" lastClr="000000"/>
                </a:solidFill>
              </a:ln>
              <a:cs typeface="Segoe UI" panose="020B0502040204020203" pitchFamily="34" charset="0"/>
            </a:endParaRPr>
          </a:p>
        </p:txBody>
      </p:sp>
      <p:sp>
        <p:nvSpPr>
          <p:cNvPr id="8" name="Zylinder 7"/>
          <p:cNvSpPr/>
          <p:nvPr/>
        </p:nvSpPr>
        <p:spPr>
          <a:xfrm>
            <a:off x="1560753" y="2420079"/>
            <a:ext cx="1566512" cy="1272567"/>
          </a:xfrm>
          <a:prstGeom prst="can">
            <a:avLst/>
          </a:prstGeom>
          <a:solidFill>
            <a:schemeClr val="bg2"/>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defTabSz="914225">
              <a:lnSpc>
                <a:spcPct val="90000"/>
              </a:lnSpc>
            </a:pPr>
            <a:r>
              <a:rPr lang="en-US" altLang="en-US" dirty="0">
                <a:solidFill>
                  <a:schemeClr val="tx1"/>
                </a:solidFill>
                <a:cs typeface="Segoe UI" panose="020B0502040204020203" pitchFamily="34" charset="0"/>
              </a:rPr>
              <a:t>SQL server</a:t>
            </a:r>
          </a:p>
          <a:p>
            <a:pPr algn="ctr" defTabSz="914225">
              <a:lnSpc>
                <a:spcPct val="90000"/>
              </a:lnSpc>
            </a:pPr>
            <a:r>
              <a:rPr lang="en-US" altLang="en-US" dirty="0">
                <a:solidFill>
                  <a:schemeClr val="tx1"/>
                </a:solidFill>
                <a:cs typeface="Segoe UI" panose="020B0502040204020203" pitchFamily="34" charset="0"/>
              </a:rPr>
              <a:t>primary </a:t>
            </a:r>
          </a:p>
        </p:txBody>
      </p:sp>
      <p:sp>
        <p:nvSpPr>
          <p:cNvPr id="23" name="Zylinder 22"/>
          <p:cNvSpPr/>
          <p:nvPr/>
        </p:nvSpPr>
        <p:spPr>
          <a:xfrm>
            <a:off x="4200095" y="2420079"/>
            <a:ext cx="1566512" cy="1272567"/>
          </a:xfrm>
          <a:prstGeom prst="can">
            <a:avLst/>
          </a:prstGeom>
          <a:solidFill>
            <a:schemeClr val="bg2"/>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defTabSz="914225">
              <a:lnSpc>
                <a:spcPct val="90000"/>
              </a:lnSpc>
            </a:pPr>
            <a:r>
              <a:rPr lang="en-US" altLang="en-US" dirty="0">
                <a:solidFill>
                  <a:schemeClr val="tx1"/>
                </a:solidFill>
                <a:cs typeface="Segoe UI" panose="020B0502040204020203" pitchFamily="34" charset="0"/>
              </a:rPr>
              <a:t>SQL server</a:t>
            </a:r>
          </a:p>
          <a:p>
            <a:pPr algn="ctr" defTabSz="914225">
              <a:lnSpc>
                <a:spcPct val="90000"/>
              </a:lnSpc>
            </a:pPr>
            <a:r>
              <a:rPr lang="en-US" altLang="en-US" dirty="0">
                <a:solidFill>
                  <a:schemeClr val="tx1"/>
                </a:solidFill>
                <a:cs typeface="Segoe UI" panose="020B0502040204020203" pitchFamily="34" charset="0"/>
              </a:rPr>
              <a:t>secondary </a:t>
            </a:r>
          </a:p>
        </p:txBody>
      </p:sp>
    </p:spTree>
    <p:extLst>
      <p:ext uri="{BB962C8B-B14F-4D97-AF65-F5344CB8AC3E}">
        <p14:creationId xmlns:p14="http://schemas.microsoft.com/office/powerpoint/2010/main" val="3936587527"/>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3" name="Textplatzhalter 2"/>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pic>
        <p:nvPicPr>
          <p:cNvPr id="41" name="Bild 14"/>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1756"/>
          <a:stretch/>
        </p:blipFill>
        <p:spPr>
          <a:xfrm rot="10800000">
            <a:off x="457767" y="1451073"/>
            <a:ext cx="2445090" cy="4458982"/>
          </a:xfrm>
          <a:prstGeom prst="rect">
            <a:avLst/>
          </a:prstGeom>
        </p:spPr>
      </p:pic>
      <p:pic>
        <p:nvPicPr>
          <p:cNvPr id="55" name="Bild 34"/>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777878" y="4202159"/>
            <a:ext cx="376713" cy="449369"/>
          </a:xfrm>
          <a:prstGeom prst="rect">
            <a:avLst/>
          </a:prstGeom>
        </p:spPr>
      </p:pic>
      <p:pic>
        <p:nvPicPr>
          <p:cNvPr id="56" name="Bild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65531" y="3713246"/>
            <a:ext cx="381781" cy="381781"/>
          </a:xfrm>
          <a:prstGeom prst="rect">
            <a:avLst/>
          </a:prstGeom>
        </p:spPr>
      </p:pic>
      <p:pic>
        <p:nvPicPr>
          <p:cNvPr id="57" name="Bild 3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233420"/>
            <a:ext cx="381781" cy="381781"/>
          </a:xfrm>
          <a:prstGeom prst="rect">
            <a:avLst/>
          </a:prstGeom>
        </p:spPr>
      </p:pic>
      <p:pic>
        <p:nvPicPr>
          <p:cNvPr id="58" name="Bild 37"/>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740436" y="3676918"/>
            <a:ext cx="376713" cy="449369"/>
          </a:xfrm>
          <a:prstGeom prst="rect">
            <a:avLst/>
          </a:prstGeom>
        </p:spPr>
      </p:pic>
      <p:pic>
        <p:nvPicPr>
          <p:cNvPr id="59" name="Bild 4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120736" y="2032474"/>
            <a:ext cx="162827" cy="744540"/>
          </a:xfrm>
          <a:prstGeom prst="rect">
            <a:avLst/>
          </a:prstGeom>
        </p:spPr>
      </p:pic>
      <p:pic>
        <p:nvPicPr>
          <p:cNvPr id="60" name="Bild 45"/>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106180" y="3121075"/>
            <a:ext cx="162827" cy="744540"/>
          </a:xfrm>
          <a:prstGeom prst="rect">
            <a:avLst/>
          </a:prstGeom>
        </p:spPr>
      </p:pic>
      <p:pic>
        <p:nvPicPr>
          <p:cNvPr id="61" name="Bild 4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120737" y="2583671"/>
            <a:ext cx="162827" cy="744540"/>
          </a:xfrm>
          <a:prstGeom prst="rect">
            <a:avLst/>
          </a:prstGeom>
        </p:spPr>
      </p:pic>
      <p:pic>
        <p:nvPicPr>
          <p:cNvPr id="62" name="Bild 4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120736" y="5257084"/>
            <a:ext cx="162827" cy="744540"/>
          </a:xfrm>
          <a:prstGeom prst="rect">
            <a:avLst/>
          </a:prstGeom>
        </p:spPr>
      </p:pic>
      <p:pic>
        <p:nvPicPr>
          <p:cNvPr id="63" name="Bild 48"/>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105232" y="4727104"/>
            <a:ext cx="162827" cy="744540"/>
          </a:xfrm>
          <a:prstGeom prst="rect">
            <a:avLst/>
          </a:prstGeom>
        </p:spPr>
      </p:pic>
      <p:pic>
        <p:nvPicPr>
          <p:cNvPr id="64" name="Bild 49"/>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402266" y="2130030"/>
            <a:ext cx="339326" cy="116489"/>
          </a:xfrm>
          <a:prstGeom prst="rect">
            <a:avLst/>
          </a:prstGeom>
        </p:spPr>
      </p:pic>
      <p:pic>
        <p:nvPicPr>
          <p:cNvPr id="65" name="Bild 52"/>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407730" y="2323330"/>
            <a:ext cx="339326" cy="116489"/>
          </a:xfrm>
          <a:prstGeom prst="rect">
            <a:avLst/>
          </a:prstGeom>
        </p:spPr>
      </p:pic>
      <p:pic>
        <p:nvPicPr>
          <p:cNvPr id="66" name="Bild 53"/>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96914" y="2650204"/>
            <a:ext cx="339326" cy="116489"/>
          </a:xfrm>
          <a:prstGeom prst="rect">
            <a:avLst/>
          </a:prstGeom>
        </p:spPr>
      </p:pic>
      <p:pic>
        <p:nvPicPr>
          <p:cNvPr id="67" name="Bild 5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402378" y="2843504"/>
            <a:ext cx="339326" cy="116489"/>
          </a:xfrm>
          <a:prstGeom prst="rect">
            <a:avLst/>
          </a:prstGeom>
        </p:spPr>
      </p:pic>
      <p:pic>
        <p:nvPicPr>
          <p:cNvPr id="68" name="Bild 5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2357" y="3212984"/>
            <a:ext cx="339326" cy="116489"/>
          </a:xfrm>
          <a:prstGeom prst="rect">
            <a:avLst/>
          </a:prstGeom>
        </p:spPr>
      </p:pic>
      <p:pic>
        <p:nvPicPr>
          <p:cNvPr id="69" name="Bild 57"/>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7821" y="3406284"/>
            <a:ext cx="339326" cy="116489"/>
          </a:xfrm>
          <a:prstGeom prst="rect">
            <a:avLst/>
          </a:prstGeom>
        </p:spPr>
      </p:pic>
      <p:pic>
        <p:nvPicPr>
          <p:cNvPr id="70" name="Bild 59"/>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58707" y="4829192"/>
            <a:ext cx="339326" cy="116489"/>
          </a:xfrm>
          <a:prstGeom prst="rect">
            <a:avLst/>
          </a:prstGeom>
        </p:spPr>
      </p:pic>
      <p:pic>
        <p:nvPicPr>
          <p:cNvPr id="71" name="Bild 60"/>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64228" y="5040240"/>
            <a:ext cx="339326" cy="116489"/>
          </a:xfrm>
          <a:prstGeom prst="rect">
            <a:avLst/>
          </a:prstGeom>
        </p:spPr>
      </p:pic>
      <p:pic>
        <p:nvPicPr>
          <p:cNvPr id="72" name="Bild 62"/>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68355" y="5559300"/>
            <a:ext cx="339326" cy="116489"/>
          </a:xfrm>
          <a:prstGeom prst="rect">
            <a:avLst/>
          </a:prstGeom>
        </p:spPr>
      </p:pic>
      <p:pic>
        <p:nvPicPr>
          <p:cNvPr id="73" name="Bild 63"/>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58707" y="5383738"/>
            <a:ext cx="339326" cy="116489"/>
          </a:xfrm>
          <a:prstGeom prst="rect">
            <a:avLst/>
          </a:prstGeom>
        </p:spPr>
      </p:pic>
      <p:grpSp>
        <p:nvGrpSpPr>
          <p:cNvPr id="21" name="Gruppierung 20"/>
          <p:cNvGrpSpPr/>
          <p:nvPr/>
        </p:nvGrpSpPr>
        <p:grpSpPr>
          <a:xfrm>
            <a:off x="7755053" y="3669148"/>
            <a:ext cx="2630766" cy="936039"/>
            <a:chOff x="7755053" y="4220690"/>
            <a:chExt cx="2630766" cy="936039"/>
          </a:xfrm>
        </p:grpSpPr>
        <p:sp>
          <p:nvSpPr>
            <p:cNvPr id="38" name="Rectangle 20"/>
            <p:cNvSpPr/>
            <p:nvPr/>
          </p:nvSpPr>
          <p:spPr bwMode="auto">
            <a:xfrm>
              <a:off x="7755053" y="4220690"/>
              <a:ext cx="2630766" cy="9360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7" rIns="179209" bIns="143367" anchor="ctr"/>
            <a:lstStyle/>
            <a:p>
              <a:pPr algn="ctr" defTabSz="913762">
                <a:lnSpc>
                  <a:spcPct val="90000"/>
                </a:lnSpc>
                <a:defRPr/>
              </a:pPr>
              <a:r>
                <a:rPr lang="en-US" sz="2400" dirty="0">
                  <a:solidFill>
                    <a:schemeClr val="tx1"/>
                  </a:solidFill>
                  <a:ea typeface="Segoe UI" pitchFamily="34" charset="0"/>
                  <a:cs typeface="Segoe UI" panose="020B0502040204020203" pitchFamily="34" charset="0"/>
                </a:rPr>
                <a:t>Power unit</a:t>
              </a:r>
            </a:p>
            <a:p>
              <a:pPr algn="ctr" defTabSz="913762">
                <a:lnSpc>
                  <a:spcPct val="90000"/>
                </a:lnSpc>
                <a:defRPr/>
              </a:pPr>
              <a:r>
                <a:rPr lang="en-US" sz="2400" dirty="0">
                  <a:solidFill>
                    <a:schemeClr val="tx1"/>
                  </a:solidFill>
                  <a:ea typeface="Segoe UI" pitchFamily="34" charset="0"/>
                  <a:cs typeface="Segoe UI" panose="020B0502040204020203" pitchFamily="34" charset="0"/>
                </a:rPr>
                <a:t>rack switch</a:t>
              </a:r>
            </a:p>
          </p:txBody>
        </p:sp>
        <p:pic>
          <p:nvPicPr>
            <p:cNvPr id="42" name="Bild 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24846" y="4466331"/>
              <a:ext cx="417231" cy="444758"/>
            </a:xfrm>
            <a:prstGeom prst="rect">
              <a:avLst/>
            </a:prstGeom>
          </p:spPr>
        </p:pic>
      </p:grpSp>
      <p:grpSp>
        <p:nvGrpSpPr>
          <p:cNvPr id="19" name="Gruppierung 18"/>
          <p:cNvGrpSpPr/>
          <p:nvPr/>
        </p:nvGrpSpPr>
        <p:grpSpPr>
          <a:xfrm>
            <a:off x="7755053" y="2237548"/>
            <a:ext cx="2630766" cy="840787"/>
            <a:chOff x="7755053" y="2339147"/>
            <a:chExt cx="2630766" cy="840787"/>
          </a:xfrm>
        </p:grpSpPr>
        <p:sp>
          <p:nvSpPr>
            <p:cNvPr id="39" name="Rectangle 4"/>
            <p:cNvSpPr/>
            <p:nvPr/>
          </p:nvSpPr>
          <p:spPr bwMode="auto">
            <a:xfrm>
              <a:off x="7755053" y="2339147"/>
              <a:ext cx="2630766" cy="8407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9" tIns="143367" rIns="179209" bIns="143367" anchor="ctr"/>
            <a:lstStyle/>
            <a:p>
              <a:pPr algn="ctr" defTabSz="913762">
                <a:lnSpc>
                  <a:spcPct val="90000"/>
                </a:lnSpc>
                <a:defRPr/>
              </a:pPr>
              <a:r>
                <a:rPr lang="en-US" sz="2400" dirty="0">
                  <a:solidFill>
                    <a:schemeClr val="tx1"/>
                  </a:solidFill>
                  <a:ea typeface="Segoe UI" panose="020B0502040204020203" pitchFamily="34" charset="0"/>
                  <a:cs typeface="Segoe UI" panose="020B0502040204020203" pitchFamily="34" charset="0"/>
                </a:rPr>
                <a:t>Physical</a:t>
              </a:r>
            </a:p>
            <a:p>
              <a:pPr algn="ctr" defTabSz="913762">
                <a:lnSpc>
                  <a:spcPct val="90000"/>
                </a:lnSpc>
                <a:defRPr/>
              </a:pPr>
              <a:r>
                <a:rPr lang="en-US" sz="2400" dirty="0">
                  <a:solidFill>
                    <a:schemeClr val="tx1"/>
                  </a:solidFill>
                  <a:ea typeface="Segoe UI" panose="020B0502040204020203" pitchFamily="34" charset="0"/>
                  <a:cs typeface="Segoe UI" panose="020B0502040204020203" pitchFamily="34" charset="0"/>
                </a:rPr>
                <a:t>machines</a:t>
              </a:r>
            </a:p>
          </p:txBody>
        </p:sp>
        <p:pic>
          <p:nvPicPr>
            <p:cNvPr id="43" name="Bild 6"/>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70563" y="2540630"/>
              <a:ext cx="371514" cy="396025"/>
            </a:xfrm>
            <a:prstGeom prst="rect">
              <a:avLst/>
            </a:prstGeom>
          </p:spPr>
        </p:pic>
      </p:grpSp>
      <p:grpSp>
        <p:nvGrpSpPr>
          <p:cNvPr id="26" name="Gruppierung 25"/>
          <p:cNvGrpSpPr/>
          <p:nvPr/>
        </p:nvGrpSpPr>
        <p:grpSpPr>
          <a:xfrm>
            <a:off x="2938271" y="3878107"/>
            <a:ext cx="4769044" cy="522573"/>
            <a:chOff x="2938271" y="3878107"/>
            <a:chExt cx="4769044" cy="522573"/>
          </a:xfrm>
        </p:grpSpPr>
        <p:cxnSp>
          <p:nvCxnSpPr>
            <p:cNvPr id="74" name="Gerade Verbindung 73"/>
            <p:cNvCxnSpPr/>
            <p:nvPr/>
          </p:nvCxnSpPr>
          <p:spPr>
            <a:xfrm>
              <a:off x="2948408" y="3878107"/>
              <a:ext cx="1886214" cy="0"/>
            </a:xfrm>
            <a:prstGeom prst="line">
              <a:avLst/>
            </a:prstGeom>
            <a:ln w="50800" cap="sq" cmpd="dbl">
              <a:solidFill>
                <a:schemeClr val="accent4"/>
              </a:solidFill>
              <a:prstDash val="lgDash"/>
              <a:round/>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nvCxnSpPr>
          <p:spPr>
            <a:xfrm>
              <a:off x="2938271" y="4400680"/>
              <a:ext cx="1886214" cy="0"/>
            </a:xfrm>
            <a:prstGeom prst="line">
              <a:avLst/>
            </a:prstGeom>
            <a:ln w="50800" cap="sq" cmpd="dbl">
              <a:solidFill>
                <a:schemeClr val="accent4"/>
              </a:solidFill>
              <a:prstDash val="lgDash"/>
              <a:round/>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nvCxnSpPr>
          <p:spPr>
            <a:xfrm>
              <a:off x="4817243" y="3947204"/>
              <a:ext cx="0" cy="432000"/>
            </a:xfrm>
            <a:prstGeom prst="line">
              <a:avLst/>
            </a:prstGeom>
            <a:ln w="50800" cap="sq" cmpd="dbl">
              <a:solidFill>
                <a:schemeClr val="accent4"/>
              </a:solidFill>
              <a:prstDash val="lgDash"/>
              <a:round/>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a:off x="4971315" y="4146002"/>
              <a:ext cx="2736000" cy="0"/>
            </a:xfrm>
            <a:prstGeom prst="line">
              <a:avLst/>
            </a:prstGeom>
            <a:ln w="50800" cap="sq" cmpd="dbl">
              <a:solidFill>
                <a:schemeClr val="accent4"/>
              </a:solidFill>
              <a:prstDash val="lgDash"/>
              <a:round/>
            </a:ln>
          </p:spPr>
          <p:style>
            <a:lnRef idx="1">
              <a:schemeClr val="accent1"/>
            </a:lnRef>
            <a:fillRef idx="0">
              <a:schemeClr val="accent1"/>
            </a:fillRef>
            <a:effectRef idx="0">
              <a:schemeClr val="accent1"/>
            </a:effectRef>
            <a:fontRef idx="minor">
              <a:schemeClr val="tx1"/>
            </a:fontRef>
          </p:style>
        </p:cxnSp>
      </p:grpSp>
      <p:grpSp>
        <p:nvGrpSpPr>
          <p:cNvPr id="27" name="Gruppierung 26"/>
          <p:cNvGrpSpPr/>
          <p:nvPr/>
        </p:nvGrpSpPr>
        <p:grpSpPr>
          <a:xfrm>
            <a:off x="2911401" y="2255941"/>
            <a:ext cx="4761770" cy="3253708"/>
            <a:chOff x="2911401" y="2255941"/>
            <a:chExt cx="4761770" cy="3253708"/>
          </a:xfrm>
        </p:grpSpPr>
        <p:grpSp>
          <p:nvGrpSpPr>
            <p:cNvPr id="18" name="Gruppierung 17"/>
            <p:cNvGrpSpPr/>
            <p:nvPr/>
          </p:nvGrpSpPr>
          <p:grpSpPr>
            <a:xfrm>
              <a:off x="2911401" y="2255941"/>
              <a:ext cx="1485241" cy="3253708"/>
              <a:chOff x="2911401" y="2255941"/>
              <a:chExt cx="1485241" cy="3253708"/>
            </a:xfrm>
          </p:grpSpPr>
          <p:cxnSp>
            <p:nvCxnSpPr>
              <p:cNvPr id="4" name="Gerade Verbindung 3"/>
              <p:cNvCxnSpPr/>
              <p:nvPr/>
            </p:nvCxnSpPr>
            <p:spPr>
              <a:xfrm>
                <a:off x="2911401" y="2255941"/>
                <a:ext cx="1445741" cy="0"/>
              </a:xfrm>
              <a:prstGeom prst="line">
                <a:avLst/>
              </a:prstGeom>
              <a:ln w="38100" cap="rnd" cmpd="dbl">
                <a:prstDash val="lgDash"/>
                <a:round/>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a:off x="2911401" y="2740753"/>
                <a:ext cx="1445741" cy="0"/>
              </a:xfrm>
              <a:prstGeom prst="line">
                <a:avLst/>
              </a:prstGeom>
              <a:ln w="38100" cap="rnd" cmpd="dbl">
                <a:prstDash val="lgDash"/>
                <a:round/>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2923757" y="3395599"/>
                <a:ext cx="1445741" cy="0"/>
              </a:xfrm>
              <a:prstGeom prst="line">
                <a:avLst/>
              </a:prstGeom>
              <a:ln w="38100" cap="rnd" cmpd="dbl">
                <a:prstDash val="lgDash"/>
                <a:round/>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4396642" y="2257002"/>
                <a:ext cx="0" cy="3240000"/>
              </a:xfrm>
              <a:prstGeom prst="line">
                <a:avLst/>
              </a:prstGeom>
              <a:ln w="38100" cap="rnd" cmpd="dbl">
                <a:prstDash val="lgDash"/>
                <a:round/>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a:xfrm>
                <a:off x="2923758" y="4955103"/>
                <a:ext cx="1445741" cy="0"/>
              </a:xfrm>
              <a:prstGeom prst="line">
                <a:avLst/>
              </a:prstGeom>
              <a:ln w="38100" cap="rnd" cmpd="dbl">
                <a:prstDash val="lgDash"/>
                <a:round/>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a:xfrm>
                <a:off x="2923758" y="5509649"/>
                <a:ext cx="1445741" cy="0"/>
              </a:xfrm>
              <a:prstGeom prst="line">
                <a:avLst/>
              </a:prstGeom>
              <a:ln w="38100" cap="rnd" cmpd="dbl">
                <a:prstDash val="lgDash"/>
                <a:round/>
              </a:ln>
            </p:spPr>
            <p:style>
              <a:lnRef idx="1">
                <a:schemeClr val="accent1"/>
              </a:lnRef>
              <a:fillRef idx="0">
                <a:schemeClr val="accent1"/>
              </a:fillRef>
              <a:effectRef idx="0">
                <a:schemeClr val="accent1"/>
              </a:effectRef>
              <a:fontRef idx="minor">
                <a:schemeClr val="tx1"/>
              </a:fontRef>
            </p:style>
          </p:cxnSp>
        </p:grpSp>
        <p:cxnSp>
          <p:nvCxnSpPr>
            <p:cNvPr id="82" name="Gerade Verbindung 81"/>
            <p:cNvCxnSpPr/>
            <p:nvPr/>
          </p:nvCxnSpPr>
          <p:spPr>
            <a:xfrm>
              <a:off x="4505171" y="2634659"/>
              <a:ext cx="3168000" cy="0"/>
            </a:xfrm>
            <a:prstGeom prst="line">
              <a:avLst/>
            </a:prstGeom>
            <a:ln w="38100" cap="rnd" cmpd="dbl">
              <a:solidFill>
                <a:schemeClr val="tx1"/>
              </a:solidFill>
              <a:prstDash val="lgDash"/>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2298904"/>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en-US" dirty="0"/>
              <a:t>Availability Sets</a:t>
            </a:r>
            <a:endParaRPr lang="de-DE" dirty="0"/>
          </a:p>
        </p:txBody>
      </p:sp>
      <p:sp>
        <p:nvSpPr>
          <p:cNvPr id="3" name="Textplatzhalter 2"/>
          <p:cNvSpPr>
            <a:spLocks noGrp="1"/>
          </p:cNvSpPr>
          <p:nvPr>
            <p:ph type="body" sz="quarter" idx="12"/>
          </p:nvPr>
        </p:nvSpPr>
        <p:spPr/>
        <p:txBody>
          <a:bodyPr/>
          <a:lstStyle/>
          <a:p>
            <a:r>
              <a:rPr lang="de-DE" dirty="0"/>
              <a:t>Source: Microsoft</a:t>
            </a:r>
          </a:p>
        </p:txBody>
      </p:sp>
      <p:sp>
        <p:nvSpPr>
          <p:cNvPr id="4" name="Bildplatzhalter 3"/>
          <p:cNvSpPr>
            <a:spLocks noGrp="1"/>
          </p:cNvSpPr>
          <p:nvPr>
            <p:ph type="pic" sz="quarter" idx="13"/>
          </p:nvPr>
        </p:nvSpPr>
        <p:spPr/>
      </p:sp>
      <p:sp>
        <p:nvSpPr>
          <p:cNvPr id="51" name="Textfeld 50"/>
          <p:cNvSpPr txBox="1"/>
          <p:nvPr/>
        </p:nvSpPr>
        <p:spPr>
          <a:xfrm>
            <a:off x="5914095" y="5218357"/>
            <a:ext cx="934871" cy="369332"/>
          </a:xfrm>
          <a:prstGeom prst="rect">
            <a:avLst/>
          </a:prstGeom>
          <a:noFill/>
        </p:spPr>
        <p:txBody>
          <a:bodyPr wrap="none" rtlCol="0">
            <a:spAutoFit/>
          </a:bodyPr>
          <a:lstStyle/>
          <a:p>
            <a:pPr marL="742950" indent="-285750">
              <a:buFont typeface="Arial" panose="020B0604020202020204" pitchFamily="34" charset="0"/>
              <a:buChar char="•"/>
            </a:pPr>
            <a:endParaRPr lang="de-DE" dirty="0"/>
          </a:p>
        </p:txBody>
      </p:sp>
      <p:cxnSp>
        <p:nvCxnSpPr>
          <p:cNvPr id="81" name="Gerade Verbindung mit Pfeil 80"/>
          <p:cNvCxnSpPr/>
          <p:nvPr/>
        </p:nvCxnSpPr>
        <p:spPr>
          <a:xfrm>
            <a:off x="5560837" y="4014883"/>
            <a:ext cx="1712702" cy="0"/>
          </a:xfrm>
          <a:prstGeom prst="straightConnector1">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Gewinkelte Verbindung 83"/>
          <p:cNvCxnSpPr/>
          <p:nvPr/>
        </p:nvCxnSpPr>
        <p:spPr>
          <a:xfrm flipV="1">
            <a:off x="5569026" y="2359209"/>
            <a:ext cx="1713451" cy="1640121"/>
          </a:xfrm>
          <a:prstGeom prst="bentConnector3">
            <a:avLst>
              <a:gd name="adj1" fmla="val 806"/>
            </a:avLst>
          </a:prstGeom>
          <a:ln w="254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Gefaltete Ecke 90"/>
          <p:cNvSpPr/>
          <p:nvPr/>
        </p:nvSpPr>
        <p:spPr>
          <a:xfrm>
            <a:off x="6132819" y="3425184"/>
            <a:ext cx="686334" cy="547756"/>
          </a:xfrm>
          <a:prstGeom prst="foldedCorner">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VM 2</a:t>
            </a:r>
          </a:p>
        </p:txBody>
      </p:sp>
      <p:sp>
        <p:nvSpPr>
          <p:cNvPr id="93" name="Gefaltete Ecke 92"/>
          <p:cNvSpPr/>
          <p:nvPr/>
        </p:nvSpPr>
        <p:spPr>
          <a:xfrm>
            <a:off x="6132819" y="1772800"/>
            <a:ext cx="686334" cy="547756"/>
          </a:xfrm>
          <a:prstGeom prst="foldedCorner">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VM 1</a:t>
            </a:r>
          </a:p>
        </p:txBody>
      </p:sp>
      <p:sp>
        <p:nvSpPr>
          <p:cNvPr id="68" name="Nach unten gekrümmter Pfeil 67"/>
          <p:cNvSpPr/>
          <p:nvPr/>
        </p:nvSpPr>
        <p:spPr>
          <a:xfrm>
            <a:off x="6618259" y="1396217"/>
            <a:ext cx="1275127" cy="231609"/>
          </a:xfrm>
          <a:prstGeom prst="curvedDownArrow">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69" name="Nach unten gekrümmter Pfeil 68"/>
          <p:cNvSpPr/>
          <p:nvPr/>
        </p:nvSpPr>
        <p:spPr>
          <a:xfrm>
            <a:off x="6618259" y="2973352"/>
            <a:ext cx="911528" cy="231609"/>
          </a:xfrm>
          <a:prstGeom prst="curvedDownArrow">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cxnSp>
        <p:nvCxnSpPr>
          <p:cNvPr id="23" name="Gewinkelte Verbindung 77"/>
          <p:cNvCxnSpPr>
            <a:stCxn id="108" idx="2"/>
          </p:cNvCxnSpPr>
          <p:nvPr/>
        </p:nvCxnSpPr>
        <p:spPr>
          <a:xfrm rot="16200000" flipH="1">
            <a:off x="5724872" y="4119718"/>
            <a:ext cx="1398945" cy="1683744"/>
          </a:xfrm>
          <a:prstGeom prst="bentConnector2">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2" name="Gruppierung 111"/>
          <p:cNvGrpSpPr/>
          <p:nvPr/>
        </p:nvGrpSpPr>
        <p:grpSpPr>
          <a:xfrm>
            <a:off x="5321716" y="3776449"/>
            <a:ext cx="521511" cy="485669"/>
            <a:chOff x="4499088" y="2885234"/>
            <a:chExt cx="1657381" cy="1286652"/>
          </a:xfrm>
          <a:solidFill>
            <a:schemeClr val="bg1"/>
          </a:solidFill>
        </p:grpSpPr>
        <p:pic>
          <p:nvPicPr>
            <p:cNvPr id="108" name="Bild 107"/>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3847" t="3190" r="14096" b="40871"/>
            <a:stretch/>
          </p:blipFill>
          <p:spPr>
            <a:xfrm>
              <a:off x="4499088" y="2885234"/>
              <a:ext cx="1657381" cy="1286652"/>
            </a:xfrm>
            <a:prstGeom prst="rect">
              <a:avLst/>
            </a:prstGeom>
            <a:grpFill/>
            <a:ln>
              <a:solidFill>
                <a:schemeClr val="bg1"/>
              </a:solidFill>
            </a:ln>
          </p:spPr>
        </p:pic>
        <p:pic>
          <p:nvPicPr>
            <p:cNvPr id="111" name="Bild 11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85356" y="3175294"/>
              <a:ext cx="706020" cy="706021"/>
            </a:xfrm>
            <a:prstGeom prst="rect">
              <a:avLst/>
            </a:prstGeom>
            <a:noFill/>
            <a:ln>
              <a:noFill/>
            </a:ln>
          </p:spPr>
        </p:pic>
      </p:grpSp>
      <p:grpSp>
        <p:nvGrpSpPr>
          <p:cNvPr id="28" name="Gruppierung 27"/>
          <p:cNvGrpSpPr>
            <a:grpSpLocks noChangeAspect="1"/>
          </p:cNvGrpSpPr>
          <p:nvPr/>
        </p:nvGrpSpPr>
        <p:grpSpPr>
          <a:xfrm rot="16200000">
            <a:off x="7849825" y="1061506"/>
            <a:ext cx="1296000" cy="2463217"/>
            <a:chOff x="615851" y="1632461"/>
            <a:chExt cx="2466558" cy="4458982"/>
          </a:xfrm>
        </p:grpSpPr>
        <p:pic>
          <p:nvPicPr>
            <p:cNvPr id="29" name="Bild 14"/>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30" name="Bild 3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31" name="Bild 3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32" name="Bild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33" name="Bild 4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34" name="Bild 4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35" name="Bild 47"/>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36" name="Bild 48"/>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37" name="Bild 4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38" name="Gruppieren 9"/>
            <p:cNvGrpSpPr/>
            <p:nvPr/>
          </p:nvGrpSpPr>
          <p:grpSpPr>
            <a:xfrm>
              <a:off x="1553425" y="2311418"/>
              <a:ext cx="339326" cy="3545759"/>
              <a:chOff x="1383218" y="2347307"/>
              <a:chExt cx="339326" cy="3545759"/>
            </a:xfrm>
          </p:grpSpPr>
          <p:pic>
            <p:nvPicPr>
              <p:cNvPr id="39" name="Bild 49"/>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40" name="Bild 52"/>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41" name="Bild 53"/>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42" name="Bild 54"/>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43" name="Bild 5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44" name="Bild 5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45" name="Bild 59"/>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46" name="Bild 60"/>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47" name="Bild 62"/>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48" name="Bild 63"/>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49" name="Bild 5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50" name="Bild 5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53" name="Gruppierung 52"/>
          <p:cNvGrpSpPr>
            <a:grpSpLocks noChangeAspect="1"/>
          </p:cNvGrpSpPr>
          <p:nvPr/>
        </p:nvGrpSpPr>
        <p:grpSpPr>
          <a:xfrm rot="16200000">
            <a:off x="7839431" y="2750286"/>
            <a:ext cx="1296000" cy="2463217"/>
            <a:chOff x="615851" y="1632461"/>
            <a:chExt cx="2466558" cy="4458982"/>
          </a:xfrm>
        </p:grpSpPr>
        <p:pic>
          <p:nvPicPr>
            <p:cNvPr id="54" name="Bild 14"/>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55" name="Bild 3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57" name="Bild 3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58" name="Bild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59" name="Bild 4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60" name="Bild 4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61" name="Bild 47"/>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62" name="Bild 48"/>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63" name="Bild 4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64" name="Gruppieren 9"/>
            <p:cNvGrpSpPr/>
            <p:nvPr/>
          </p:nvGrpSpPr>
          <p:grpSpPr>
            <a:xfrm>
              <a:off x="1553425" y="2311418"/>
              <a:ext cx="339326" cy="3545759"/>
              <a:chOff x="1383218" y="2347307"/>
              <a:chExt cx="339326" cy="3545759"/>
            </a:xfrm>
          </p:grpSpPr>
          <p:pic>
            <p:nvPicPr>
              <p:cNvPr id="65" name="Bild 49"/>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67" name="Bild 52"/>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70" name="Bild 53"/>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71" name="Bild 54"/>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72" name="Bild 5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73" name="Bild 5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74" name="Bild 59"/>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75" name="Bild 60"/>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76" name="Bild 62"/>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77" name="Bild 63"/>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78" name="Bild 5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79" name="Bild 5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80" name="Gruppierung 79"/>
          <p:cNvGrpSpPr>
            <a:grpSpLocks noChangeAspect="1"/>
          </p:cNvGrpSpPr>
          <p:nvPr/>
        </p:nvGrpSpPr>
        <p:grpSpPr>
          <a:xfrm rot="16200000">
            <a:off x="7849825" y="4313799"/>
            <a:ext cx="1296000" cy="2463217"/>
            <a:chOff x="615851" y="1632461"/>
            <a:chExt cx="2466558" cy="4458982"/>
          </a:xfrm>
        </p:grpSpPr>
        <p:pic>
          <p:nvPicPr>
            <p:cNvPr id="82" name="Bild 14"/>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83" name="Bild 3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85" name="Bild 3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86" name="Bild 44"/>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87" name="Bild 4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88" name="Bild 4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89" name="Bild 47"/>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90" name="Bild 48"/>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92" name="Bild 45"/>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94" name="Gruppieren 9"/>
            <p:cNvGrpSpPr/>
            <p:nvPr/>
          </p:nvGrpSpPr>
          <p:grpSpPr>
            <a:xfrm>
              <a:off x="1553425" y="2311418"/>
              <a:ext cx="339326" cy="3545759"/>
              <a:chOff x="1383218" y="2347307"/>
              <a:chExt cx="339326" cy="3545759"/>
            </a:xfrm>
          </p:grpSpPr>
          <p:pic>
            <p:nvPicPr>
              <p:cNvPr id="97" name="Bild 49"/>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99" name="Bild 52"/>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00" name="Bild 53"/>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01" name="Bild 54"/>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02" name="Bild 5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03" name="Bild 5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04" name="Bild 59"/>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05" name="Bild 60"/>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06" name="Bild 62"/>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07" name="Bild 63"/>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09" name="Bild 56"/>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10" name="Bild 57"/>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119" name="Gruppieren 118"/>
          <p:cNvGrpSpPr/>
          <p:nvPr/>
        </p:nvGrpSpPr>
        <p:grpSpPr>
          <a:xfrm>
            <a:off x="2462568" y="2266579"/>
            <a:ext cx="2643883" cy="2905148"/>
            <a:chOff x="2261014" y="1930945"/>
            <a:chExt cx="2643883" cy="2905148"/>
          </a:xfrm>
        </p:grpSpPr>
        <p:grpSp>
          <p:nvGrpSpPr>
            <p:cNvPr id="120" name="Gruppieren 119"/>
            <p:cNvGrpSpPr/>
            <p:nvPr/>
          </p:nvGrpSpPr>
          <p:grpSpPr>
            <a:xfrm>
              <a:off x="2261014" y="1930945"/>
              <a:ext cx="2252038" cy="2905148"/>
              <a:chOff x="2380346" y="2002374"/>
              <a:chExt cx="2252038" cy="2905148"/>
            </a:xfrm>
          </p:grpSpPr>
          <p:grpSp>
            <p:nvGrpSpPr>
              <p:cNvPr id="122" name="Gruppierung 3"/>
              <p:cNvGrpSpPr/>
              <p:nvPr/>
            </p:nvGrpSpPr>
            <p:grpSpPr>
              <a:xfrm>
                <a:off x="2380346" y="2002374"/>
                <a:ext cx="2252038" cy="557773"/>
                <a:chOff x="2481944" y="2002374"/>
                <a:chExt cx="2252038" cy="557773"/>
              </a:xfrm>
            </p:grpSpPr>
            <p:sp>
              <p:nvSpPr>
                <p:cNvPr id="125" name="Rechteck 124"/>
                <p:cNvSpPr/>
                <p:nvPr/>
              </p:nvSpPr>
              <p:spPr>
                <a:xfrm>
                  <a:off x="2481944" y="2002374"/>
                  <a:ext cx="2252038" cy="458536"/>
                </a:xfrm>
                <a:prstGeom prst="rect">
                  <a:avLst/>
                </a:prstGeom>
                <a:solidFill>
                  <a:schemeClr val="accent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en-US" sz="2400" b="1" dirty="0">
                      <a:solidFill>
                        <a:schemeClr val="tx1"/>
                      </a:solidFill>
                      <a:ea typeface="Segoe UI" panose="020B0502040204020203" pitchFamily="34" charset="0"/>
                      <a:cs typeface="Segoe UI" panose="020B0502040204020203" pitchFamily="34" charset="0"/>
                    </a:rPr>
                    <a:t>Availability sets</a:t>
                  </a:r>
                </a:p>
              </p:txBody>
            </p:sp>
            <p:cxnSp>
              <p:nvCxnSpPr>
                <p:cNvPr id="126" name="Gerade Verbindung 97"/>
                <p:cNvCxnSpPr/>
                <p:nvPr/>
              </p:nvCxnSpPr>
              <p:spPr>
                <a:xfrm>
                  <a:off x="2539094" y="2560147"/>
                  <a:ext cx="2160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3" name="Gefaltete Ecke 122"/>
              <p:cNvSpPr>
                <a:spLocks noChangeAspect="1"/>
              </p:cNvSpPr>
              <p:nvPr/>
            </p:nvSpPr>
            <p:spPr>
              <a:xfrm>
                <a:off x="2878679" y="2629649"/>
                <a:ext cx="1234580" cy="985304"/>
              </a:xfrm>
              <a:prstGeom prst="foldedCorner">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tx1"/>
                    </a:solidFill>
                  </a:rPr>
                  <a:t>VM 1</a:t>
                </a:r>
              </a:p>
            </p:txBody>
          </p:sp>
          <p:sp>
            <p:nvSpPr>
              <p:cNvPr id="124" name="Gefaltete Ecke 123"/>
              <p:cNvSpPr>
                <a:spLocks noChangeAspect="1"/>
              </p:cNvSpPr>
              <p:nvPr/>
            </p:nvSpPr>
            <p:spPr>
              <a:xfrm>
                <a:off x="2878679" y="3922218"/>
                <a:ext cx="1234580" cy="985304"/>
              </a:xfrm>
              <a:prstGeom prst="foldedCorner">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tx1"/>
                    </a:solidFill>
                  </a:rPr>
                  <a:t>VM 2</a:t>
                </a:r>
              </a:p>
            </p:txBody>
          </p:sp>
        </p:grpSp>
        <p:sp>
          <p:nvSpPr>
            <p:cNvPr id="121" name="Geschweifte Klammer rechts 120"/>
            <p:cNvSpPr/>
            <p:nvPr/>
          </p:nvSpPr>
          <p:spPr>
            <a:xfrm>
              <a:off x="3989031" y="2754675"/>
              <a:ext cx="915866" cy="1871505"/>
            </a:xfrm>
            <a:prstGeom prst="rightBrac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2689931473"/>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en-US" dirty="0"/>
              <a:t>Availability Sets</a:t>
            </a:r>
            <a:endParaRPr lang="de-DE" dirty="0"/>
          </a:p>
        </p:txBody>
      </p:sp>
      <p:sp>
        <p:nvSpPr>
          <p:cNvPr id="3" name="Textplatzhalter 2"/>
          <p:cNvSpPr>
            <a:spLocks noGrp="1"/>
          </p:cNvSpPr>
          <p:nvPr>
            <p:ph type="body" sz="quarter" idx="12"/>
          </p:nvPr>
        </p:nvSpPr>
        <p:spPr/>
        <p:txBody>
          <a:bodyPr/>
          <a:lstStyle/>
          <a:p>
            <a:r>
              <a:rPr lang="de-DE" dirty="0"/>
              <a:t>Source: Microsoft</a:t>
            </a:r>
          </a:p>
        </p:txBody>
      </p:sp>
      <p:sp>
        <p:nvSpPr>
          <p:cNvPr id="5" name="Bildplatzhalter 4"/>
          <p:cNvSpPr>
            <a:spLocks noGrp="1"/>
          </p:cNvSpPr>
          <p:nvPr>
            <p:ph type="pic" sz="quarter" idx="13"/>
          </p:nvPr>
        </p:nvSpPr>
        <p:spPr/>
      </p:sp>
      <p:grpSp>
        <p:nvGrpSpPr>
          <p:cNvPr id="4" name="Gruppieren 3"/>
          <p:cNvGrpSpPr/>
          <p:nvPr/>
        </p:nvGrpSpPr>
        <p:grpSpPr>
          <a:xfrm>
            <a:off x="2462568" y="1396213"/>
            <a:ext cx="7266865" cy="4797191"/>
            <a:chOff x="2203164" y="1082180"/>
            <a:chExt cx="7266865" cy="4797191"/>
          </a:xfrm>
        </p:grpSpPr>
        <p:grpSp>
          <p:nvGrpSpPr>
            <p:cNvPr id="95" name="Gruppierung 27"/>
            <p:cNvGrpSpPr>
              <a:grpSpLocks noChangeAspect="1"/>
            </p:cNvGrpSpPr>
            <p:nvPr/>
          </p:nvGrpSpPr>
          <p:grpSpPr>
            <a:xfrm rot="16200000">
              <a:off x="7590421" y="747469"/>
              <a:ext cx="1296000" cy="2463217"/>
              <a:chOff x="615851" y="1632461"/>
              <a:chExt cx="2466558" cy="4458982"/>
            </a:xfrm>
          </p:grpSpPr>
          <p:pic>
            <p:nvPicPr>
              <p:cNvPr id="96" name="Bild 1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98" name="Bild 3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107" name="Bild 3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109" name="Bild 4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110"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113" name="Bild 46"/>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114" name="Bild 47"/>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115" name="Bild 48"/>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116"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117" name="Gruppieren 9"/>
              <p:cNvGrpSpPr/>
              <p:nvPr/>
            </p:nvGrpSpPr>
            <p:grpSpPr>
              <a:xfrm>
                <a:off x="1553425" y="2311418"/>
                <a:ext cx="339326" cy="3545759"/>
                <a:chOff x="1383218" y="2347307"/>
                <a:chExt cx="339326" cy="3545759"/>
              </a:xfrm>
            </p:grpSpPr>
            <p:pic>
              <p:nvPicPr>
                <p:cNvPr id="118" name="Bild 4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127" name="Bild 5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28" name="Bild 5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29" name="Bild 5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30"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31"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32" name="Bild 5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33" name="Bild 60"/>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34" name="Bild 6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35" name="Bild 6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36"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37"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138" name="Gruppierung 52"/>
            <p:cNvGrpSpPr>
              <a:grpSpLocks noChangeAspect="1"/>
            </p:cNvGrpSpPr>
            <p:nvPr/>
          </p:nvGrpSpPr>
          <p:grpSpPr>
            <a:xfrm rot="16200000">
              <a:off x="7580027" y="2436249"/>
              <a:ext cx="1296000" cy="2463217"/>
              <a:chOff x="615851" y="1632461"/>
              <a:chExt cx="2466558" cy="4458982"/>
            </a:xfrm>
          </p:grpSpPr>
          <p:pic>
            <p:nvPicPr>
              <p:cNvPr id="139" name="Bild 1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140" name="Bild 3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141" name="Bild 3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142" name="Bild 4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143"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144" name="Bild 46"/>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145" name="Bild 47"/>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146" name="Bild 48"/>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147"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148" name="Gruppieren 9"/>
              <p:cNvGrpSpPr/>
              <p:nvPr/>
            </p:nvGrpSpPr>
            <p:grpSpPr>
              <a:xfrm>
                <a:off x="1553425" y="2311418"/>
                <a:ext cx="339326" cy="3545759"/>
                <a:chOff x="1383218" y="2347307"/>
                <a:chExt cx="339326" cy="3545759"/>
              </a:xfrm>
            </p:grpSpPr>
            <p:pic>
              <p:nvPicPr>
                <p:cNvPr id="149" name="Bild 4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150" name="Bild 5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51" name="Bild 5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52" name="Bild 5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53"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54"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55" name="Bild 5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56" name="Bild 60"/>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57" name="Bild 6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58" name="Bild 6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59"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60"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161" name="Gruppierung 79"/>
            <p:cNvGrpSpPr>
              <a:grpSpLocks noChangeAspect="1"/>
            </p:cNvGrpSpPr>
            <p:nvPr/>
          </p:nvGrpSpPr>
          <p:grpSpPr>
            <a:xfrm rot="16200000">
              <a:off x="7590421" y="3999762"/>
              <a:ext cx="1296000" cy="2463217"/>
              <a:chOff x="615851" y="1632461"/>
              <a:chExt cx="2466558" cy="4458982"/>
            </a:xfrm>
          </p:grpSpPr>
          <p:pic>
            <p:nvPicPr>
              <p:cNvPr id="162" name="Bild 1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163" name="Bild 3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164" name="Bild 3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165" name="Bild 4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166"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167" name="Bild 46"/>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168" name="Bild 47"/>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169" name="Bild 48"/>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170"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171" name="Gruppieren 9"/>
              <p:cNvGrpSpPr/>
              <p:nvPr/>
            </p:nvGrpSpPr>
            <p:grpSpPr>
              <a:xfrm>
                <a:off x="1553425" y="2311418"/>
                <a:ext cx="339326" cy="3545759"/>
                <a:chOff x="1383218" y="2347307"/>
                <a:chExt cx="339326" cy="3545759"/>
              </a:xfrm>
            </p:grpSpPr>
            <p:pic>
              <p:nvPicPr>
                <p:cNvPr id="172" name="Bild 4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173" name="Bild 5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74" name="Bild 5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75" name="Bild 5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76"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77"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78" name="Bild 5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79" name="Bild 60"/>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80" name="Bild 6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81" name="Bild 6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82"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83"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sp>
          <p:nvSpPr>
            <p:cNvPr id="51" name="Textfeld 50"/>
            <p:cNvSpPr txBox="1"/>
            <p:nvPr/>
          </p:nvSpPr>
          <p:spPr>
            <a:xfrm>
              <a:off x="5654691" y="4904320"/>
              <a:ext cx="934871" cy="369332"/>
            </a:xfrm>
            <a:prstGeom prst="rect">
              <a:avLst/>
            </a:prstGeom>
            <a:noFill/>
          </p:spPr>
          <p:txBody>
            <a:bodyPr wrap="none" rtlCol="0">
              <a:spAutoFit/>
            </a:bodyPr>
            <a:lstStyle/>
            <a:p>
              <a:pPr marL="742950" indent="-285750">
                <a:buFont typeface="Arial" panose="020B0604020202020204" pitchFamily="34" charset="0"/>
                <a:buChar char="•"/>
              </a:pPr>
              <a:endParaRPr lang="de-DE" dirty="0"/>
            </a:p>
          </p:txBody>
        </p:sp>
        <p:cxnSp>
          <p:nvCxnSpPr>
            <p:cNvPr id="81" name="Gerade Verbindung mit Pfeil 80"/>
            <p:cNvCxnSpPr/>
            <p:nvPr/>
          </p:nvCxnSpPr>
          <p:spPr>
            <a:xfrm>
              <a:off x="5301433" y="3700845"/>
              <a:ext cx="1712702" cy="0"/>
            </a:xfrm>
            <a:prstGeom prst="straightConnector1">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Gewinkelte Verbindung 83"/>
            <p:cNvCxnSpPr/>
            <p:nvPr/>
          </p:nvCxnSpPr>
          <p:spPr>
            <a:xfrm flipV="1">
              <a:off x="5309622" y="2045171"/>
              <a:ext cx="1713450" cy="1640120"/>
            </a:xfrm>
            <a:prstGeom prst="bentConnector3">
              <a:avLst>
                <a:gd name="adj1" fmla="val 806"/>
              </a:avLst>
            </a:prstGeom>
            <a:ln w="25400">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Gefaltete Ecke 90"/>
            <p:cNvSpPr/>
            <p:nvPr/>
          </p:nvSpPr>
          <p:spPr>
            <a:xfrm>
              <a:off x="5873415" y="3111146"/>
              <a:ext cx="686334" cy="547756"/>
            </a:xfrm>
            <a:prstGeom prst="foldedCorner">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VM 2</a:t>
              </a:r>
            </a:p>
          </p:txBody>
        </p:sp>
        <p:sp>
          <p:nvSpPr>
            <p:cNvPr id="93" name="Gefaltete Ecke 92"/>
            <p:cNvSpPr/>
            <p:nvPr/>
          </p:nvSpPr>
          <p:spPr>
            <a:xfrm>
              <a:off x="5873415" y="1458762"/>
              <a:ext cx="686334" cy="547756"/>
            </a:xfrm>
            <a:prstGeom prst="foldedCorner">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VM 1</a:t>
              </a:r>
            </a:p>
          </p:txBody>
        </p:sp>
        <p:sp>
          <p:nvSpPr>
            <p:cNvPr id="10" name="Nach unten gekrümmter Pfeil 9"/>
            <p:cNvSpPr/>
            <p:nvPr/>
          </p:nvSpPr>
          <p:spPr>
            <a:xfrm>
              <a:off x="6358855" y="1082180"/>
              <a:ext cx="1275127" cy="231609"/>
            </a:xfrm>
            <a:prstGeom prst="curvedDownArrow">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29" name="Nach unten gekrümmter Pfeil 28"/>
            <p:cNvSpPr/>
            <p:nvPr/>
          </p:nvSpPr>
          <p:spPr>
            <a:xfrm>
              <a:off x="6358855" y="2659315"/>
              <a:ext cx="911528" cy="231609"/>
            </a:xfrm>
            <a:prstGeom prst="curvedDownArrow">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cxnSp>
          <p:nvCxnSpPr>
            <p:cNvPr id="24" name="Gewinkelte Verbindung 77"/>
            <p:cNvCxnSpPr>
              <a:stCxn id="108" idx="2"/>
            </p:cNvCxnSpPr>
            <p:nvPr/>
          </p:nvCxnSpPr>
          <p:spPr>
            <a:xfrm rot="16200000" flipH="1">
              <a:off x="5465468" y="3805681"/>
              <a:ext cx="1398945" cy="1683744"/>
            </a:xfrm>
            <a:prstGeom prst="bentConnector2">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12" name="Gruppierung 111"/>
            <p:cNvGrpSpPr/>
            <p:nvPr/>
          </p:nvGrpSpPr>
          <p:grpSpPr>
            <a:xfrm>
              <a:off x="5062312" y="3462412"/>
              <a:ext cx="521511" cy="485669"/>
              <a:chOff x="4499088" y="2885234"/>
              <a:chExt cx="1657381" cy="1286652"/>
            </a:xfrm>
            <a:solidFill>
              <a:schemeClr val="bg1"/>
            </a:solidFill>
          </p:grpSpPr>
          <p:pic>
            <p:nvPicPr>
              <p:cNvPr id="108" name="Bild 107"/>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13847" t="3190" r="14096" b="40871"/>
              <a:stretch/>
            </p:blipFill>
            <p:spPr>
              <a:xfrm>
                <a:off x="4499088" y="2885234"/>
                <a:ext cx="1657381" cy="1286652"/>
              </a:xfrm>
              <a:prstGeom prst="rect">
                <a:avLst/>
              </a:prstGeom>
              <a:grpFill/>
              <a:ln>
                <a:solidFill>
                  <a:schemeClr val="bg1"/>
                </a:solidFill>
              </a:ln>
            </p:spPr>
          </p:pic>
          <p:pic>
            <p:nvPicPr>
              <p:cNvPr id="111" name="Bild 110"/>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85356" y="3199277"/>
                <a:ext cx="706020" cy="706022"/>
              </a:xfrm>
              <a:prstGeom prst="rect">
                <a:avLst/>
              </a:prstGeom>
              <a:noFill/>
              <a:ln>
                <a:noFill/>
              </a:ln>
            </p:spPr>
          </p:pic>
        </p:grpSp>
        <p:sp>
          <p:nvSpPr>
            <p:cNvPr id="8" name="Multiplizieren 7"/>
            <p:cNvSpPr/>
            <p:nvPr/>
          </p:nvSpPr>
          <p:spPr>
            <a:xfrm>
              <a:off x="7135668" y="2664345"/>
              <a:ext cx="2147582" cy="1857237"/>
            </a:xfrm>
            <a:prstGeom prst="mathMultiply">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nvGrpSpPr>
            <p:cNvPr id="119" name="Gruppieren 118"/>
            <p:cNvGrpSpPr/>
            <p:nvPr/>
          </p:nvGrpSpPr>
          <p:grpSpPr>
            <a:xfrm>
              <a:off x="2203164" y="1952542"/>
              <a:ext cx="2643883" cy="2905148"/>
              <a:chOff x="2261014" y="1930945"/>
              <a:chExt cx="2643883" cy="2905148"/>
            </a:xfrm>
          </p:grpSpPr>
          <p:grpSp>
            <p:nvGrpSpPr>
              <p:cNvPr id="120" name="Gruppieren 119"/>
              <p:cNvGrpSpPr/>
              <p:nvPr/>
            </p:nvGrpSpPr>
            <p:grpSpPr>
              <a:xfrm>
                <a:off x="2261014" y="1930945"/>
                <a:ext cx="2252038" cy="2905148"/>
                <a:chOff x="2380346" y="2002374"/>
                <a:chExt cx="2252038" cy="2905148"/>
              </a:xfrm>
            </p:grpSpPr>
            <p:grpSp>
              <p:nvGrpSpPr>
                <p:cNvPr id="122" name="Gruppierung 3"/>
                <p:cNvGrpSpPr/>
                <p:nvPr/>
              </p:nvGrpSpPr>
              <p:grpSpPr>
                <a:xfrm>
                  <a:off x="2380346" y="2002374"/>
                  <a:ext cx="2252038" cy="557773"/>
                  <a:chOff x="2481944" y="2002374"/>
                  <a:chExt cx="2252038" cy="557773"/>
                </a:xfrm>
              </p:grpSpPr>
              <p:sp>
                <p:nvSpPr>
                  <p:cNvPr id="125" name="Rechteck 124"/>
                  <p:cNvSpPr/>
                  <p:nvPr/>
                </p:nvSpPr>
                <p:spPr>
                  <a:xfrm>
                    <a:off x="2481944" y="2002374"/>
                    <a:ext cx="2252038" cy="458536"/>
                  </a:xfrm>
                  <a:prstGeom prst="rect">
                    <a:avLst/>
                  </a:prstGeom>
                  <a:solidFill>
                    <a:schemeClr val="accent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en-US" sz="2400" b="1" dirty="0">
                        <a:solidFill>
                          <a:schemeClr val="tx1"/>
                        </a:solidFill>
                        <a:ea typeface="Segoe UI" panose="020B0502040204020203" pitchFamily="34" charset="0"/>
                        <a:cs typeface="Segoe UI" panose="020B0502040204020203" pitchFamily="34" charset="0"/>
                      </a:rPr>
                      <a:t>Availability sets</a:t>
                    </a:r>
                  </a:p>
                </p:txBody>
              </p:sp>
              <p:cxnSp>
                <p:nvCxnSpPr>
                  <p:cNvPr id="126" name="Gerade Verbindung 97"/>
                  <p:cNvCxnSpPr/>
                  <p:nvPr/>
                </p:nvCxnSpPr>
                <p:spPr>
                  <a:xfrm>
                    <a:off x="2539094" y="2560147"/>
                    <a:ext cx="2160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3" name="Gefaltete Ecke 122"/>
                <p:cNvSpPr>
                  <a:spLocks noChangeAspect="1"/>
                </p:cNvSpPr>
                <p:nvPr/>
              </p:nvSpPr>
              <p:spPr>
                <a:xfrm>
                  <a:off x="2878679" y="2629649"/>
                  <a:ext cx="1234580" cy="985304"/>
                </a:xfrm>
                <a:prstGeom prst="foldedCorner">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tx1"/>
                      </a:solidFill>
                    </a:rPr>
                    <a:t>VM 1</a:t>
                  </a:r>
                </a:p>
              </p:txBody>
            </p:sp>
            <p:sp>
              <p:nvSpPr>
                <p:cNvPr id="124" name="Gefaltete Ecke 123"/>
                <p:cNvSpPr>
                  <a:spLocks noChangeAspect="1"/>
                </p:cNvSpPr>
                <p:nvPr/>
              </p:nvSpPr>
              <p:spPr>
                <a:xfrm>
                  <a:off x="2878679" y="3922218"/>
                  <a:ext cx="1234580" cy="985304"/>
                </a:xfrm>
                <a:prstGeom prst="foldedCorner">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tx1"/>
                      </a:solidFill>
                    </a:rPr>
                    <a:t>VM 2</a:t>
                  </a:r>
                </a:p>
              </p:txBody>
            </p:sp>
          </p:grpSp>
          <p:sp>
            <p:nvSpPr>
              <p:cNvPr id="121" name="Geschweifte Klammer rechts 120"/>
              <p:cNvSpPr/>
              <p:nvPr/>
            </p:nvSpPr>
            <p:spPr>
              <a:xfrm>
                <a:off x="3989031" y="2754675"/>
                <a:ext cx="915866" cy="1871505"/>
              </a:xfrm>
              <a:prstGeom prst="rightBrac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spTree>
    <p:extLst>
      <p:ext uri="{BB962C8B-B14F-4D97-AF65-F5344CB8AC3E}">
        <p14:creationId xmlns:p14="http://schemas.microsoft.com/office/powerpoint/2010/main" val="2994376682"/>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en-US"/>
              <a:t>Availability Sets</a:t>
            </a:r>
            <a:endParaRPr lang="de-DE" dirty="0"/>
          </a:p>
        </p:txBody>
      </p:sp>
      <p:sp>
        <p:nvSpPr>
          <p:cNvPr id="3" name="Textplatzhalter 2"/>
          <p:cNvSpPr>
            <a:spLocks noGrp="1"/>
          </p:cNvSpPr>
          <p:nvPr>
            <p:ph type="body" sz="quarter" idx="12"/>
          </p:nvPr>
        </p:nvSpPr>
        <p:spPr/>
        <p:txBody>
          <a:bodyPr/>
          <a:lstStyle/>
          <a:p>
            <a:r>
              <a:rPr lang="de-DE" dirty="0"/>
              <a:t>Source: Microsoft</a:t>
            </a:r>
          </a:p>
        </p:txBody>
      </p:sp>
      <p:sp>
        <p:nvSpPr>
          <p:cNvPr id="5" name="Bildplatzhalter 4"/>
          <p:cNvSpPr>
            <a:spLocks noGrp="1"/>
          </p:cNvSpPr>
          <p:nvPr>
            <p:ph type="pic" sz="quarter" idx="13"/>
          </p:nvPr>
        </p:nvSpPr>
        <p:spPr/>
      </p:sp>
      <p:grpSp>
        <p:nvGrpSpPr>
          <p:cNvPr id="4" name="Gruppieren 3"/>
          <p:cNvGrpSpPr/>
          <p:nvPr/>
        </p:nvGrpSpPr>
        <p:grpSpPr>
          <a:xfrm>
            <a:off x="2462568" y="1396217"/>
            <a:ext cx="7266865" cy="4797191"/>
            <a:chOff x="2203164" y="1082180"/>
            <a:chExt cx="7266865" cy="4797191"/>
          </a:xfrm>
        </p:grpSpPr>
        <p:grpSp>
          <p:nvGrpSpPr>
            <p:cNvPr id="96" name="Gruppierung 27"/>
            <p:cNvGrpSpPr>
              <a:grpSpLocks noChangeAspect="1"/>
            </p:cNvGrpSpPr>
            <p:nvPr/>
          </p:nvGrpSpPr>
          <p:grpSpPr>
            <a:xfrm rot="16200000">
              <a:off x="7590421" y="747469"/>
              <a:ext cx="1296000" cy="2463217"/>
              <a:chOff x="615851" y="1632461"/>
              <a:chExt cx="2466558" cy="4458982"/>
            </a:xfrm>
          </p:grpSpPr>
          <p:pic>
            <p:nvPicPr>
              <p:cNvPr id="98" name="Bild 1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113" name="Bild 3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114" name="Bild 3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115" name="Bild 4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121"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122" name="Bild 46"/>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123" name="Bild 47"/>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124" name="Bild 48"/>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125"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126" name="Gruppieren 9"/>
              <p:cNvGrpSpPr/>
              <p:nvPr/>
            </p:nvGrpSpPr>
            <p:grpSpPr>
              <a:xfrm>
                <a:off x="1553425" y="2311418"/>
                <a:ext cx="339326" cy="3545759"/>
                <a:chOff x="1383218" y="2347307"/>
                <a:chExt cx="339326" cy="3545759"/>
              </a:xfrm>
            </p:grpSpPr>
            <p:pic>
              <p:nvPicPr>
                <p:cNvPr id="127" name="Bild 4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128" name="Bild 5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29" name="Bild 5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30" name="Bild 5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31"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32"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33" name="Bild 5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34" name="Bild 60"/>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35" name="Bild 6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36" name="Bild 6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37"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38"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139" name="Gruppierung 52"/>
            <p:cNvGrpSpPr>
              <a:grpSpLocks noChangeAspect="1"/>
            </p:cNvGrpSpPr>
            <p:nvPr/>
          </p:nvGrpSpPr>
          <p:grpSpPr>
            <a:xfrm rot="16200000">
              <a:off x="7580027" y="2436249"/>
              <a:ext cx="1296000" cy="2463217"/>
              <a:chOff x="615851" y="1632461"/>
              <a:chExt cx="2466558" cy="4458982"/>
            </a:xfrm>
          </p:grpSpPr>
          <p:pic>
            <p:nvPicPr>
              <p:cNvPr id="140" name="Bild 1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141" name="Bild 3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142" name="Bild 3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143" name="Bild 4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144"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145" name="Bild 46"/>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146" name="Bild 47"/>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147" name="Bild 48"/>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148"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149" name="Gruppieren 9"/>
              <p:cNvGrpSpPr/>
              <p:nvPr/>
            </p:nvGrpSpPr>
            <p:grpSpPr>
              <a:xfrm>
                <a:off x="1553425" y="2311418"/>
                <a:ext cx="339326" cy="3545759"/>
                <a:chOff x="1383218" y="2347307"/>
                <a:chExt cx="339326" cy="3545759"/>
              </a:xfrm>
            </p:grpSpPr>
            <p:pic>
              <p:nvPicPr>
                <p:cNvPr id="150" name="Bild 4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151" name="Bild 5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52" name="Bild 5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53" name="Bild 5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54"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55"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56" name="Bild 5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57" name="Bild 60"/>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58" name="Bild 6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59" name="Bild 6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60"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61"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grpSp>
          <p:nvGrpSpPr>
            <p:cNvPr id="162" name="Gruppierung 79"/>
            <p:cNvGrpSpPr>
              <a:grpSpLocks noChangeAspect="1"/>
            </p:cNvGrpSpPr>
            <p:nvPr/>
          </p:nvGrpSpPr>
          <p:grpSpPr>
            <a:xfrm rot="16200000">
              <a:off x="7590421" y="3999762"/>
              <a:ext cx="1296000" cy="2463217"/>
              <a:chOff x="615851" y="1632461"/>
              <a:chExt cx="2466558" cy="4458982"/>
            </a:xfrm>
          </p:grpSpPr>
          <p:pic>
            <p:nvPicPr>
              <p:cNvPr id="163" name="Bild 1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10981"/>
              <a:stretch/>
            </p:blipFill>
            <p:spPr>
              <a:xfrm rot="10800000">
                <a:off x="615851" y="1632461"/>
                <a:ext cx="2466558" cy="4458982"/>
              </a:xfrm>
              <a:prstGeom prst="rect">
                <a:avLst/>
              </a:prstGeom>
            </p:spPr>
          </p:pic>
          <p:pic>
            <p:nvPicPr>
              <p:cNvPr id="164" name="Bild 34"/>
              <p:cNvPicPr>
                <a:picLocks noChangeAspect="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8007" r="8161"/>
              <a:stretch/>
            </p:blipFill>
            <p:spPr>
              <a:xfrm rot="16200000">
                <a:off x="1935962" y="4383547"/>
                <a:ext cx="376713" cy="449369"/>
              </a:xfrm>
              <a:prstGeom prst="rect">
                <a:avLst/>
              </a:prstGeom>
            </p:spPr>
          </p:pic>
          <p:pic>
            <p:nvPicPr>
              <p:cNvPr id="165" name="Bild 3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74114" y="4450697"/>
                <a:ext cx="381781" cy="381781"/>
              </a:xfrm>
              <a:prstGeom prst="rect">
                <a:avLst/>
              </a:prstGeom>
            </p:spPr>
          </p:pic>
          <p:pic>
            <p:nvPicPr>
              <p:cNvPr id="166" name="Bild 44"/>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213862"/>
                <a:ext cx="162827" cy="744540"/>
              </a:xfrm>
              <a:prstGeom prst="rect">
                <a:avLst/>
              </a:prstGeom>
            </p:spPr>
          </p:pic>
          <p:pic>
            <p:nvPicPr>
              <p:cNvPr id="167"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302463"/>
                <a:ext cx="162827" cy="744540"/>
              </a:xfrm>
              <a:prstGeom prst="rect">
                <a:avLst/>
              </a:prstGeom>
            </p:spPr>
          </p:pic>
          <p:pic>
            <p:nvPicPr>
              <p:cNvPr id="168" name="Bild 46"/>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2765059"/>
                <a:ext cx="162827" cy="744540"/>
              </a:xfrm>
              <a:prstGeom prst="rect">
                <a:avLst/>
              </a:prstGeom>
            </p:spPr>
          </p:pic>
          <p:pic>
            <p:nvPicPr>
              <p:cNvPr id="169" name="Bild 47"/>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5438472"/>
                <a:ext cx="162827" cy="744540"/>
              </a:xfrm>
              <a:prstGeom prst="rect">
                <a:avLst/>
              </a:prstGeom>
            </p:spPr>
          </p:pic>
          <p:pic>
            <p:nvPicPr>
              <p:cNvPr id="170" name="Bild 48"/>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4908492"/>
                <a:ext cx="162827" cy="744540"/>
              </a:xfrm>
              <a:prstGeom prst="rect">
                <a:avLst/>
              </a:prstGeom>
            </p:spPr>
          </p:pic>
          <p:pic>
            <p:nvPicPr>
              <p:cNvPr id="171" name="Bild 45"/>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l="27970" t="8467" r="53027" b="4636"/>
              <a:stretch/>
            </p:blipFill>
            <p:spPr>
              <a:xfrm rot="16200000">
                <a:off x="2262017" y="3835863"/>
                <a:ext cx="162827" cy="744540"/>
              </a:xfrm>
              <a:prstGeom prst="rect">
                <a:avLst/>
              </a:prstGeom>
            </p:spPr>
          </p:pic>
          <p:grpSp>
            <p:nvGrpSpPr>
              <p:cNvPr id="172" name="Gruppieren 9"/>
              <p:cNvGrpSpPr/>
              <p:nvPr/>
            </p:nvGrpSpPr>
            <p:grpSpPr>
              <a:xfrm>
                <a:off x="1553425" y="2311418"/>
                <a:ext cx="339326" cy="3545759"/>
                <a:chOff x="1383218" y="2347307"/>
                <a:chExt cx="339326" cy="3545759"/>
              </a:xfrm>
            </p:grpSpPr>
            <p:pic>
              <p:nvPicPr>
                <p:cNvPr id="173" name="Bild 4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347307"/>
                  <a:ext cx="339326" cy="116489"/>
                </a:xfrm>
                <a:prstGeom prst="rect">
                  <a:avLst/>
                </a:prstGeom>
              </p:spPr>
            </p:pic>
            <p:pic>
              <p:nvPicPr>
                <p:cNvPr id="174" name="Bild 5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540607"/>
                  <a:ext cx="339326" cy="116489"/>
                </a:xfrm>
                <a:prstGeom prst="rect">
                  <a:avLst/>
                </a:prstGeom>
              </p:spPr>
            </p:pic>
            <p:pic>
              <p:nvPicPr>
                <p:cNvPr id="175" name="Bild 5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2867481"/>
                  <a:ext cx="339326" cy="116489"/>
                </a:xfrm>
                <a:prstGeom prst="rect">
                  <a:avLst/>
                </a:prstGeom>
              </p:spPr>
            </p:pic>
            <p:pic>
              <p:nvPicPr>
                <p:cNvPr id="176" name="Bild 54"/>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060781"/>
                  <a:ext cx="339326" cy="116489"/>
                </a:xfrm>
                <a:prstGeom prst="rect">
                  <a:avLst/>
                </a:prstGeom>
              </p:spPr>
            </p:pic>
            <p:pic>
              <p:nvPicPr>
                <p:cNvPr id="177"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430261"/>
                  <a:ext cx="339326" cy="116489"/>
                </a:xfrm>
                <a:prstGeom prst="rect">
                  <a:avLst/>
                </a:prstGeom>
              </p:spPr>
            </p:pic>
            <p:pic>
              <p:nvPicPr>
                <p:cNvPr id="178"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623561"/>
                  <a:ext cx="339326" cy="116489"/>
                </a:xfrm>
                <a:prstGeom prst="rect">
                  <a:avLst/>
                </a:prstGeom>
              </p:spPr>
            </p:pic>
            <p:pic>
              <p:nvPicPr>
                <p:cNvPr id="179" name="Bild 59"/>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046469"/>
                  <a:ext cx="339326" cy="116489"/>
                </a:xfrm>
                <a:prstGeom prst="rect">
                  <a:avLst/>
                </a:prstGeom>
              </p:spPr>
            </p:pic>
            <p:pic>
              <p:nvPicPr>
                <p:cNvPr id="180" name="Bild 60"/>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257517"/>
                  <a:ext cx="339326" cy="116489"/>
                </a:xfrm>
                <a:prstGeom prst="rect">
                  <a:avLst/>
                </a:prstGeom>
              </p:spPr>
            </p:pic>
            <p:pic>
              <p:nvPicPr>
                <p:cNvPr id="181" name="Bild 62"/>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776577"/>
                  <a:ext cx="339326" cy="116489"/>
                </a:xfrm>
                <a:prstGeom prst="rect">
                  <a:avLst/>
                </a:prstGeom>
              </p:spPr>
            </p:pic>
            <p:pic>
              <p:nvPicPr>
                <p:cNvPr id="182" name="Bild 63"/>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5601015"/>
                  <a:ext cx="339326" cy="116489"/>
                </a:xfrm>
                <a:prstGeom prst="rect">
                  <a:avLst/>
                </a:prstGeom>
              </p:spPr>
            </p:pic>
            <p:pic>
              <p:nvPicPr>
                <p:cNvPr id="183" name="Bild 56"/>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3963661"/>
                  <a:ext cx="339326" cy="116489"/>
                </a:xfrm>
                <a:prstGeom prst="rect">
                  <a:avLst/>
                </a:prstGeom>
              </p:spPr>
            </p:pic>
            <p:pic>
              <p:nvPicPr>
                <p:cNvPr id="184" name="Bild 57"/>
                <p:cNvPicPr>
                  <a:picLocks noChangeAspect="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32797" b="32874"/>
                <a:stretch/>
              </p:blipFill>
              <p:spPr>
                <a:xfrm flipV="1">
                  <a:off x="1383218" y="4156961"/>
                  <a:ext cx="339326" cy="116489"/>
                </a:xfrm>
                <a:prstGeom prst="rect">
                  <a:avLst/>
                </a:prstGeom>
              </p:spPr>
            </p:pic>
          </p:grpSp>
        </p:grpSp>
        <p:sp>
          <p:nvSpPr>
            <p:cNvPr id="51" name="Textfeld 50"/>
            <p:cNvSpPr txBox="1"/>
            <p:nvPr/>
          </p:nvSpPr>
          <p:spPr>
            <a:xfrm>
              <a:off x="5654691" y="4904320"/>
              <a:ext cx="934871" cy="369332"/>
            </a:xfrm>
            <a:prstGeom prst="rect">
              <a:avLst/>
            </a:prstGeom>
            <a:noFill/>
          </p:spPr>
          <p:txBody>
            <a:bodyPr wrap="none" rtlCol="0">
              <a:spAutoFit/>
            </a:bodyPr>
            <a:lstStyle/>
            <a:p>
              <a:pPr marL="742950" indent="-285750">
                <a:buFont typeface="Arial" panose="020B0604020202020204" pitchFamily="34" charset="0"/>
                <a:buChar char="•"/>
              </a:pPr>
              <a:endParaRPr lang="de-DE" dirty="0"/>
            </a:p>
          </p:txBody>
        </p:sp>
        <p:cxnSp>
          <p:nvCxnSpPr>
            <p:cNvPr id="78" name="Gewinkelte Verbindung 77"/>
            <p:cNvCxnSpPr>
              <a:stCxn id="108" idx="2"/>
            </p:cNvCxnSpPr>
            <p:nvPr/>
          </p:nvCxnSpPr>
          <p:spPr>
            <a:xfrm rot="16200000" flipH="1">
              <a:off x="5463303" y="3807845"/>
              <a:ext cx="1403277" cy="1683747"/>
            </a:xfrm>
            <a:prstGeom prst="bentConnector2">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Gewinkelte Verbindung 83"/>
            <p:cNvCxnSpPr/>
            <p:nvPr/>
          </p:nvCxnSpPr>
          <p:spPr>
            <a:xfrm flipV="1">
              <a:off x="5309623" y="2049504"/>
              <a:ext cx="1713451" cy="1640121"/>
            </a:xfrm>
            <a:prstGeom prst="bentConnector3">
              <a:avLst>
                <a:gd name="adj1" fmla="val 806"/>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2" name="Gefaltete Ecke 91"/>
            <p:cNvSpPr/>
            <p:nvPr/>
          </p:nvSpPr>
          <p:spPr>
            <a:xfrm>
              <a:off x="5873416" y="4764497"/>
              <a:ext cx="686334" cy="547756"/>
            </a:xfrm>
            <a:prstGeom prst="foldedCorner">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VM 2</a:t>
              </a:r>
            </a:p>
          </p:txBody>
        </p:sp>
        <p:sp>
          <p:nvSpPr>
            <p:cNvPr id="24" name="Nach unten gekrümmter Pfeil 23"/>
            <p:cNvSpPr/>
            <p:nvPr/>
          </p:nvSpPr>
          <p:spPr>
            <a:xfrm>
              <a:off x="6358855" y="1082180"/>
              <a:ext cx="1275127" cy="231609"/>
            </a:xfrm>
            <a:prstGeom prst="curvedDownArrow">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cxnSp>
          <p:nvCxnSpPr>
            <p:cNvPr id="25" name="Gerade Verbindung mit Pfeil 24"/>
            <p:cNvCxnSpPr/>
            <p:nvPr/>
          </p:nvCxnSpPr>
          <p:spPr>
            <a:xfrm>
              <a:off x="5301433" y="3700846"/>
              <a:ext cx="1712702" cy="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Nach unten gekrümmter Pfeil 22"/>
            <p:cNvSpPr/>
            <p:nvPr/>
          </p:nvSpPr>
          <p:spPr>
            <a:xfrm>
              <a:off x="6384021" y="4301954"/>
              <a:ext cx="1568741" cy="231609"/>
            </a:xfrm>
            <a:prstGeom prst="curvedDownArrow">
              <a:avLst/>
            </a:pr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nvGrpSpPr>
            <p:cNvPr id="112" name="Gruppierung 111"/>
            <p:cNvGrpSpPr/>
            <p:nvPr/>
          </p:nvGrpSpPr>
          <p:grpSpPr>
            <a:xfrm>
              <a:off x="5062312" y="3462412"/>
              <a:ext cx="521511" cy="485669"/>
              <a:chOff x="4499088" y="2885234"/>
              <a:chExt cx="1657381" cy="1286652"/>
            </a:xfrm>
            <a:solidFill>
              <a:schemeClr val="bg1"/>
            </a:solidFill>
          </p:grpSpPr>
          <p:pic>
            <p:nvPicPr>
              <p:cNvPr id="108" name="Bild 107"/>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13847" t="3190" r="14096" b="40871"/>
              <a:stretch/>
            </p:blipFill>
            <p:spPr>
              <a:xfrm>
                <a:off x="4499088" y="2885234"/>
                <a:ext cx="1657381" cy="1286652"/>
              </a:xfrm>
              <a:prstGeom prst="rect">
                <a:avLst/>
              </a:prstGeom>
              <a:grpFill/>
              <a:ln>
                <a:solidFill>
                  <a:schemeClr val="bg1"/>
                </a:solidFill>
              </a:ln>
            </p:spPr>
          </p:pic>
          <p:pic>
            <p:nvPicPr>
              <p:cNvPr id="111" name="Bild 110"/>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85356" y="3175294"/>
                <a:ext cx="706020" cy="706021"/>
              </a:xfrm>
              <a:prstGeom prst="rect">
                <a:avLst/>
              </a:prstGeom>
              <a:noFill/>
              <a:ln>
                <a:noFill/>
              </a:ln>
            </p:spPr>
          </p:pic>
        </p:grpSp>
        <p:grpSp>
          <p:nvGrpSpPr>
            <p:cNvPr id="95" name="Gruppieren 94"/>
            <p:cNvGrpSpPr/>
            <p:nvPr/>
          </p:nvGrpSpPr>
          <p:grpSpPr>
            <a:xfrm>
              <a:off x="2203164" y="1952542"/>
              <a:ext cx="2643883" cy="2905148"/>
              <a:chOff x="2261014" y="1930945"/>
              <a:chExt cx="2643883" cy="2905148"/>
            </a:xfrm>
          </p:grpSpPr>
          <p:grpSp>
            <p:nvGrpSpPr>
              <p:cNvPr id="109" name="Gruppieren 108"/>
              <p:cNvGrpSpPr/>
              <p:nvPr/>
            </p:nvGrpSpPr>
            <p:grpSpPr>
              <a:xfrm>
                <a:off x="2261014" y="1930945"/>
                <a:ext cx="2252038" cy="2905148"/>
                <a:chOff x="2380346" y="2002374"/>
                <a:chExt cx="2252038" cy="2905148"/>
              </a:xfrm>
            </p:grpSpPr>
            <p:grpSp>
              <p:nvGrpSpPr>
                <p:cNvPr id="116" name="Gruppierung 3"/>
                <p:cNvGrpSpPr/>
                <p:nvPr/>
              </p:nvGrpSpPr>
              <p:grpSpPr>
                <a:xfrm>
                  <a:off x="2380346" y="2002374"/>
                  <a:ext cx="2252038" cy="557773"/>
                  <a:chOff x="2481944" y="2002374"/>
                  <a:chExt cx="2252038" cy="557773"/>
                </a:xfrm>
              </p:grpSpPr>
              <p:sp>
                <p:nvSpPr>
                  <p:cNvPr id="119" name="Rechteck 118"/>
                  <p:cNvSpPr/>
                  <p:nvPr/>
                </p:nvSpPr>
                <p:spPr>
                  <a:xfrm>
                    <a:off x="2481944" y="2002374"/>
                    <a:ext cx="2252038" cy="458536"/>
                  </a:xfrm>
                  <a:prstGeom prst="rect">
                    <a:avLst/>
                  </a:prstGeom>
                  <a:solidFill>
                    <a:schemeClr val="accent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en-US" sz="2400" b="1" dirty="0">
                        <a:solidFill>
                          <a:schemeClr val="tx1"/>
                        </a:solidFill>
                        <a:ea typeface="Segoe UI" panose="020B0502040204020203" pitchFamily="34" charset="0"/>
                        <a:cs typeface="Segoe UI" panose="020B0502040204020203" pitchFamily="34" charset="0"/>
                      </a:rPr>
                      <a:t>Availability sets</a:t>
                    </a:r>
                  </a:p>
                </p:txBody>
              </p:sp>
              <p:cxnSp>
                <p:nvCxnSpPr>
                  <p:cNvPr id="120" name="Gerade Verbindung 97"/>
                  <p:cNvCxnSpPr/>
                  <p:nvPr/>
                </p:nvCxnSpPr>
                <p:spPr>
                  <a:xfrm>
                    <a:off x="2539094" y="2560147"/>
                    <a:ext cx="2160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7" name="Gefaltete Ecke 116"/>
                <p:cNvSpPr>
                  <a:spLocks noChangeAspect="1"/>
                </p:cNvSpPr>
                <p:nvPr/>
              </p:nvSpPr>
              <p:spPr>
                <a:xfrm>
                  <a:off x="2878679" y="2629649"/>
                  <a:ext cx="1234580" cy="985304"/>
                </a:xfrm>
                <a:prstGeom prst="foldedCorner">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tx1"/>
                      </a:solidFill>
                    </a:rPr>
                    <a:t>VM 1</a:t>
                  </a:r>
                </a:p>
              </p:txBody>
            </p:sp>
            <p:sp>
              <p:nvSpPr>
                <p:cNvPr id="118" name="Gefaltete Ecke 117"/>
                <p:cNvSpPr>
                  <a:spLocks noChangeAspect="1"/>
                </p:cNvSpPr>
                <p:nvPr/>
              </p:nvSpPr>
              <p:spPr>
                <a:xfrm>
                  <a:off x="2878679" y="3922218"/>
                  <a:ext cx="1234580" cy="985304"/>
                </a:xfrm>
                <a:prstGeom prst="foldedCorner">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tx1"/>
                      </a:solidFill>
                    </a:rPr>
                    <a:t>VM 2</a:t>
                  </a:r>
                </a:p>
              </p:txBody>
            </p:sp>
          </p:grpSp>
          <p:sp>
            <p:nvSpPr>
              <p:cNvPr id="110" name="Geschweifte Klammer rechts 109"/>
              <p:cNvSpPr/>
              <p:nvPr/>
            </p:nvSpPr>
            <p:spPr>
              <a:xfrm>
                <a:off x="3989031" y="2754675"/>
                <a:ext cx="915866" cy="1871505"/>
              </a:xfrm>
              <a:prstGeom prst="rightBrac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sp>
        <p:nvSpPr>
          <p:cNvPr id="94" name="Multiplizieren 93"/>
          <p:cNvSpPr/>
          <p:nvPr/>
        </p:nvSpPr>
        <p:spPr>
          <a:xfrm>
            <a:off x="7395072" y="2978378"/>
            <a:ext cx="2147582" cy="1857237"/>
          </a:xfrm>
          <a:prstGeom prst="mathMultiply">
            <a:avLst/>
          </a:prstGeom>
          <a:solidFill>
            <a:srgbClr val="FF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97" name="Gefaltete Ecke 96"/>
          <p:cNvSpPr/>
          <p:nvPr/>
        </p:nvSpPr>
        <p:spPr>
          <a:xfrm>
            <a:off x="6132819" y="1772795"/>
            <a:ext cx="686334" cy="547756"/>
          </a:xfrm>
          <a:prstGeom prst="foldedCorner">
            <a:avLst/>
          </a:pr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spcAft>
                <a:spcPts val="600"/>
              </a:spcAft>
            </a:pPr>
            <a:r>
              <a:rPr lang="de-DE" dirty="0">
                <a:solidFill>
                  <a:schemeClr val="bg1"/>
                </a:solidFill>
              </a:rPr>
              <a:t>VM 1</a:t>
            </a:r>
          </a:p>
        </p:txBody>
      </p:sp>
    </p:spTree>
    <p:extLst>
      <p:ext uri="{BB962C8B-B14F-4D97-AF65-F5344CB8AC3E}">
        <p14:creationId xmlns:p14="http://schemas.microsoft.com/office/powerpoint/2010/main" val="788146188"/>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The NIST Definition of Cloud Computing</a:t>
            </a:r>
            <a:endParaRPr lang="de-DE" dirty="0"/>
          </a:p>
        </p:txBody>
      </p:sp>
      <p:sp>
        <p:nvSpPr>
          <p:cNvPr id="7" name="Textplatzhalter 6"/>
          <p:cNvSpPr>
            <a:spLocks noGrp="1"/>
          </p:cNvSpPr>
          <p:nvPr>
            <p:ph type="body" sz="quarter" idx="12"/>
          </p:nvPr>
        </p:nvSpPr>
        <p:spPr/>
        <p:txBody>
          <a:bodyPr>
            <a:normAutofit/>
          </a:bodyPr>
          <a:lstStyle/>
          <a:p>
            <a:r>
              <a:rPr lang="de-DE" dirty="0"/>
              <a:t>Source: </a:t>
            </a:r>
            <a:r>
              <a:rPr lang="en-US" dirty="0"/>
              <a:t>“The NIST Definition of Cloud Computing,” 2011, http://</a:t>
            </a:r>
            <a:r>
              <a:rPr lang="en-US" dirty="0" err="1"/>
              <a:t>nvlpubs.nist.gov</a:t>
            </a:r>
            <a:r>
              <a:rPr lang="en-US" dirty="0"/>
              <a:t>/</a:t>
            </a:r>
            <a:r>
              <a:rPr lang="en-US" dirty="0" err="1"/>
              <a:t>nistpubs</a:t>
            </a:r>
            <a:r>
              <a:rPr lang="en-US" dirty="0"/>
              <a:t>/Legacy/SP/nistspecialpublication800-145.pdf</a:t>
            </a:r>
          </a:p>
        </p:txBody>
      </p:sp>
      <p:sp>
        <p:nvSpPr>
          <p:cNvPr id="2" name="Bildplatzhalter 1"/>
          <p:cNvSpPr>
            <a:spLocks noGrp="1"/>
          </p:cNvSpPr>
          <p:nvPr>
            <p:ph type="pic" sz="quarter" idx="13"/>
          </p:nvPr>
        </p:nvSpPr>
        <p:spPr/>
      </p:sp>
      <p:sp>
        <p:nvSpPr>
          <p:cNvPr id="8" name="Freihandform 7"/>
          <p:cNvSpPr/>
          <p:nvPr/>
        </p:nvSpPr>
        <p:spPr>
          <a:xfrm>
            <a:off x="474431" y="1917919"/>
            <a:ext cx="3240000" cy="748800"/>
          </a:xfrm>
          <a:custGeom>
            <a:avLst/>
            <a:gdLst>
              <a:gd name="connsiteX0" fmla="*/ 0 w 3510148"/>
              <a:gd name="connsiteY0" fmla="*/ 0 h 748800"/>
              <a:gd name="connsiteX1" fmla="*/ 3510148 w 3510148"/>
              <a:gd name="connsiteY1" fmla="*/ 0 h 748800"/>
              <a:gd name="connsiteX2" fmla="*/ 3510148 w 3510148"/>
              <a:gd name="connsiteY2" fmla="*/ 748800 h 748800"/>
              <a:gd name="connsiteX3" fmla="*/ 0 w 3510148"/>
              <a:gd name="connsiteY3" fmla="*/ 748800 h 748800"/>
              <a:gd name="connsiteX4" fmla="*/ 0 w 3510148"/>
              <a:gd name="connsiteY4" fmla="*/ 0 h 74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148" h="748800">
                <a:moveTo>
                  <a:pt x="0" y="0"/>
                </a:moveTo>
                <a:lnTo>
                  <a:pt x="3510148" y="0"/>
                </a:lnTo>
                <a:lnTo>
                  <a:pt x="3510148" y="748800"/>
                </a:lnTo>
                <a:lnTo>
                  <a:pt x="0" y="748800"/>
                </a:lnTo>
                <a:lnTo>
                  <a:pt x="0" y="0"/>
                </a:lnTo>
                <a:close/>
              </a:path>
            </a:pathLst>
          </a:cu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2000" dirty="0">
                <a:solidFill>
                  <a:schemeClr val="bg1"/>
                </a:solidFill>
              </a:rPr>
              <a:t>Characteristics</a:t>
            </a:r>
          </a:p>
        </p:txBody>
      </p:sp>
      <p:sp>
        <p:nvSpPr>
          <p:cNvPr id="13" name="Freihandform 12"/>
          <p:cNvSpPr/>
          <p:nvPr/>
        </p:nvSpPr>
        <p:spPr>
          <a:xfrm>
            <a:off x="474431" y="2666720"/>
            <a:ext cx="3240000" cy="3111437"/>
          </a:xfrm>
          <a:custGeom>
            <a:avLst/>
            <a:gdLst>
              <a:gd name="connsiteX0" fmla="*/ 0 w 3510148"/>
              <a:gd name="connsiteY0" fmla="*/ 0 h 3853980"/>
              <a:gd name="connsiteX1" fmla="*/ 3510148 w 3510148"/>
              <a:gd name="connsiteY1" fmla="*/ 0 h 3853980"/>
              <a:gd name="connsiteX2" fmla="*/ 3510148 w 3510148"/>
              <a:gd name="connsiteY2" fmla="*/ 3853980 h 3853980"/>
              <a:gd name="connsiteX3" fmla="*/ 0 w 3510148"/>
              <a:gd name="connsiteY3" fmla="*/ 3853980 h 3853980"/>
              <a:gd name="connsiteX4" fmla="*/ 0 w 3510148"/>
              <a:gd name="connsiteY4" fmla="*/ 0 h 385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148" h="3853980">
                <a:moveTo>
                  <a:pt x="0" y="0"/>
                </a:moveTo>
                <a:lnTo>
                  <a:pt x="3510148" y="0"/>
                </a:lnTo>
                <a:lnTo>
                  <a:pt x="3510148" y="3853980"/>
                </a:lnTo>
                <a:lnTo>
                  <a:pt x="0" y="3853980"/>
                </a:lnTo>
                <a:lnTo>
                  <a:pt x="0" y="0"/>
                </a:lnTo>
                <a:close/>
              </a:path>
            </a:pathLst>
          </a:cu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On-demand self-service</a:t>
            </a:r>
          </a:p>
          <a:p>
            <a:pPr marL="108000" indent="-144000">
              <a:spcBef>
                <a:spcPts val="600"/>
              </a:spcBef>
              <a:spcAft>
                <a:spcPts val="600"/>
              </a:spcAft>
              <a:buFont typeface="Arial" panose="020B0604020202020204" pitchFamily="34" charset="0"/>
              <a:buChar char="•"/>
            </a:pPr>
            <a:r>
              <a:rPr lang="en-US" dirty="0">
                <a:solidFill>
                  <a:schemeClr val="tx1"/>
                </a:solidFill>
              </a:rPr>
              <a:t>Broad network access</a:t>
            </a:r>
          </a:p>
          <a:p>
            <a:pPr marL="108000" indent="-144000">
              <a:spcBef>
                <a:spcPts val="600"/>
              </a:spcBef>
              <a:spcAft>
                <a:spcPts val="600"/>
              </a:spcAft>
              <a:buFont typeface="Arial" panose="020B0604020202020204" pitchFamily="34" charset="0"/>
              <a:buChar char="•"/>
            </a:pPr>
            <a:r>
              <a:rPr lang="en-US" dirty="0">
                <a:solidFill>
                  <a:schemeClr val="tx1"/>
                </a:solidFill>
              </a:rPr>
              <a:t>Resource pooling</a:t>
            </a:r>
          </a:p>
          <a:p>
            <a:pPr marL="108000" indent="-144000">
              <a:spcBef>
                <a:spcPts val="600"/>
              </a:spcBef>
              <a:spcAft>
                <a:spcPts val="600"/>
              </a:spcAft>
              <a:buFont typeface="Arial" panose="020B0604020202020204" pitchFamily="34" charset="0"/>
              <a:buChar char="•"/>
            </a:pPr>
            <a:r>
              <a:rPr lang="en-US" dirty="0">
                <a:solidFill>
                  <a:schemeClr val="tx1"/>
                </a:solidFill>
              </a:rPr>
              <a:t>Rapid elasticity</a:t>
            </a:r>
          </a:p>
          <a:p>
            <a:pPr marL="108000" indent="-144000">
              <a:spcBef>
                <a:spcPts val="600"/>
              </a:spcBef>
              <a:spcAft>
                <a:spcPts val="600"/>
              </a:spcAft>
              <a:buFont typeface="Arial" panose="020B0604020202020204" pitchFamily="34" charset="0"/>
              <a:buChar char="•"/>
            </a:pPr>
            <a:r>
              <a:rPr lang="en-US" dirty="0">
                <a:solidFill>
                  <a:schemeClr val="tx1"/>
                </a:solidFill>
              </a:rPr>
              <a:t>Measured service</a:t>
            </a:r>
          </a:p>
          <a:p>
            <a:pPr marL="108000" lvl="1" indent="-144000">
              <a:spcBef>
                <a:spcPts val="600"/>
              </a:spcBef>
              <a:spcAft>
                <a:spcPts val="600"/>
              </a:spcAft>
              <a:buFont typeface="Arial" panose="020B0604020202020204" pitchFamily="34" charset="0"/>
              <a:buChar char="•"/>
            </a:pPr>
            <a:endParaRPr lang="en-US" dirty="0">
              <a:solidFill>
                <a:schemeClr val="tx1"/>
              </a:solidFill>
            </a:endParaRPr>
          </a:p>
        </p:txBody>
      </p:sp>
      <p:sp>
        <p:nvSpPr>
          <p:cNvPr id="14" name="Freihandform 13"/>
          <p:cNvSpPr/>
          <p:nvPr/>
        </p:nvSpPr>
        <p:spPr>
          <a:xfrm>
            <a:off x="4476000" y="1917919"/>
            <a:ext cx="3240000" cy="748800"/>
          </a:xfrm>
          <a:custGeom>
            <a:avLst/>
            <a:gdLst>
              <a:gd name="connsiteX0" fmla="*/ 0 w 3510148"/>
              <a:gd name="connsiteY0" fmla="*/ 0 h 748800"/>
              <a:gd name="connsiteX1" fmla="*/ 3510148 w 3510148"/>
              <a:gd name="connsiteY1" fmla="*/ 0 h 748800"/>
              <a:gd name="connsiteX2" fmla="*/ 3510148 w 3510148"/>
              <a:gd name="connsiteY2" fmla="*/ 748800 h 748800"/>
              <a:gd name="connsiteX3" fmla="*/ 0 w 3510148"/>
              <a:gd name="connsiteY3" fmla="*/ 748800 h 748800"/>
              <a:gd name="connsiteX4" fmla="*/ 0 w 3510148"/>
              <a:gd name="connsiteY4" fmla="*/ 0 h 74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148" h="748800">
                <a:moveTo>
                  <a:pt x="0" y="0"/>
                </a:moveTo>
                <a:lnTo>
                  <a:pt x="3510148" y="0"/>
                </a:lnTo>
                <a:lnTo>
                  <a:pt x="3510148" y="748800"/>
                </a:lnTo>
                <a:lnTo>
                  <a:pt x="0" y="748800"/>
                </a:lnTo>
                <a:lnTo>
                  <a:pt x="0" y="0"/>
                </a:lnTo>
                <a:close/>
              </a:path>
            </a:pathLst>
          </a:cu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2000" dirty="0">
                <a:solidFill>
                  <a:schemeClr val="bg1"/>
                </a:solidFill>
              </a:rPr>
              <a:t>Service models</a:t>
            </a:r>
          </a:p>
        </p:txBody>
      </p:sp>
      <p:sp>
        <p:nvSpPr>
          <p:cNvPr id="15" name="Freihandform 14"/>
          <p:cNvSpPr/>
          <p:nvPr/>
        </p:nvSpPr>
        <p:spPr>
          <a:xfrm>
            <a:off x="4476000" y="2666720"/>
            <a:ext cx="3240000" cy="3111437"/>
          </a:xfrm>
          <a:custGeom>
            <a:avLst/>
            <a:gdLst>
              <a:gd name="connsiteX0" fmla="*/ 0 w 3510148"/>
              <a:gd name="connsiteY0" fmla="*/ 0 h 3853980"/>
              <a:gd name="connsiteX1" fmla="*/ 3510148 w 3510148"/>
              <a:gd name="connsiteY1" fmla="*/ 0 h 3853980"/>
              <a:gd name="connsiteX2" fmla="*/ 3510148 w 3510148"/>
              <a:gd name="connsiteY2" fmla="*/ 3853980 h 3853980"/>
              <a:gd name="connsiteX3" fmla="*/ 0 w 3510148"/>
              <a:gd name="connsiteY3" fmla="*/ 3853980 h 3853980"/>
              <a:gd name="connsiteX4" fmla="*/ 0 w 3510148"/>
              <a:gd name="connsiteY4" fmla="*/ 0 h 385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148" h="3853980">
                <a:moveTo>
                  <a:pt x="0" y="0"/>
                </a:moveTo>
                <a:lnTo>
                  <a:pt x="3510148" y="0"/>
                </a:lnTo>
                <a:lnTo>
                  <a:pt x="3510148" y="3853980"/>
                </a:lnTo>
                <a:lnTo>
                  <a:pt x="0" y="3853980"/>
                </a:lnTo>
                <a:lnTo>
                  <a:pt x="0" y="0"/>
                </a:lnTo>
                <a:close/>
              </a:path>
            </a:pathLst>
          </a:cu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Software as a Service (SaaS)</a:t>
            </a:r>
          </a:p>
          <a:p>
            <a:pPr marL="108000" indent="-144000">
              <a:spcBef>
                <a:spcPts val="600"/>
              </a:spcBef>
              <a:spcAft>
                <a:spcPts val="600"/>
              </a:spcAft>
              <a:buFont typeface="Arial" panose="020B0604020202020204" pitchFamily="34" charset="0"/>
              <a:buChar char="•"/>
            </a:pPr>
            <a:r>
              <a:rPr lang="en-US" dirty="0">
                <a:solidFill>
                  <a:schemeClr val="tx1"/>
                </a:solidFill>
              </a:rPr>
              <a:t>Platform as a Service (PaaS)</a:t>
            </a:r>
          </a:p>
          <a:p>
            <a:pPr marL="108000" indent="-144000">
              <a:spcBef>
                <a:spcPts val="600"/>
              </a:spcBef>
              <a:spcAft>
                <a:spcPts val="600"/>
              </a:spcAft>
              <a:buFont typeface="Arial" panose="020B0604020202020204" pitchFamily="34" charset="0"/>
              <a:buChar char="•"/>
            </a:pPr>
            <a:r>
              <a:rPr lang="en-US" dirty="0">
                <a:solidFill>
                  <a:schemeClr val="tx1"/>
                </a:solidFill>
              </a:rPr>
              <a:t>Infrastructure as a Service (IaaS)</a:t>
            </a:r>
          </a:p>
        </p:txBody>
      </p:sp>
      <p:sp>
        <p:nvSpPr>
          <p:cNvPr id="16" name="Freihandform 15"/>
          <p:cNvSpPr/>
          <p:nvPr/>
        </p:nvSpPr>
        <p:spPr>
          <a:xfrm>
            <a:off x="8477569" y="1917919"/>
            <a:ext cx="3240000" cy="748800"/>
          </a:xfrm>
          <a:custGeom>
            <a:avLst/>
            <a:gdLst>
              <a:gd name="connsiteX0" fmla="*/ 0 w 3510148"/>
              <a:gd name="connsiteY0" fmla="*/ 0 h 748800"/>
              <a:gd name="connsiteX1" fmla="*/ 3510148 w 3510148"/>
              <a:gd name="connsiteY1" fmla="*/ 0 h 748800"/>
              <a:gd name="connsiteX2" fmla="*/ 3510148 w 3510148"/>
              <a:gd name="connsiteY2" fmla="*/ 748800 h 748800"/>
              <a:gd name="connsiteX3" fmla="*/ 0 w 3510148"/>
              <a:gd name="connsiteY3" fmla="*/ 748800 h 748800"/>
              <a:gd name="connsiteX4" fmla="*/ 0 w 3510148"/>
              <a:gd name="connsiteY4" fmla="*/ 0 h 74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148" h="748800">
                <a:moveTo>
                  <a:pt x="0" y="0"/>
                </a:moveTo>
                <a:lnTo>
                  <a:pt x="3510148" y="0"/>
                </a:lnTo>
                <a:lnTo>
                  <a:pt x="3510148" y="748800"/>
                </a:lnTo>
                <a:lnTo>
                  <a:pt x="0" y="748800"/>
                </a:lnTo>
                <a:lnTo>
                  <a:pt x="0" y="0"/>
                </a:lnTo>
                <a:close/>
              </a:path>
            </a:pathLst>
          </a:cu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lgn="ctr"/>
            <a:r>
              <a:rPr lang="en-US" sz="2000" dirty="0">
                <a:solidFill>
                  <a:schemeClr val="bg1"/>
                </a:solidFill>
              </a:rPr>
              <a:t>Deployment models</a:t>
            </a:r>
          </a:p>
        </p:txBody>
      </p:sp>
      <p:sp>
        <p:nvSpPr>
          <p:cNvPr id="17" name="Freihandform 16"/>
          <p:cNvSpPr/>
          <p:nvPr/>
        </p:nvSpPr>
        <p:spPr>
          <a:xfrm>
            <a:off x="8477569" y="2666720"/>
            <a:ext cx="3240000" cy="3111437"/>
          </a:xfrm>
          <a:custGeom>
            <a:avLst/>
            <a:gdLst>
              <a:gd name="connsiteX0" fmla="*/ 0 w 3510148"/>
              <a:gd name="connsiteY0" fmla="*/ 0 h 3853980"/>
              <a:gd name="connsiteX1" fmla="*/ 3510148 w 3510148"/>
              <a:gd name="connsiteY1" fmla="*/ 0 h 3853980"/>
              <a:gd name="connsiteX2" fmla="*/ 3510148 w 3510148"/>
              <a:gd name="connsiteY2" fmla="*/ 3853980 h 3853980"/>
              <a:gd name="connsiteX3" fmla="*/ 0 w 3510148"/>
              <a:gd name="connsiteY3" fmla="*/ 3853980 h 3853980"/>
              <a:gd name="connsiteX4" fmla="*/ 0 w 3510148"/>
              <a:gd name="connsiteY4" fmla="*/ 0 h 385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148" h="3853980">
                <a:moveTo>
                  <a:pt x="0" y="0"/>
                </a:moveTo>
                <a:lnTo>
                  <a:pt x="3510148" y="0"/>
                </a:lnTo>
                <a:lnTo>
                  <a:pt x="3510148" y="3853980"/>
                </a:lnTo>
                <a:lnTo>
                  <a:pt x="0" y="3853980"/>
                </a:lnTo>
                <a:lnTo>
                  <a:pt x="0" y="0"/>
                </a:lnTo>
                <a:close/>
              </a:path>
            </a:pathLst>
          </a:cu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Private cloud</a:t>
            </a:r>
          </a:p>
          <a:p>
            <a:pPr marL="108000" indent="-144000">
              <a:spcBef>
                <a:spcPts val="600"/>
              </a:spcBef>
              <a:spcAft>
                <a:spcPts val="600"/>
              </a:spcAft>
              <a:buFont typeface="Arial" panose="020B0604020202020204" pitchFamily="34" charset="0"/>
              <a:buChar char="•"/>
            </a:pPr>
            <a:r>
              <a:rPr lang="en-US" dirty="0">
                <a:solidFill>
                  <a:schemeClr val="tx1"/>
                </a:solidFill>
              </a:rPr>
              <a:t>Community cloud</a:t>
            </a:r>
          </a:p>
          <a:p>
            <a:pPr marL="108000" indent="-144000">
              <a:spcBef>
                <a:spcPts val="600"/>
              </a:spcBef>
              <a:spcAft>
                <a:spcPts val="600"/>
              </a:spcAft>
              <a:buFont typeface="Arial" panose="020B0604020202020204" pitchFamily="34" charset="0"/>
              <a:buChar char="•"/>
            </a:pPr>
            <a:r>
              <a:rPr lang="en-US" dirty="0">
                <a:solidFill>
                  <a:schemeClr val="tx1"/>
                </a:solidFill>
              </a:rPr>
              <a:t>Public cloud</a:t>
            </a:r>
          </a:p>
          <a:p>
            <a:pPr marL="108000" indent="-144000">
              <a:spcBef>
                <a:spcPts val="600"/>
              </a:spcBef>
              <a:spcAft>
                <a:spcPts val="600"/>
              </a:spcAft>
              <a:buFont typeface="Arial" panose="020B0604020202020204" pitchFamily="34" charset="0"/>
              <a:buChar char="•"/>
            </a:pPr>
            <a:r>
              <a:rPr lang="en-US" dirty="0">
                <a:solidFill>
                  <a:schemeClr val="tx1"/>
                </a:solidFill>
              </a:rPr>
              <a:t>Hybrid cloud</a:t>
            </a:r>
          </a:p>
        </p:txBody>
      </p:sp>
      <p:sp>
        <p:nvSpPr>
          <p:cNvPr id="6" name="Rechteck 5"/>
          <p:cNvSpPr/>
          <p:nvPr/>
        </p:nvSpPr>
        <p:spPr>
          <a:xfrm>
            <a:off x="2742740" y="4822147"/>
            <a:ext cx="900000" cy="900000"/>
          </a:xfrm>
          <a:prstGeom prst="rect">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hteck 9"/>
          <p:cNvSpPr/>
          <p:nvPr/>
        </p:nvSpPr>
        <p:spPr>
          <a:xfrm>
            <a:off x="6754904" y="4822147"/>
            <a:ext cx="900000" cy="900000"/>
          </a:xfrm>
          <a:prstGeom prst="rect">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hteck 10"/>
          <p:cNvSpPr/>
          <p:nvPr/>
        </p:nvSpPr>
        <p:spPr>
          <a:xfrm>
            <a:off x="10767068" y="4822147"/>
            <a:ext cx="900000" cy="900000"/>
          </a:xfrm>
          <a:prstGeom prst="rect">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Grafik 8"/>
          <p:cNvPicPr>
            <a:picLocks noChangeAspect="1"/>
          </p:cNvPicPr>
          <p:nvPr/>
        </p:nvPicPr>
        <p:blipFill>
          <a:blip r:embed="rId3"/>
          <a:stretch>
            <a:fillRect/>
          </a:stretch>
        </p:blipFill>
        <p:spPr>
          <a:xfrm>
            <a:off x="2836865" y="4876183"/>
            <a:ext cx="8710660" cy="787991"/>
          </a:xfrm>
          <a:prstGeom prst="rect">
            <a:avLst/>
          </a:prstGeom>
        </p:spPr>
      </p:pic>
    </p:spTree>
    <p:extLst>
      <p:ext uri="{BB962C8B-B14F-4D97-AF65-F5344CB8AC3E}">
        <p14:creationId xmlns:p14="http://schemas.microsoft.com/office/powerpoint/2010/main" val="1595838300"/>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Fault and Update Domains</a:t>
            </a:r>
          </a:p>
        </p:txBody>
      </p:sp>
      <p:sp>
        <p:nvSpPr>
          <p:cNvPr id="4" name="Textplatzhalter 3"/>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34" name="Rectangle 10"/>
          <p:cNvSpPr/>
          <p:nvPr>
            <p:custDataLst>
              <p:tags r:id="rId1"/>
            </p:custDataLst>
          </p:nvPr>
        </p:nvSpPr>
        <p:spPr bwMode="auto">
          <a:xfrm>
            <a:off x="7256478" y="1503595"/>
            <a:ext cx="2663995" cy="4773826"/>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t" anchorCtr="0" compatLnSpc="1">
            <a:prstTxWarp prst="textNoShape">
              <a:avLst/>
            </a:prstTxWarp>
          </a:bodyPr>
          <a:lstStyle/>
          <a:p>
            <a:pPr algn="ctr" defTabSz="1218256"/>
            <a:r>
              <a:rPr lang="en-US" sz="2400" dirty="0">
                <a:ln>
                  <a:solidFill>
                    <a:srgbClr val="FFFFFF">
                      <a:alpha val="0"/>
                    </a:srgbClr>
                  </a:solidFill>
                </a:ln>
                <a:solidFill>
                  <a:schemeClr val="tx1"/>
                </a:solidFill>
              </a:rPr>
              <a:t>Fault domain</a:t>
            </a:r>
          </a:p>
        </p:txBody>
      </p:sp>
      <p:sp>
        <p:nvSpPr>
          <p:cNvPr id="35" name="Rectangle 11"/>
          <p:cNvSpPr/>
          <p:nvPr>
            <p:custDataLst>
              <p:tags r:id="rId2"/>
            </p:custDataLst>
          </p:nvPr>
        </p:nvSpPr>
        <p:spPr bwMode="auto">
          <a:xfrm>
            <a:off x="7415163" y="1929557"/>
            <a:ext cx="2377102" cy="41601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703" rIns="91367" bIns="45685" numCol="1" spcCol="0" rtlCol="0" anchor="t" anchorCtr="0" compatLnSpc="1">
            <a:prstTxWarp prst="textNoShape">
              <a:avLst/>
            </a:prstTxWarp>
          </a:bodyPr>
          <a:lstStyle/>
          <a:p>
            <a:pPr algn="ctr" defTabSz="913391">
              <a:spcBef>
                <a:spcPts val="1200"/>
              </a:spcBef>
            </a:pPr>
            <a:r>
              <a:rPr lang="en-US" sz="2400" dirty="0">
                <a:ln>
                  <a:solidFill>
                    <a:srgbClr val="FFFFFF">
                      <a:alpha val="0"/>
                    </a:srgbClr>
                  </a:solidFill>
                </a:ln>
                <a:solidFill>
                  <a:schemeClr val="tx1"/>
                </a:solidFill>
              </a:rPr>
              <a:t>rack</a:t>
            </a:r>
          </a:p>
        </p:txBody>
      </p:sp>
      <p:sp>
        <p:nvSpPr>
          <p:cNvPr id="36" name="Rectangle 2"/>
          <p:cNvSpPr/>
          <p:nvPr>
            <p:custDataLst>
              <p:tags r:id="rId3"/>
            </p:custDataLst>
          </p:nvPr>
        </p:nvSpPr>
        <p:spPr bwMode="auto">
          <a:xfrm>
            <a:off x="2271528" y="1503595"/>
            <a:ext cx="2663995" cy="4773826"/>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t" anchorCtr="0" compatLnSpc="1">
            <a:prstTxWarp prst="textNoShape">
              <a:avLst/>
            </a:prstTxWarp>
          </a:bodyPr>
          <a:lstStyle/>
          <a:p>
            <a:pPr algn="ctr" defTabSz="1218256"/>
            <a:r>
              <a:rPr lang="en-US" sz="2400" dirty="0">
                <a:ln>
                  <a:solidFill>
                    <a:srgbClr val="FFFFFF">
                      <a:alpha val="0"/>
                    </a:srgbClr>
                  </a:solidFill>
                </a:ln>
                <a:solidFill>
                  <a:schemeClr val="tx1"/>
                </a:solidFill>
              </a:rPr>
              <a:t>Fault domain</a:t>
            </a:r>
          </a:p>
        </p:txBody>
      </p:sp>
      <p:sp>
        <p:nvSpPr>
          <p:cNvPr id="37" name="Rectangle 3"/>
          <p:cNvSpPr/>
          <p:nvPr>
            <p:custDataLst>
              <p:tags r:id="rId4"/>
            </p:custDataLst>
          </p:nvPr>
        </p:nvSpPr>
        <p:spPr bwMode="auto">
          <a:xfrm>
            <a:off x="2430212" y="1929557"/>
            <a:ext cx="2377102" cy="41601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703" rIns="91367" bIns="45685" numCol="1" spcCol="0" rtlCol="0" anchor="t" anchorCtr="0" compatLnSpc="1">
            <a:prstTxWarp prst="textNoShape">
              <a:avLst/>
            </a:prstTxWarp>
          </a:bodyPr>
          <a:lstStyle/>
          <a:p>
            <a:pPr algn="ctr" defTabSz="913391">
              <a:spcBef>
                <a:spcPts val="1200"/>
              </a:spcBef>
            </a:pPr>
            <a:r>
              <a:rPr lang="en-US" sz="2400" dirty="0">
                <a:ln>
                  <a:solidFill>
                    <a:srgbClr val="FFFFFF">
                      <a:alpha val="0"/>
                    </a:srgbClr>
                  </a:solidFill>
                </a:ln>
                <a:solidFill>
                  <a:schemeClr val="tx1"/>
                </a:solidFill>
              </a:rPr>
              <a:t>rack</a:t>
            </a:r>
          </a:p>
        </p:txBody>
      </p:sp>
      <p:sp>
        <p:nvSpPr>
          <p:cNvPr id="38" name="Rectangle 4"/>
          <p:cNvSpPr/>
          <p:nvPr>
            <p:custDataLst>
              <p:tags r:id="rId5"/>
            </p:custDataLst>
          </p:nvPr>
        </p:nvSpPr>
        <p:spPr bwMode="auto">
          <a:xfrm>
            <a:off x="2597828" y="2410743"/>
            <a:ext cx="6996344" cy="1646717"/>
          </a:xfrm>
          <a:prstGeom prst="rect">
            <a:avLst/>
          </a:prstGeom>
          <a:solidFill>
            <a:schemeClr val="accent4"/>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1" compatLnSpc="1">
            <a:prstTxWarp prst="textNoShape">
              <a:avLst/>
            </a:prstTxWarp>
          </a:bodyPr>
          <a:lstStyle/>
          <a:p>
            <a:pPr algn="ctr" defTabSz="913702"/>
            <a:r>
              <a:rPr lang="en-US" sz="2400" dirty="0">
                <a:ln>
                  <a:solidFill>
                    <a:srgbClr val="FFFFFF">
                      <a:alpha val="0"/>
                    </a:srgbClr>
                  </a:solidFill>
                </a:ln>
                <a:solidFill>
                  <a:schemeClr val="bg1"/>
                </a:solidFill>
              </a:rPr>
              <a:t>Web role</a:t>
            </a:r>
          </a:p>
        </p:txBody>
      </p:sp>
      <p:sp>
        <p:nvSpPr>
          <p:cNvPr id="39" name="Rectangle 5"/>
          <p:cNvSpPr/>
          <p:nvPr>
            <p:custDataLst>
              <p:tags r:id="rId6"/>
            </p:custDataLst>
          </p:nvPr>
        </p:nvSpPr>
        <p:spPr bwMode="auto">
          <a:xfrm>
            <a:off x="2872107" y="2861397"/>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0" name="Rectangle 6"/>
          <p:cNvSpPr/>
          <p:nvPr>
            <p:custDataLst>
              <p:tags r:id="rId7"/>
            </p:custDataLst>
          </p:nvPr>
        </p:nvSpPr>
        <p:spPr bwMode="auto">
          <a:xfrm>
            <a:off x="2872107" y="3484822"/>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1" name="Rectangle 7"/>
          <p:cNvSpPr/>
          <p:nvPr>
            <p:custDataLst>
              <p:tags r:id="rId8"/>
            </p:custDataLst>
          </p:nvPr>
        </p:nvSpPr>
        <p:spPr bwMode="auto">
          <a:xfrm>
            <a:off x="2611222" y="4266987"/>
            <a:ext cx="6996344" cy="1646717"/>
          </a:xfrm>
          <a:prstGeom prst="rect">
            <a:avLst/>
          </a:prstGeom>
          <a:solidFill>
            <a:schemeClr val="accent5"/>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1" compatLnSpc="1">
            <a:prstTxWarp prst="textNoShape">
              <a:avLst/>
            </a:prstTxWarp>
          </a:bodyPr>
          <a:lstStyle/>
          <a:p>
            <a:pPr algn="ctr" defTabSz="913702"/>
            <a:r>
              <a:rPr lang="en-US" sz="2400" dirty="0">
                <a:ln>
                  <a:solidFill>
                    <a:srgbClr val="FFFFFF">
                      <a:alpha val="0"/>
                    </a:srgbClr>
                  </a:solidFill>
                </a:ln>
                <a:solidFill>
                  <a:schemeClr val="bg1"/>
                </a:solidFill>
              </a:rPr>
              <a:t>Worker role</a:t>
            </a:r>
          </a:p>
        </p:txBody>
      </p:sp>
      <p:sp>
        <p:nvSpPr>
          <p:cNvPr id="42" name="Rectangle 8"/>
          <p:cNvSpPr/>
          <p:nvPr>
            <p:custDataLst>
              <p:tags r:id="rId9"/>
            </p:custDataLst>
          </p:nvPr>
        </p:nvSpPr>
        <p:spPr bwMode="auto">
          <a:xfrm>
            <a:off x="2872107" y="4717640"/>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3" name="Rectangle 9"/>
          <p:cNvSpPr/>
          <p:nvPr>
            <p:custDataLst>
              <p:tags r:id="rId10"/>
            </p:custDataLst>
          </p:nvPr>
        </p:nvSpPr>
        <p:spPr bwMode="auto">
          <a:xfrm>
            <a:off x="2872107" y="5341067"/>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4" name="Rectangle 13"/>
          <p:cNvSpPr/>
          <p:nvPr>
            <p:custDataLst>
              <p:tags r:id="rId11"/>
            </p:custDataLst>
          </p:nvPr>
        </p:nvSpPr>
        <p:spPr bwMode="auto">
          <a:xfrm>
            <a:off x="7857059" y="2850688"/>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6" name="Rectangle 14"/>
          <p:cNvSpPr/>
          <p:nvPr>
            <p:custDataLst>
              <p:tags r:id="rId12"/>
            </p:custDataLst>
          </p:nvPr>
        </p:nvSpPr>
        <p:spPr bwMode="auto">
          <a:xfrm>
            <a:off x="7857059" y="3484822"/>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7" name="Rectangle 16"/>
          <p:cNvSpPr/>
          <p:nvPr>
            <p:custDataLst>
              <p:tags r:id="rId13"/>
            </p:custDataLst>
          </p:nvPr>
        </p:nvSpPr>
        <p:spPr bwMode="auto">
          <a:xfrm>
            <a:off x="7857059" y="4717640"/>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8" name="Rectangle 17"/>
          <p:cNvSpPr/>
          <p:nvPr>
            <p:custDataLst>
              <p:tags r:id="rId14"/>
            </p:custDataLst>
          </p:nvPr>
        </p:nvSpPr>
        <p:spPr bwMode="auto">
          <a:xfrm>
            <a:off x="7857059" y="5341067"/>
            <a:ext cx="1462832" cy="42587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r>
              <a:rPr lang="en-NZ" sz="1600" b="1" dirty="0">
                <a:ln>
                  <a:solidFill>
                    <a:srgbClr val="FFFFFF">
                      <a:alpha val="0"/>
                    </a:srgbClr>
                  </a:solidFill>
                </a:ln>
                <a:solidFill>
                  <a:schemeClr val="tx1"/>
                </a:solidFill>
              </a:rPr>
              <a:t>INSTANCE</a:t>
            </a:r>
          </a:p>
        </p:txBody>
      </p:sp>
      <p:sp>
        <p:nvSpPr>
          <p:cNvPr id="49" name="Rectangle 18"/>
          <p:cNvSpPr/>
          <p:nvPr>
            <p:custDataLst>
              <p:tags r:id="rId15"/>
            </p:custDataLst>
          </p:nvPr>
        </p:nvSpPr>
        <p:spPr bwMode="auto">
          <a:xfrm>
            <a:off x="2702275" y="2750744"/>
            <a:ext cx="1759182" cy="1248275"/>
          </a:xfrm>
          <a:prstGeom prst="rect">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endParaRPr lang="en-US" sz="2000" dirty="0">
              <a:ln>
                <a:solidFill>
                  <a:srgbClr val="FFFFFF">
                    <a:alpha val="0"/>
                  </a:srgbClr>
                </a:solidFill>
              </a:ln>
              <a:solidFill>
                <a:schemeClr val="tx1"/>
              </a:solidFill>
            </a:endParaRPr>
          </a:p>
        </p:txBody>
      </p:sp>
      <p:sp>
        <p:nvSpPr>
          <p:cNvPr id="50" name="Rectangle 20"/>
          <p:cNvSpPr/>
          <p:nvPr>
            <p:custDataLst>
              <p:tags r:id="rId16"/>
            </p:custDataLst>
          </p:nvPr>
        </p:nvSpPr>
        <p:spPr bwMode="auto">
          <a:xfrm>
            <a:off x="2702275" y="4632988"/>
            <a:ext cx="1759182" cy="1227729"/>
          </a:xfrm>
          <a:prstGeom prst="rect">
            <a:avLst/>
          </a:prstGeom>
          <a:noFill/>
          <a:ln w="2222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endParaRPr lang="en-US" sz="2000" dirty="0">
              <a:ln>
                <a:solidFill>
                  <a:srgbClr val="FFFFFF">
                    <a:alpha val="0"/>
                  </a:srgbClr>
                </a:solidFill>
              </a:ln>
              <a:solidFill>
                <a:schemeClr val="tx1"/>
              </a:solidFill>
            </a:endParaRPr>
          </a:p>
        </p:txBody>
      </p:sp>
      <p:sp>
        <p:nvSpPr>
          <p:cNvPr id="51" name="Rectangle 23"/>
          <p:cNvSpPr/>
          <p:nvPr>
            <p:custDataLst>
              <p:tags r:id="rId17"/>
            </p:custDataLst>
          </p:nvPr>
        </p:nvSpPr>
        <p:spPr bwMode="auto">
          <a:xfrm>
            <a:off x="7708888" y="4632988"/>
            <a:ext cx="1759182" cy="1227729"/>
          </a:xfrm>
          <a:prstGeom prst="rect">
            <a:avLst/>
          </a:prstGeom>
          <a:noFill/>
          <a:ln w="2222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endParaRPr lang="en-US" sz="2000" dirty="0">
              <a:ln>
                <a:solidFill>
                  <a:srgbClr val="FFFFFF">
                    <a:alpha val="0"/>
                  </a:srgbClr>
                </a:solidFill>
              </a:ln>
              <a:solidFill>
                <a:schemeClr val="tx1"/>
              </a:solidFill>
            </a:endParaRPr>
          </a:p>
        </p:txBody>
      </p:sp>
      <p:sp>
        <p:nvSpPr>
          <p:cNvPr id="52" name="Rectangle 24"/>
          <p:cNvSpPr/>
          <p:nvPr>
            <p:custDataLst>
              <p:tags r:id="rId18"/>
            </p:custDataLst>
          </p:nvPr>
        </p:nvSpPr>
        <p:spPr bwMode="auto">
          <a:xfrm>
            <a:off x="7700056" y="2750744"/>
            <a:ext cx="1759182" cy="1248275"/>
          </a:xfrm>
          <a:prstGeom prst="rect">
            <a:avLst/>
          </a:prstGeom>
          <a:noFill/>
          <a:ln w="2222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0" compatLnSpc="1">
            <a:prstTxWarp prst="textNoShape">
              <a:avLst/>
            </a:prstTxWarp>
          </a:bodyPr>
          <a:lstStyle/>
          <a:p>
            <a:pPr algn="ctr" defTabSz="913702"/>
            <a:endParaRPr lang="en-US" sz="2000" dirty="0">
              <a:ln>
                <a:solidFill>
                  <a:srgbClr val="FFFFFF">
                    <a:alpha val="0"/>
                  </a:srgbClr>
                </a:solidFill>
              </a:ln>
              <a:solidFill>
                <a:schemeClr val="tx1"/>
              </a:solidFill>
            </a:endParaRPr>
          </a:p>
        </p:txBody>
      </p:sp>
      <p:sp>
        <p:nvSpPr>
          <p:cNvPr id="53" name="TextBox 1"/>
          <p:cNvSpPr txBox="1"/>
          <p:nvPr/>
        </p:nvSpPr>
        <p:spPr>
          <a:xfrm>
            <a:off x="3356002" y="2434469"/>
            <a:ext cx="515847" cy="276999"/>
          </a:xfrm>
          <a:prstGeom prst="rect">
            <a:avLst/>
          </a:prstGeom>
          <a:noFill/>
        </p:spPr>
        <p:txBody>
          <a:bodyPr wrap="none" lIns="0" tIns="0" rIns="0" bIns="0" rtlCol="0">
            <a:spAutoFit/>
          </a:bodyPr>
          <a:lstStyle/>
          <a:p>
            <a:pPr defTabSz="1218256"/>
            <a:r>
              <a:rPr lang="en-US" spc="-93" dirty="0">
                <a:solidFill>
                  <a:schemeClr val="bg1"/>
                </a:solidFill>
              </a:rPr>
              <a:t>UD #1</a:t>
            </a:r>
          </a:p>
        </p:txBody>
      </p:sp>
      <p:sp>
        <p:nvSpPr>
          <p:cNvPr id="54" name="TextBox 25"/>
          <p:cNvSpPr txBox="1"/>
          <p:nvPr/>
        </p:nvSpPr>
        <p:spPr>
          <a:xfrm>
            <a:off x="3356001" y="4337772"/>
            <a:ext cx="515847" cy="276999"/>
          </a:xfrm>
          <a:prstGeom prst="rect">
            <a:avLst/>
          </a:prstGeom>
          <a:noFill/>
        </p:spPr>
        <p:txBody>
          <a:bodyPr wrap="none" lIns="0" tIns="0" rIns="0" bIns="0" rtlCol="0">
            <a:spAutoFit/>
          </a:bodyPr>
          <a:lstStyle/>
          <a:p>
            <a:pPr defTabSz="1218256"/>
            <a:r>
              <a:rPr lang="en-US" spc="-93" dirty="0">
                <a:solidFill>
                  <a:schemeClr val="bg1"/>
                </a:solidFill>
              </a:rPr>
              <a:t>UD #1</a:t>
            </a:r>
          </a:p>
        </p:txBody>
      </p:sp>
      <p:sp>
        <p:nvSpPr>
          <p:cNvPr id="55" name="TextBox 26"/>
          <p:cNvSpPr txBox="1"/>
          <p:nvPr/>
        </p:nvSpPr>
        <p:spPr>
          <a:xfrm>
            <a:off x="8377850" y="2443098"/>
            <a:ext cx="515847" cy="276999"/>
          </a:xfrm>
          <a:prstGeom prst="rect">
            <a:avLst/>
          </a:prstGeom>
          <a:noFill/>
        </p:spPr>
        <p:txBody>
          <a:bodyPr wrap="none" lIns="0" tIns="0" rIns="0" bIns="0" rtlCol="0">
            <a:spAutoFit/>
          </a:bodyPr>
          <a:lstStyle/>
          <a:p>
            <a:pPr defTabSz="1218256"/>
            <a:r>
              <a:rPr lang="en-US" spc="-93" dirty="0">
                <a:solidFill>
                  <a:schemeClr val="bg1"/>
                </a:solidFill>
              </a:rPr>
              <a:t>UD #2</a:t>
            </a:r>
          </a:p>
        </p:txBody>
      </p:sp>
      <p:sp>
        <p:nvSpPr>
          <p:cNvPr id="56" name="TextBox 27"/>
          <p:cNvSpPr txBox="1"/>
          <p:nvPr/>
        </p:nvSpPr>
        <p:spPr>
          <a:xfrm>
            <a:off x="8377849" y="4322138"/>
            <a:ext cx="515847" cy="276999"/>
          </a:xfrm>
          <a:prstGeom prst="rect">
            <a:avLst/>
          </a:prstGeom>
          <a:noFill/>
        </p:spPr>
        <p:txBody>
          <a:bodyPr wrap="none" lIns="0" tIns="0" rIns="0" bIns="0" rtlCol="0">
            <a:spAutoFit/>
          </a:bodyPr>
          <a:lstStyle/>
          <a:p>
            <a:pPr defTabSz="1218256"/>
            <a:r>
              <a:rPr lang="en-US" spc="-93" dirty="0">
                <a:solidFill>
                  <a:schemeClr val="bg1"/>
                </a:solidFill>
              </a:rPr>
              <a:t>UD #2</a:t>
            </a:r>
          </a:p>
        </p:txBody>
      </p:sp>
    </p:spTree>
    <p:extLst>
      <p:ext uri="{BB962C8B-B14F-4D97-AF65-F5344CB8AC3E}">
        <p14:creationId xmlns:p14="http://schemas.microsoft.com/office/powerpoint/2010/main" val="4165889026"/>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0"/>
          <p:cNvSpPr/>
          <p:nvPr>
            <p:custDataLst>
              <p:tags r:id="rId1"/>
            </p:custDataLst>
          </p:nvPr>
        </p:nvSpPr>
        <p:spPr bwMode="auto">
          <a:xfrm>
            <a:off x="7256478" y="1503595"/>
            <a:ext cx="2663995" cy="4773826"/>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t" anchorCtr="0" compatLnSpc="1">
            <a:prstTxWarp prst="textNoShape">
              <a:avLst/>
            </a:prstTxWarp>
          </a:bodyPr>
          <a:lstStyle/>
          <a:p>
            <a:pPr algn="ctr" defTabSz="1218256"/>
            <a:r>
              <a:rPr lang="en-US" sz="2400" dirty="0">
                <a:ln>
                  <a:solidFill>
                    <a:srgbClr val="FFFFFF">
                      <a:alpha val="0"/>
                    </a:srgbClr>
                  </a:solidFill>
                </a:ln>
                <a:solidFill>
                  <a:schemeClr val="tx1"/>
                </a:solidFill>
              </a:rPr>
              <a:t>Fault domain</a:t>
            </a:r>
          </a:p>
        </p:txBody>
      </p:sp>
      <p:sp>
        <p:nvSpPr>
          <p:cNvPr id="34" name="Rectangle 11"/>
          <p:cNvSpPr/>
          <p:nvPr>
            <p:custDataLst>
              <p:tags r:id="rId2"/>
            </p:custDataLst>
          </p:nvPr>
        </p:nvSpPr>
        <p:spPr bwMode="auto">
          <a:xfrm>
            <a:off x="7415163" y="1929557"/>
            <a:ext cx="2377102" cy="41601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703" rIns="91367" bIns="45685" numCol="1" spcCol="0" rtlCol="0" anchor="t" anchorCtr="0" compatLnSpc="1">
            <a:prstTxWarp prst="textNoShape">
              <a:avLst/>
            </a:prstTxWarp>
          </a:bodyPr>
          <a:lstStyle/>
          <a:p>
            <a:pPr algn="ctr" defTabSz="913391">
              <a:spcBef>
                <a:spcPts val="1200"/>
              </a:spcBef>
            </a:pPr>
            <a:r>
              <a:rPr lang="en-US" sz="2400" dirty="0">
                <a:ln>
                  <a:solidFill>
                    <a:srgbClr val="FFFFFF">
                      <a:alpha val="0"/>
                    </a:srgbClr>
                  </a:solidFill>
                </a:ln>
                <a:solidFill>
                  <a:schemeClr val="tx1"/>
                </a:solidFill>
              </a:rPr>
              <a:t>rack</a:t>
            </a:r>
          </a:p>
        </p:txBody>
      </p:sp>
      <p:sp>
        <p:nvSpPr>
          <p:cNvPr id="40" name="Rectangle 2"/>
          <p:cNvSpPr/>
          <p:nvPr>
            <p:custDataLst>
              <p:tags r:id="rId3"/>
            </p:custDataLst>
          </p:nvPr>
        </p:nvSpPr>
        <p:spPr bwMode="auto">
          <a:xfrm>
            <a:off x="2271528" y="1503595"/>
            <a:ext cx="2663995" cy="4773826"/>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t" anchorCtr="0" compatLnSpc="1">
            <a:prstTxWarp prst="textNoShape">
              <a:avLst/>
            </a:prstTxWarp>
          </a:bodyPr>
          <a:lstStyle/>
          <a:p>
            <a:pPr algn="ctr" defTabSz="1218256"/>
            <a:r>
              <a:rPr lang="en-US" sz="2400" dirty="0">
                <a:ln>
                  <a:solidFill>
                    <a:srgbClr val="FFFFFF">
                      <a:alpha val="0"/>
                    </a:srgbClr>
                  </a:solidFill>
                </a:ln>
                <a:solidFill>
                  <a:schemeClr val="tx1"/>
                </a:solidFill>
              </a:rPr>
              <a:t>Fault domain</a:t>
            </a:r>
          </a:p>
        </p:txBody>
      </p:sp>
      <p:sp>
        <p:nvSpPr>
          <p:cNvPr id="41" name="Rectangle 3"/>
          <p:cNvSpPr/>
          <p:nvPr>
            <p:custDataLst>
              <p:tags r:id="rId4"/>
            </p:custDataLst>
          </p:nvPr>
        </p:nvSpPr>
        <p:spPr bwMode="auto">
          <a:xfrm>
            <a:off x="2430212" y="1929557"/>
            <a:ext cx="2377102" cy="41601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703" rIns="91367" bIns="45685" numCol="1" spcCol="0" rtlCol="0" anchor="t" anchorCtr="0" compatLnSpc="1">
            <a:prstTxWarp prst="textNoShape">
              <a:avLst/>
            </a:prstTxWarp>
          </a:bodyPr>
          <a:lstStyle/>
          <a:p>
            <a:pPr algn="ctr" defTabSz="913391">
              <a:spcBef>
                <a:spcPts val="1200"/>
              </a:spcBef>
            </a:pPr>
            <a:r>
              <a:rPr lang="en-US" sz="2400" dirty="0">
                <a:ln>
                  <a:solidFill>
                    <a:srgbClr val="FFFFFF">
                      <a:alpha val="0"/>
                    </a:srgbClr>
                  </a:solidFill>
                </a:ln>
                <a:solidFill>
                  <a:schemeClr val="tx1"/>
                </a:solidFill>
              </a:rPr>
              <a:t>rack</a:t>
            </a:r>
          </a:p>
        </p:txBody>
      </p:sp>
      <p:sp>
        <p:nvSpPr>
          <p:cNvPr id="25602" name="Title 1"/>
          <p:cNvSpPr>
            <a:spLocks noGrp="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en-US" altLang="en-US" dirty="0">
                <a:ea typeface="Arial" charset="0"/>
                <a:cs typeface="Segoe UI" panose="020B0502040204020203" pitchFamily="34" charset="0"/>
              </a:rPr>
              <a:t>Virtual Machine Availability Sets</a:t>
            </a:r>
          </a:p>
        </p:txBody>
      </p:sp>
      <p:sp>
        <p:nvSpPr>
          <p:cNvPr id="2" name="Textplatzhalter 1"/>
          <p:cNvSpPr>
            <a:spLocks noGrp="1"/>
          </p:cNvSpPr>
          <p:nvPr>
            <p:ph type="body" sz="quarter" idx="12"/>
          </p:nvPr>
        </p:nvSpPr>
        <p:spPr/>
        <p:txBody>
          <a:bodyPr/>
          <a:lstStyle/>
          <a:p>
            <a:r>
              <a:rPr lang="en-US" dirty="0"/>
              <a:t>Source: Microsoft</a:t>
            </a:r>
          </a:p>
        </p:txBody>
      </p:sp>
      <p:sp>
        <p:nvSpPr>
          <p:cNvPr id="6" name="Bildplatzhalter 5"/>
          <p:cNvSpPr>
            <a:spLocks noGrp="1"/>
          </p:cNvSpPr>
          <p:nvPr>
            <p:ph type="pic" sz="quarter" idx="13"/>
          </p:nvPr>
        </p:nvSpPr>
        <p:spPr/>
      </p:sp>
      <p:sp>
        <p:nvSpPr>
          <p:cNvPr id="30" name="Textfeld 29"/>
          <p:cNvSpPr txBox="1"/>
          <p:nvPr/>
        </p:nvSpPr>
        <p:spPr>
          <a:xfrm>
            <a:off x="2833545" y="1145010"/>
            <a:ext cx="6774021" cy="338554"/>
          </a:xfrm>
          <a:prstGeom prst="rect">
            <a:avLst/>
          </a:prstGeom>
          <a:noFill/>
        </p:spPr>
        <p:txBody>
          <a:bodyPr wrap="square" rtlCol="0">
            <a:spAutoFit/>
          </a:bodyPr>
          <a:lstStyle/>
          <a:p>
            <a:pPr algn="ctr" defTabSz="932597">
              <a:spcBef>
                <a:spcPts val="1020"/>
              </a:spcBef>
            </a:pPr>
            <a:r>
              <a:rPr lang="en-US" sz="1600" i="1" cap="all" dirty="0">
                <a:solidFill>
                  <a:schemeClr val="accent5">
                    <a:lumMod val="10000"/>
                  </a:schemeClr>
                </a:solidFill>
                <a:ea typeface="Arial" charset="0"/>
                <a:cs typeface="Segoe UI" panose="020B0502040204020203" pitchFamily="34" charset="0"/>
              </a:rPr>
              <a:t>Update Domains are honored by host OS updates</a:t>
            </a:r>
          </a:p>
        </p:txBody>
      </p:sp>
      <p:cxnSp>
        <p:nvCxnSpPr>
          <p:cNvPr id="31" name="Gerade Verbindung 30"/>
          <p:cNvCxnSpPr/>
          <p:nvPr/>
        </p:nvCxnSpPr>
        <p:spPr>
          <a:xfrm>
            <a:off x="3090000" y="1469704"/>
            <a:ext cx="6012000" cy="0"/>
          </a:xfrm>
          <a:prstGeom prst="line">
            <a:avLst/>
          </a:prstGeom>
          <a:ln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4"/>
          <p:cNvSpPr/>
          <p:nvPr>
            <p:custDataLst>
              <p:tags r:id="rId5"/>
            </p:custDataLst>
          </p:nvPr>
        </p:nvSpPr>
        <p:spPr bwMode="auto">
          <a:xfrm>
            <a:off x="2597828" y="2419796"/>
            <a:ext cx="6996344" cy="1646717"/>
          </a:xfrm>
          <a:prstGeom prst="rect">
            <a:avLst/>
          </a:prstGeom>
          <a:solidFill>
            <a:schemeClr val="accent4"/>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1" compatLnSpc="1">
            <a:prstTxWarp prst="textNoShape">
              <a:avLst/>
            </a:prstTxWarp>
          </a:bodyPr>
          <a:lstStyle/>
          <a:p>
            <a:pPr algn="ctr" defTabSz="913550"/>
            <a:r>
              <a:rPr lang="en-US" sz="2400" dirty="0">
                <a:ln>
                  <a:solidFill>
                    <a:srgbClr val="FFFFFF">
                      <a:alpha val="0"/>
                    </a:srgbClr>
                  </a:solidFill>
                </a:ln>
                <a:solidFill>
                  <a:schemeClr val="bg1"/>
                </a:solidFill>
              </a:rPr>
              <a:t>Availability sets</a:t>
            </a:r>
          </a:p>
        </p:txBody>
      </p:sp>
      <p:sp>
        <p:nvSpPr>
          <p:cNvPr id="42" name="Rectangle 7"/>
          <p:cNvSpPr/>
          <p:nvPr>
            <p:custDataLst>
              <p:tags r:id="rId6"/>
            </p:custDataLst>
          </p:nvPr>
        </p:nvSpPr>
        <p:spPr bwMode="auto">
          <a:xfrm>
            <a:off x="2611222" y="4276040"/>
            <a:ext cx="6996344" cy="1646717"/>
          </a:xfrm>
          <a:prstGeom prst="rect">
            <a:avLst/>
          </a:prstGeom>
          <a:solidFill>
            <a:schemeClr val="accent5"/>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9" tIns="45701" rIns="91399" bIns="45701" numCol="1" rtlCol="0" anchor="ctr" anchorCtr="1" compatLnSpc="1">
            <a:prstTxWarp prst="textNoShape">
              <a:avLst/>
            </a:prstTxWarp>
          </a:bodyPr>
          <a:lstStyle/>
          <a:p>
            <a:pPr algn="ctr" defTabSz="913550"/>
            <a:r>
              <a:rPr lang="en-US" sz="2400" dirty="0">
                <a:ln>
                  <a:solidFill>
                    <a:srgbClr val="FFFFFF">
                      <a:alpha val="0"/>
                    </a:srgbClr>
                  </a:solidFill>
                </a:ln>
                <a:solidFill>
                  <a:schemeClr val="bg1"/>
                </a:solidFill>
              </a:rPr>
              <a:t>Availability sets</a:t>
            </a:r>
          </a:p>
        </p:txBody>
      </p:sp>
      <p:grpSp>
        <p:nvGrpSpPr>
          <p:cNvPr id="3" name="Gruppierung 2"/>
          <p:cNvGrpSpPr/>
          <p:nvPr/>
        </p:nvGrpSpPr>
        <p:grpSpPr>
          <a:xfrm>
            <a:off x="2729207" y="2459632"/>
            <a:ext cx="1929760" cy="1565470"/>
            <a:chOff x="2788673" y="2548579"/>
            <a:chExt cx="1929760" cy="1565470"/>
          </a:xfrm>
        </p:grpSpPr>
        <p:sp>
          <p:nvSpPr>
            <p:cNvPr id="78" name="Rectangle 4"/>
            <p:cNvSpPr/>
            <p:nvPr>
              <p:custDataLst>
                <p:tags r:id="rId13"/>
              </p:custDataLst>
            </p:nvPr>
          </p:nvSpPr>
          <p:spPr bwMode="auto">
            <a:xfrm>
              <a:off x="2788673" y="2548579"/>
              <a:ext cx="1929760" cy="1565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3" rIns="91383" bIns="45693" numCol="1" rtlCol="0" anchor="t" anchorCtr="0" compatLnSpc="1">
              <a:prstTxWarp prst="textNoShape">
                <a:avLst/>
              </a:prstTxWarp>
            </a:bodyPr>
            <a:lstStyle/>
            <a:p>
              <a:pPr algn="ctr" defTabSz="913550"/>
              <a:r>
                <a:rPr lang="en-US" sz="2000" dirty="0">
                  <a:ln>
                    <a:solidFill>
                      <a:srgbClr val="FFFFFF">
                        <a:alpha val="0"/>
                      </a:srgbClr>
                    </a:solidFill>
                  </a:ln>
                  <a:solidFill>
                    <a:schemeClr val="tx1"/>
                  </a:solidFill>
                </a:rPr>
                <a:t>Virtual machine</a:t>
              </a:r>
            </a:p>
          </p:txBody>
        </p:sp>
        <p:sp>
          <p:nvSpPr>
            <p:cNvPr id="82" name="Rectangle 5"/>
            <p:cNvSpPr/>
            <p:nvPr>
              <p:custDataLst>
                <p:tags r:id="rId14"/>
              </p:custDataLst>
            </p:nvPr>
          </p:nvSpPr>
          <p:spPr bwMode="auto">
            <a:xfrm>
              <a:off x="3051820" y="2962829"/>
              <a:ext cx="1403461" cy="9559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662" tIns="91415" rIns="91383" bIns="45693" numCol="1" rtlCol="0" anchor="ctr" anchorCtr="0" compatLnSpc="1">
              <a:prstTxWarp prst="textNoShape">
                <a:avLst/>
              </a:prstTxWarp>
            </a:bodyPr>
            <a:lstStyle/>
            <a:p>
              <a:pPr algn="ctr" defTabSz="913550"/>
              <a:r>
                <a:rPr lang="en-NZ" dirty="0">
                  <a:ln>
                    <a:solidFill>
                      <a:srgbClr val="FFFFFF">
                        <a:alpha val="0"/>
                      </a:srgbClr>
                    </a:solidFill>
                  </a:ln>
                  <a:solidFill>
                    <a:schemeClr val="tx1"/>
                  </a:solidFill>
                </a:rPr>
                <a:t>IIS1</a:t>
              </a:r>
            </a:p>
            <a:p>
              <a:pPr algn="ctr" defTabSz="913550"/>
              <a:endParaRPr lang="en-NZ" dirty="0">
                <a:ln>
                  <a:solidFill>
                    <a:srgbClr val="FFFFFF">
                      <a:alpha val="0"/>
                    </a:srgbClr>
                  </a:solidFill>
                </a:ln>
                <a:solidFill>
                  <a:schemeClr val="tx1"/>
                </a:solidFill>
              </a:endParaRPr>
            </a:p>
          </p:txBody>
        </p:sp>
        <p:sp>
          <p:nvSpPr>
            <p:cNvPr id="88" name="TextBox 1"/>
            <p:cNvSpPr txBox="1"/>
            <p:nvPr/>
          </p:nvSpPr>
          <p:spPr>
            <a:xfrm>
              <a:off x="3386651" y="3658285"/>
              <a:ext cx="668453" cy="258404"/>
            </a:xfrm>
            <a:prstGeom prst="rect">
              <a:avLst/>
            </a:prstGeom>
            <a:noFill/>
          </p:spPr>
          <p:txBody>
            <a:bodyPr wrap="none" lIns="0" tIns="0" rIns="0" bIns="0" rtlCol="0">
              <a:spAutoFit/>
            </a:bodyPr>
            <a:lstStyle/>
            <a:p>
              <a:pPr defTabSz="914225">
                <a:lnSpc>
                  <a:spcPct val="90000"/>
                </a:lnSpc>
                <a:spcBef>
                  <a:spcPct val="20000"/>
                </a:spcBef>
                <a:buSzPct val="80000"/>
              </a:pPr>
              <a:r>
                <a:rPr lang="en-US" dirty="0">
                  <a:ln>
                    <a:solidFill>
                      <a:srgbClr val="FFFFFF">
                        <a:alpha val="0"/>
                      </a:srgbClr>
                    </a:solidFill>
                  </a:ln>
                </a:rPr>
                <a:t>UD #1</a:t>
              </a:r>
              <a:endParaRPr lang="en-US" dirty="0"/>
            </a:p>
          </p:txBody>
        </p:sp>
        <p:sp>
          <p:nvSpPr>
            <p:cNvPr id="90" name="Freeform 62"/>
            <p:cNvSpPr>
              <a:spLocks noEditPoints="1"/>
            </p:cNvSpPr>
            <p:nvPr/>
          </p:nvSpPr>
          <p:spPr bwMode="black">
            <a:xfrm>
              <a:off x="3146170" y="3130846"/>
              <a:ext cx="379228" cy="3755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1"/>
            </a:solidFill>
            <a:ln>
              <a:noFill/>
            </a:ln>
          </p:spPr>
          <p:txBody>
            <a:bodyPr vert="horz" wrap="square" lIns="82283" tIns="41142" rIns="82283" bIns="41142" numCol="1" anchor="t" anchorCtr="0" compatLnSpc="1">
              <a:prstTxWarp prst="textNoShape">
                <a:avLst/>
              </a:prstTxWarp>
            </a:bodyPr>
            <a:lstStyle/>
            <a:p>
              <a:pPr defTabSz="914225"/>
              <a:endParaRPr lang="en-US" sz="1600" dirty="0"/>
            </a:p>
          </p:txBody>
        </p:sp>
      </p:grpSp>
      <p:grpSp>
        <p:nvGrpSpPr>
          <p:cNvPr id="4" name="Gruppierung 3"/>
          <p:cNvGrpSpPr/>
          <p:nvPr/>
        </p:nvGrpSpPr>
        <p:grpSpPr>
          <a:xfrm>
            <a:off x="7560686" y="2470198"/>
            <a:ext cx="1929760" cy="1565470"/>
            <a:chOff x="7571304" y="2548579"/>
            <a:chExt cx="1929760" cy="1565470"/>
          </a:xfrm>
        </p:grpSpPr>
        <p:sp>
          <p:nvSpPr>
            <p:cNvPr id="80" name="Rectangle 12"/>
            <p:cNvSpPr/>
            <p:nvPr>
              <p:custDataLst>
                <p:tags r:id="rId11"/>
              </p:custDataLst>
            </p:nvPr>
          </p:nvSpPr>
          <p:spPr bwMode="auto">
            <a:xfrm>
              <a:off x="7571304" y="2548579"/>
              <a:ext cx="1929760" cy="15654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3" rIns="91383" bIns="45693" numCol="1" rtlCol="0" anchor="t" anchorCtr="0" compatLnSpc="1">
              <a:prstTxWarp prst="textNoShape">
                <a:avLst/>
              </a:prstTxWarp>
            </a:bodyPr>
            <a:lstStyle/>
            <a:p>
              <a:pPr algn="ctr" defTabSz="913550"/>
              <a:r>
                <a:rPr lang="en-US" sz="2000" dirty="0">
                  <a:ln>
                    <a:solidFill>
                      <a:srgbClr val="FFFFFF">
                        <a:alpha val="0"/>
                      </a:srgbClr>
                    </a:solidFill>
                  </a:ln>
                  <a:solidFill>
                    <a:schemeClr val="tx1"/>
                  </a:solidFill>
                </a:rPr>
                <a:t>Virtual machine</a:t>
              </a:r>
            </a:p>
          </p:txBody>
        </p:sp>
        <p:sp>
          <p:nvSpPr>
            <p:cNvPr id="84" name="Rectangle 13"/>
            <p:cNvSpPr/>
            <p:nvPr>
              <p:custDataLst>
                <p:tags r:id="rId12"/>
              </p:custDataLst>
            </p:nvPr>
          </p:nvSpPr>
          <p:spPr bwMode="auto">
            <a:xfrm>
              <a:off x="7834453" y="2952640"/>
              <a:ext cx="1403461" cy="9661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662" tIns="91415" rIns="91383" bIns="45693" numCol="1" rtlCol="0" anchor="ctr" anchorCtr="0" compatLnSpc="1">
              <a:prstTxWarp prst="textNoShape">
                <a:avLst/>
              </a:prstTxWarp>
            </a:bodyPr>
            <a:lstStyle/>
            <a:p>
              <a:pPr algn="ctr" defTabSz="913550"/>
              <a:r>
                <a:rPr lang="en-NZ" dirty="0">
                  <a:ln>
                    <a:solidFill>
                      <a:srgbClr val="FFFFFF">
                        <a:alpha val="0"/>
                      </a:srgbClr>
                    </a:solidFill>
                  </a:ln>
                  <a:solidFill>
                    <a:schemeClr val="tx1"/>
                  </a:solidFill>
                </a:rPr>
                <a:t>IIS2</a:t>
              </a:r>
            </a:p>
            <a:p>
              <a:pPr algn="ctr" defTabSz="913550"/>
              <a:endParaRPr lang="en-NZ" dirty="0">
                <a:ln>
                  <a:solidFill>
                    <a:srgbClr val="FFFFFF">
                      <a:alpha val="0"/>
                    </a:srgbClr>
                  </a:solidFill>
                </a:ln>
                <a:solidFill>
                  <a:schemeClr val="tx1"/>
                </a:solidFill>
              </a:endParaRPr>
            </a:p>
          </p:txBody>
        </p:sp>
        <p:sp>
          <p:nvSpPr>
            <p:cNvPr id="86" name="Rectangle 19"/>
            <p:cNvSpPr/>
            <p:nvPr/>
          </p:nvSpPr>
          <p:spPr>
            <a:xfrm>
              <a:off x="8093542" y="3585908"/>
              <a:ext cx="914523" cy="410164"/>
            </a:xfrm>
            <a:prstGeom prst="rect">
              <a:avLst/>
            </a:prstGeom>
          </p:spPr>
          <p:txBody>
            <a:bodyPr wrap="none" lIns="121845" tIns="60922" rIns="121845" bIns="60922">
              <a:spAutoFit/>
            </a:bodyPr>
            <a:lstStyle/>
            <a:p>
              <a:pPr algn="ctr" defTabSz="913627"/>
              <a:r>
                <a:rPr lang="en-US" dirty="0">
                  <a:ln>
                    <a:solidFill>
                      <a:srgbClr val="FFFFFF">
                        <a:alpha val="0"/>
                      </a:srgbClr>
                    </a:solidFill>
                  </a:ln>
                </a:rPr>
                <a:t>UD #2</a:t>
              </a:r>
            </a:p>
          </p:txBody>
        </p:sp>
      </p:grpSp>
      <p:sp>
        <p:nvSpPr>
          <p:cNvPr id="91" name="Freeform 62"/>
          <p:cNvSpPr>
            <a:spLocks noEditPoints="1"/>
          </p:cNvSpPr>
          <p:nvPr/>
        </p:nvSpPr>
        <p:spPr bwMode="black">
          <a:xfrm>
            <a:off x="7904486" y="3041899"/>
            <a:ext cx="379228" cy="3755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1"/>
          </a:solidFill>
          <a:ln>
            <a:noFill/>
          </a:ln>
        </p:spPr>
        <p:txBody>
          <a:bodyPr vert="horz" wrap="square" lIns="82283" tIns="41142" rIns="82283" bIns="41142" numCol="1" anchor="t" anchorCtr="0" compatLnSpc="1">
            <a:prstTxWarp prst="textNoShape">
              <a:avLst/>
            </a:prstTxWarp>
          </a:bodyPr>
          <a:lstStyle/>
          <a:p>
            <a:pPr defTabSz="914225"/>
            <a:endParaRPr lang="en-US" sz="1600" dirty="0"/>
          </a:p>
        </p:txBody>
      </p:sp>
      <p:sp>
        <p:nvSpPr>
          <p:cNvPr id="81" name="Rectangle 15"/>
          <p:cNvSpPr/>
          <p:nvPr>
            <p:custDataLst>
              <p:tags r:id="rId7"/>
            </p:custDataLst>
          </p:nvPr>
        </p:nvSpPr>
        <p:spPr bwMode="auto">
          <a:xfrm>
            <a:off x="7560686" y="4316663"/>
            <a:ext cx="1929760" cy="15654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3" rIns="91383" bIns="45693" numCol="1" rtlCol="0" anchor="t" anchorCtr="0" compatLnSpc="1">
            <a:prstTxWarp prst="textNoShape">
              <a:avLst/>
            </a:prstTxWarp>
          </a:bodyPr>
          <a:lstStyle/>
          <a:p>
            <a:pPr algn="ctr" defTabSz="913550"/>
            <a:r>
              <a:rPr lang="en-US" dirty="0">
                <a:ln>
                  <a:solidFill>
                    <a:srgbClr val="FFFFFF">
                      <a:alpha val="0"/>
                    </a:srgbClr>
                  </a:solidFill>
                </a:ln>
                <a:solidFill>
                  <a:schemeClr val="tx1"/>
                </a:solidFill>
              </a:rPr>
              <a:t>Virtual Machine</a:t>
            </a:r>
          </a:p>
        </p:txBody>
      </p:sp>
      <p:sp>
        <p:nvSpPr>
          <p:cNvPr id="85" name="Rectangle 16"/>
          <p:cNvSpPr/>
          <p:nvPr>
            <p:custDataLst>
              <p:tags r:id="rId8"/>
            </p:custDataLst>
          </p:nvPr>
        </p:nvSpPr>
        <p:spPr bwMode="auto">
          <a:xfrm>
            <a:off x="7814716" y="4710584"/>
            <a:ext cx="1403461" cy="10061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662" tIns="91415" rIns="91383" bIns="45693" numCol="1" rtlCol="0" anchor="ctr" anchorCtr="0" compatLnSpc="1">
            <a:prstTxWarp prst="textNoShape">
              <a:avLst/>
            </a:prstTxWarp>
          </a:bodyPr>
          <a:lstStyle/>
          <a:p>
            <a:pPr algn="ctr" defTabSz="913550"/>
            <a:r>
              <a:rPr lang="en-NZ" dirty="0">
                <a:ln>
                  <a:solidFill>
                    <a:srgbClr val="FFFFFF">
                      <a:alpha val="0"/>
                    </a:srgbClr>
                  </a:solidFill>
                </a:ln>
                <a:solidFill>
                  <a:schemeClr val="tx1"/>
                </a:solidFill>
              </a:rPr>
              <a:t>SQL2</a:t>
            </a:r>
          </a:p>
          <a:p>
            <a:pPr algn="ctr" defTabSz="913550"/>
            <a:endParaRPr lang="en-NZ" dirty="0">
              <a:ln>
                <a:solidFill>
                  <a:srgbClr val="FFFFFF">
                    <a:alpha val="0"/>
                  </a:srgbClr>
                </a:solidFill>
              </a:ln>
              <a:solidFill>
                <a:schemeClr val="tx1"/>
              </a:solidFill>
            </a:endParaRPr>
          </a:p>
        </p:txBody>
      </p:sp>
      <p:sp>
        <p:nvSpPr>
          <p:cNvPr id="87" name="Rectangle 21"/>
          <p:cNvSpPr/>
          <p:nvPr/>
        </p:nvSpPr>
        <p:spPr>
          <a:xfrm>
            <a:off x="8059186" y="5401381"/>
            <a:ext cx="914523" cy="410164"/>
          </a:xfrm>
          <a:prstGeom prst="rect">
            <a:avLst/>
          </a:prstGeom>
        </p:spPr>
        <p:txBody>
          <a:bodyPr wrap="none" lIns="121845" tIns="60922" rIns="121845" bIns="60922">
            <a:spAutoFit/>
          </a:bodyPr>
          <a:lstStyle/>
          <a:p>
            <a:pPr algn="ctr" defTabSz="913627"/>
            <a:r>
              <a:rPr lang="en-US" dirty="0">
                <a:ln>
                  <a:solidFill>
                    <a:srgbClr val="FFFFFF">
                      <a:alpha val="0"/>
                    </a:srgbClr>
                  </a:solidFill>
                </a:ln>
              </a:rPr>
              <a:t>UD #2</a:t>
            </a:r>
          </a:p>
        </p:txBody>
      </p:sp>
      <p:grpSp>
        <p:nvGrpSpPr>
          <p:cNvPr id="5" name="Gruppierung 4"/>
          <p:cNvGrpSpPr/>
          <p:nvPr/>
        </p:nvGrpSpPr>
        <p:grpSpPr>
          <a:xfrm>
            <a:off x="2729207" y="4316663"/>
            <a:ext cx="1929760" cy="1565470"/>
            <a:chOff x="2788673" y="4342536"/>
            <a:chExt cx="1929760" cy="1565470"/>
          </a:xfrm>
        </p:grpSpPr>
        <p:sp>
          <p:nvSpPr>
            <p:cNvPr id="79" name="Rectangle 7"/>
            <p:cNvSpPr/>
            <p:nvPr>
              <p:custDataLst>
                <p:tags r:id="rId9"/>
              </p:custDataLst>
            </p:nvPr>
          </p:nvSpPr>
          <p:spPr bwMode="auto">
            <a:xfrm>
              <a:off x="2788673" y="4342536"/>
              <a:ext cx="1929760" cy="15654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3" tIns="45693" rIns="91383" bIns="45693" numCol="1" rtlCol="0" anchor="t" anchorCtr="0" compatLnSpc="1">
              <a:prstTxWarp prst="textNoShape">
                <a:avLst/>
              </a:prstTxWarp>
            </a:bodyPr>
            <a:lstStyle/>
            <a:p>
              <a:pPr algn="ctr" defTabSz="913550"/>
              <a:r>
                <a:rPr lang="en-US" dirty="0">
                  <a:ln>
                    <a:solidFill>
                      <a:srgbClr val="FFFFFF">
                        <a:alpha val="0"/>
                      </a:srgbClr>
                    </a:solidFill>
                  </a:ln>
                  <a:solidFill>
                    <a:schemeClr val="tx1"/>
                  </a:solidFill>
                </a:rPr>
                <a:t>Virtual Machine</a:t>
              </a:r>
            </a:p>
          </p:txBody>
        </p:sp>
        <p:sp>
          <p:nvSpPr>
            <p:cNvPr id="83" name="Rectangle 8"/>
            <p:cNvSpPr/>
            <p:nvPr>
              <p:custDataLst>
                <p:tags r:id="rId10"/>
              </p:custDataLst>
            </p:nvPr>
          </p:nvSpPr>
          <p:spPr bwMode="auto">
            <a:xfrm>
              <a:off x="2982147" y="4739323"/>
              <a:ext cx="1403461" cy="10061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662" tIns="91415" rIns="91383" bIns="45693" numCol="1" rtlCol="0" anchor="ctr" anchorCtr="0" compatLnSpc="1">
              <a:prstTxWarp prst="textNoShape">
                <a:avLst/>
              </a:prstTxWarp>
            </a:bodyPr>
            <a:lstStyle/>
            <a:p>
              <a:pPr algn="ctr" defTabSz="913550"/>
              <a:r>
                <a:rPr lang="en-NZ" dirty="0">
                  <a:ln>
                    <a:solidFill>
                      <a:srgbClr val="FFFFFF">
                        <a:alpha val="0"/>
                      </a:srgbClr>
                    </a:solidFill>
                  </a:ln>
                  <a:solidFill>
                    <a:schemeClr val="tx1"/>
                  </a:solidFill>
                </a:rPr>
                <a:t>SQL1</a:t>
              </a:r>
            </a:p>
            <a:p>
              <a:pPr algn="ctr" defTabSz="913550"/>
              <a:endParaRPr lang="en-NZ" dirty="0">
                <a:ln>
                  <a:solidFill>
                    <a:srgbClr val="FFFFFF">
                      <a:alpha val="0"/>
                    </a:srgbClr>
                  </a:solidFill>
                </a:ln>
                <a:solidFill>
                  <a:schemeClr val="tx1"/>
                </a:solidFill>
              </a:endParaRPr>
            </a:p>
          </p:txBody>
        </p:sp>
        <p:sp>
          <p:nvSpPr>
            <p:cNvPr id="89" name="Rectangle 17"/>
            <p:cNvSpPr/>
            <p:nvPr/>
          </p:nvSpPr>
          <p:spPr>
            <a:xfrm>
              <a:off x="3205729" y="5423264"/>
              <a:ext cx="914523" cy="410164"/>
            </a:xfrm>
            <a:prstGeom prst="rect">
              <a:avLst/>
            </a:prstGeom>
          </p:spPr>
          <p:txBody>
            <a:bodyPr wrap="none" lIns="121845" tIns="60922" rIns="121845" bIns="60922">
              <a:spAutoFit/>
            </a:bodyPr>
            <a:lstStyle/>
            <a:p>
              <a:pPr algn="ctr" defTabSz="913627"/>
              <a:r>
                <a:rPr lang="en-US" dirty="0">
                  <a:ln>
                    <a:solidFill>
                      <a:srgbClr val="FFFFFF">
                        <a:alpha val="0"/>
                      </a:srgbClr>
                    </a:solidFill>
                  </a:ln>
                </a:rPr>
                <a:t>UD #1</a:t>
              </a:r>
            </a:p>
          </p:txBody>
        </p:sp>
        <p:sp>
          <p:nvSpPr>
            <p:cNvPr id="92" name="Freeform 34"/>
            <p:cNvSpPr>
              <a:spLocks noEditPoints="1"/>
            </p:cNvSpPr>
            <p:nvPr/>
          </p:nvSpPr>
          <p:spPr bwMode="auto">
            <a:xfrm>
              <a:off x="3157000" y="4950538"/>
              <a:ext cx="357567" cy="34758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80" tIns="41139" rIns="82280" bIns="41139" numCol="1" rtlCol="0" anchor="ctr" anchorCtr="0" compatLnSpc="1">
              <a:prstTxWarp prst="textNoShape">
                <a:avLst/>
              </a:prstTxWarp>
            </a:bodyPr>
            <a:lstStyle/>
            <a:p>
              <a:pPr defTabSz="740297"/>
              <a:endParaRPr lang="en-US" spc="-123" dirty="0">
                <a:solidFill>
                  <a:schemeClr val="tx1"/>
                </a:solidFill>
              </a:endParaRPr>
            </a:p>
          </p:txBody>
        </p:sp>
      </p:grpSp>
      <p:sp>
        <p:nvSpPr>
          <p:cNvPr id="93" name="Freeform 34"/>
          <p:cNvSpPr>
            <a:spLocks noEditPoints="1"/>
          </p:cNvSpPr>
          <p:nvPr/>
        </p:nvSpPr>
        <p:spPr bwMode="auto">
          <a:xfrm>
            <a:off x="7915316" y="4924664"/>
            <a:ext cx="357567" cy="34758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80" tIns="41139" rIns="82280" bIns="41139" numCol="1" rtlCol="0" anchor="ctr" anchorCtr="0" compatLnSpc="1">
            <a:prstTxWarp prst="textNoShape">
              <a:avLst/>
            </a:prstTxWarp>
          </a:bodyPr>
          <a:lstStyle/>
          <a:p>
            <a:pPr defTabSz="740297"/>
            <a:endParaRPr lang="en-US" sz="3199" spc="-123" dirty="0">
              <a:solidFill>
                <a:schemeClr val="tx1"/>
              </a:solidFill>
            </a:endParaRPr>
          </a:p>
        </p:txBody>
      </p:sp>
    </p:spTree>
    <p:extLst>
      <p:ext uri="{BB962C8B-B14F-4D97-AF65-F5344CB8AC3E}">
        <p14:creationId xmlns:p14="http://schemas.microsoft.com/office/powerpoint/2010/main" val="3847086347"/>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7"/>
          </p:nvPr>
        </p:nvSpPr>
        <p:spPr/>
        <p:txBody>
          <a:bodyPr>
            <a:normAutofit/>
          </a:bodyPr>
          <a:lstStyle/>
          <a:p>
            <a:r>
              <a:rPr lang="en-US" dirty="0"/>
              <a:t>A platform for Running Applications</a:t>
            </a:r>
            <a:endParaRPr lang="en-US" b="1" dirty="0"/>
          </a:p>
          <a:p>
            <a:pPr lvl="1"/>
            <a:r>
              <a:rPr lang="en-US" sz="2800" dirty="0"/>
              <a:t>Example: Azure App Service</a:t>
            </a:r>
          </a:p>
          <a:p>
            <a:r>
              <a:rPr lang="en-US" dirty="0"/>
              <a:t>App Services are Built On Top of Each Other</a:t>
            </a:r>
            <a:endParaRPr lang="en-US" sz="2800" dirty="0"/>
          </a:p>
          <a:p>
            <a:r>
              <a:rPr lang="en-US" dirty="0"/>
              <a:t>Advantages over </a:t>
            </a:r>
            <a:r>
              <a:rPr lang="en-US" dirty="0" err="1"/>
              <a:t>IaaS</a:t>
            </a:r>
            <a:endParaRPr lang="en-US" dirty="0"/>
          </a:p>
          <a:p>
            <a:pPr lvl="1"/>
            <a:r>
              <a:rPr lang="en-AU" sz="2800" dirty="0"/>
              <a:t>Exercise: Platform as a Service</a:t>
            </a:r>
            <a:endParaRPr lang="en-US" sz="2800" dirty="0"/>
          </a:p>
        </p:txBody>
      </p:sp>
      <p:sp>
        <p:nvSpPr>
          <p:cNvPr id="3" name="Titel 2"/>
          <p:cNvSpPr>
            <a:spLocks noGrp="1"/>
          </p:cNvSpPr>
          <p:nvPr>
            <p:ph type="title"/>
          </p:nvPr>
        </p:nvSpPr>
        <p:spPr/>
        <p:txBody>
          <a:bodyPr/>
          <a:lstStyle/>
          <a:p>
            <a:r>
              <a:rPr lang="de-DE" dirty="0"/>
              <a:t>4.2 </a:t>
            </a:r>
            <a:r>
              <a:rPr lang="de-DE" dirty="0" err="1"/>
              <a:t>Platform</a:t>
            </a:r>
            <a:r>
              <a:rPr lang="de-DE" dirty="0"/>
              <a:t> </a:t>
            </a:r>
            <a:r>
              <a:rPr lang="de-DE" dirty="0" err="1"/>
              <a:t>as</a:t>
            </a:r>
            <a:r>
              <a:rPr lang="de-DE" dirty="0"/>
              <a:t> a Service</a:t>
            </a:r>
          </a:p>
        </p:txBody>
      </p:sp>
      <p:sp>
        <p:nvSpPr>
          <p:cNvPr id="2" name="Textplatzhalter 1"/>
          <p:cNvSpPr>
            <a:spLocks noGrp="1"/>
          </p:cNvSpPr>
          <p:nvPr>
            <p:ph type="body" sz="quarter" idx="12"/>
          </p:nvPr>
        </p:nvSpPr>
        <p:spPr>
          <a:xfrm>
            <a:off x="334963" y="6284302"/>
            <a:ext cx="10260000" cy="432000"/>
          </a:xfrm>
        </p:spPr>
        <p:txBody>
          <a:bodyPr>
            <a:normAutofit/>
          </a:bodyPr>
          <a:lstStyle/>
          <a:p>
            <a:pPr marL="0" indent="0">
              <a:buNone/>
            </a:pPr>
            <a:endParaRPr lang="en-US" dirty="0"/>
          </a:p>
        </p:txBody>
      </p:sp>
    </p:spTree>
    <p:extLst>
      <p:ext uri="{BB962C8B-B14F-4D97-AF65-F5344CB8AC3E}">
        <p14:creationId xmlns:p14="http://schemas.microsoft.com/office/powerpoint/2010/main" val="1572607584"/>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en-US" dirty="0"/>
              <a:t>Platform as a Service</a:t>
            </a:r>
          </a:p>
        </p:txBody>
      </p:sp>
      <p:sp>
        <p:nvSpPr>
          <p:cNvPr id="10" name="Textplatzhalter 9"/>
          <p:cNvSpPr>
            <a:spLocks noGrp="1"/>
          </p:cNvSpPr>
          <p:nvPr>
            <p:ph type="body" sz="quarter" idx="12"/>
          </p:nvPr>
        </p:nvSpPr>
        <p:spPr/>
        <p:txBody>
          <a:bodyPr/>
          <a:lstStyle/>
          <a:p>
            <a:r>
              <a:rPr lang="en-US" dirty="0">
                <a:latin typeface="Segoe UI" charset="0"/>
              </a:rPr>
              <a:t>Source: “Cloud Computing &amp; Pricing,” Otto-von-Guericke-</a:t>
            </a:r>
            <a:r>
              <a:rPr lang="en-US" dirty="0" err="1">
                <a:latin typeface="Segoe UI" charset="0"/>
              </a:rPr>
              <a:t>Universität</a:t>
            </a:r>
            <a:r>
              <a:rPr lang="en-US" dirty="0">
                <a:latin typeface="Segoe UI" charset="0"/>
              </a:rPr>
              <a:t> Magdeburg, </a:t>
            </a:r>
            <a:r>
              <a:rPr lang="en-US" dirty="0" err="1">
                <a:latin typeface="Segoe UI" charset="0"/>
              </a:rPr>
              <a:t>Fakultät</a:t>
            </a:r>
            <a:r>
              <a:rPr lang="en-US" dirty="0">
                <a:latin typeface="Segoe UI" charset="0"/>
              </a:rPr>
              <a:t> </a:t>
            </a:r>
            <a:r>
              <a:rPr lang="en-US" dirty="0" err="1">
                <a:latin typeface="Segoe UI" charset="0"/>
              </a:rPr>
              <a:t>für</a:t>
            </a:r>
            <a:r>
              <a:rPr lang="en-US" dirty="0">
                <a:latin typeface="Segoe UI" charset="0"/>
              </a:rPr>
              <a:t> </a:t>
            </a:r>
            <a:r>
              <a:rPr lang="en-US" dirty="0" err="1">
                <a:latin typeface="Segoe UI" charset="0"/>
              </a:rPr>
              <a:t>Informatik</a:t>
            </a:r>
            <a:r>
              <a:rPr lang="en-US" dirty="0">
                <a:latin typeface="Segoe UI" charset="0"/>
              </a:rPr>
              <a:t>, Robert </a:t>
            </a:r>
            <a:r>
              <a:rPr lang="en-US" dirty="0" err="1">
                <a:latin typeface="Segoe UI" charset="0"/>
              </a:rPr>
              <a:t>Neuman</a:t>
            </a:r>
            <a:r>
              <a:rPr lang="en-US" dirty="0">
                <a:latin typeface="Segoe UI" charset="0"/>
              </a:rPr>
              <a:t>, p. 37, 38</a:t>
            </a:r>
          </a:p>
        </p:txBody>
      </p:sp>
      <p:sp>
        <p:nvSpPr>
          <p:cNvPr id="4" name="Bildplatzhalter 3"/>
          <p:cNvSpPr>
            <a:spLocks noGrp="1"/>
          </p:cNvSpPr>
          <p:nvPr>
            <p:ph type="pic" sz="quarter" idx="13"/>
          </p:nvPr>
        </p:nvSpPr>
        <p:spPr/>
      </p:sp>
      <p:sp>
        <p:nvSpPr>
          <p:cNvPr id="6" name="Textfeld 5"/>
          <p:cNvSpPr txBox="1"/>
          <p:nvPr/>
        </p:nvSpPr>
        <p:spPr>
          <a:xfrm>
            <a:off x="6662907" y="3653949"/>
            <a:ext cx="4623293" cy="523220"/>
          </a:xfrm>
          <a:prstGeom prst="rect">
            <a:avLst/>
          </a:prstGeom>
          <a:solidFill>
            <a:schemeClr val="accent6"/>
          </a:solidFill>
        </p:spPr>
        <p:txBody>
          <a:bodyPr wrap="square" rtlCol="0">
            <a:spAutoFit/>
          </a:bodyPr>
          <a:lstStyle/>
          <a:p>
            <a:r>
              <a:rPr lang="en-US" sz="1400" b="1" dirty="0"/>
              <a:t>Examples: </a:t>
            </a:r>
            <a:r>
              <a:rPr lang="en-US" sz="1400" dirty="0"/>
              <a:t>Azure App Services, Cloud Services, </a:t>
            </a:r>
          </a:p>
          <a:p>
            <a:r>
              <a:rPr lang="en-US" sz="1400" dirty="0"/>
              <a:t>AWS Elastic Beanstalk, Lambda, Google App Engine</a:t>
            </a:r>
          </a:p>
        </p:txBody>
      </p:sp>
      <p:sp>
        <p:nvSpPr>
          <p:cNvPr id="20" name="Textfeld 19"/>
          <p:cNvSpPr txBox="1"/>
          <p:nvPr/>
        </p:nvSpPr>
        <p:spPr>
          <a:xfrm>
            <a:off x="6663801" y="4196795"/>
            <a:ext cx="4622400" cy="369332"/>
          </a:xfrm>
          <a:prstGeom prst="rect">
            <a:avLst/>
          </a:prstGeom>
          <a:solidFill>
            <a:schemeClr val="bg2">
              <a:lumMod val="75000"/>
            </a:schemeClr>
          </a:solidFill>
        </p:spPr>
        <p:txBody>
          <a:bodyPr wrap="square" rtlCol="0">
            <a:spAutoFit/>
          </a:bodyPr>
          <a:lstStyle/>
          <a:p>
            <a:endParaRPr lang="en-US" dirty="0"/>
          </a:p>
        </p:txBody>
      </p:sp>
      <p:sp>
        <p:nvSpPr>
          <p:cNvPr id="23" name="Textfeld 22"/>
          <p:cNvSpPr txBox="1"/>
          <p:nvPr/>
        </p:nvSpPr>
        <p:spPr>
          <a:xfrm>
            <a:off x="907021" y="2788340"/>
            <a:ext cx="4622400" cy="369332"/>
          </a:xfrm>
          <a:prstGeom prst="rect">
            <a:avLst/>
          </a:prstGeom>
          <a:solidFill>
            <a:schemeClr val="bg2">
              <a:lumMod val="75000"/>
            </a:schemeClr>
          </a:solidFill>
        </p:spPr>
        <p:txBody>
          <a:bodyPr wrap="square" rtlCol="0">
            <a:spAutoFit/>
          </a:bodyPr>
          <a:lstStyle/>
          <a:p>
            <a:endParaRPr lang="en-US" dirty="0"/>
          </a:p>
        </p:txBody>
      </p:sp>
      <p:sp>
        <p:nvSpPr>
          <p:cNvPr id="40" name="Textfeld 39"/>
          <p:cNvSpPr txBox="1"/>
          <p:nvPr/>
        </p:nvSpPr>
        <p:spPr>
          <a:xfrm>
            <a:off x="6663801" y="1410400"/>
            <a:ext cx="4622400" cy="369332"/>
          </a:xfrm>
          <a:prstGeom prst="rect">
            <a:avLst/>
          </a:prstGeom>
          <a:solidFill>
            <a:schemeClr val="bg2">
              <a:lumMod val="75000"/>
            </a:schemeClr>
          </a:solidFill>
        </p:spPr>
        <p:txBody>
          <a:bodyPr wrap="square" rtlCol="0">
            <a:spAutoFit/>
          </a:bodyPr>
          <a:lstStyle/>
          <a:p>
            <a:endParaRPr lang="en-US" dirty="0"/>
          </a:p>
        </p:txBody>
      </p:sp>
      <p:cxnSp>
        <p:nvCxnSpPr>
          <p:cNvPr id="43" name="Gewinkelte Verbindung 42"/>
          <p:cNvCxnSpPr>
            <a:stCxn id="23" idx="3"/>
            <a:endCxn id="40" idx="1"/>
          </p:cNvCxnSpPr>
          <p:nvPr/>
        </p:nvCxnSpPr>
        <p:spPr>
          <a:xfrm flipV="1">
            <a:off x="5529421" y="1595066"/>
            <a:ext cx="1134380" cy="1377940"/>
          </a:xfrm>
          <a:prstGeom prst="bentConnector3">
            <a:avLst/>
          </a:prstGeom>
          <a:ln w="31750">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Gewinkelte Verbindung 44"/>
          <p:cNvCxnSpPr>
            <a:stCxn id="23" idx="3"/>
            <a:endCxn id="20" idx="1"/>
          </p:cNvCxnSpPr>
          <p:nvPr/>
        </p:nvCxnSpPr>
        <p:spPr>
          <a:xfrm>
            <a:off x="5529421" y="2973006"/>
            <a:ext cx="1134380" cy="1408455"/>
          </a:xfrm>
          <a:prstGeom prst="bentConnector3">
            <a:avLst>
              <a:gd name="adj1" fmla="val 50000"/>
            </a:avLst>
          </a:prstGeom>
          <a:ln w="31750">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5" name="Gruppieren 4"/>
          <p:cNvGrpSpPr/>
          <p:nvPr/>
        </p:nvGrpSpPr>
        <p:grpSpPr>
          <a:xfrm>
            <a:off x="905800" y="2776488"/>
            <a:ext cx="4623292" cy="2117539"/>
            <a:chOff x="4294802" y="1384594"/>
            <a:chExt cx="3528503" cy="2313769"/>
          </a:xfrm>
        </p:grpSpPr>
        <p:sp>
          <p:nvSpPr>
            <p:cNvPr id="7" name="Rechteck 6"/>
            <p:cNvSpPr/>
            <p:nvPr/>
          </p:nvSpPr>
          <p:spPr bwMode="auto">
            <a:xfrm>
              <a:off x="4295054" y="1898363"/>
              <a:ext cx="3528000" cy="1800000"/>
            </a:xfrm>
            <a:prstGeom prst="rect">
              <a:avLst/>
            </a:prstGeom>
            <a:solidFill>
              <a:schemeClr val="bg2"/>
            </a:solidFill>
            <a:ln w="15875">
              <a:noFill/>
              <a:miter lim="800000"/>
              <a:headEnd/>
              <a:tailEnd/>
            </a:ln>
            <a:effectLst/>
          </p:spPr>
          <p:txBody>
            <a:bodyPr lIns="36000" tIns="36000" rIns="36000" bIns="36000" rtlCol="0" anchor="t"/>
            <a:lstStyle/>
            <a:p>
              <a:pPr marL="285750" indent="-144000">
                <a:spcBef>
                  <a:spcPts val="600"/>
                </a:spcBef>
                <a:spcAft>
                  <a:spcPts val="600"/>
                </a:spcAft>
                <a:buClr>
                  <a:schemeClr val="tx1"/>
                </a:buClr>
                <a:buFont typeface="Arial" panose="020B0604020202020204" pitchFamily="34" charset="0"/>
                <a:buChar char="•"/>
              </a:pPr>
              <a:r>
                <a:rPr lang="en-US" dirty="0"/>
                <a:t>Hosting software</a:t>
              </a:r>
            </a:p>
            <a:p>
              <a:pPr marL="285750" indent="-144000">
                <a:spcBef>
                  <a:spcPts val="600"/>
                </a:spcBef>
                <a:spcAft>
                  <a:spcPts val="600"/>
                </a:spcAft>
                <a:buClr>
                  <a:schemeClr val="tx1"/>
                </a:buClr>
                <a:buFont typeface="Arial" panose="020B0604020202020204" pitchFamily="34" charset="0"/>
                <a:buChar char="•"/>
              </a:pPr>
              <a:r>
                <a:rPr lang="en-US" dirty="0"/>
                <a:t>Disaster recovery</a:t>
              </a:r>
            </a:p>
            <a:p>
              <a:pPr marL="285750" indent="-144000">
                <a:spcBef>
                  <a:spcPts val="600"/>
                </a:spcBef>
                <a:spcAft>
                  <a:spcPts val="600"/>
                </a:spcAft>
                <a:buClr>
                  <a:schemeClr val="tx1"/>
                </a:buClr>
                <a:buFont typeface="Arial" panose="020B0604020202020204" pitchFamily="34" charset="0"/>
                <a:buChar char="•"/>
              </a:pPr>
              <a:r>
                <a:rPr lang="en-US" dirty="0"/>
                <a:t>Failover</a:t>
              </a:r>
            </a:p>
            <a:p>
              <a:pPr marL="285750" indent="-144000">
                <a:spcBef>
                  <a:spcPts val="600"/>
                </a:spcBef>
                <a:spcAft>
                  <a:spcPts val="600"/>
                </a:spcAft>
                <a:buClr>
                  <a:schemeClr val="tx1"/>
                </a:buClr>
                <a:buFont typeface="Arial" panose="020B0604020202020204" pitchFamily="34" charset="0"/>
                <a:buChar char="•"/>
              </a:pPr>
              <a:r>
                <a:rPr lang="en-US" dirty="0"/>
                <a:t>Backup management</a:t>
              </a:r>
            </a:p>
          </p:txBody>
        </p:sp>
        <p:sp>
          <p:nvSpPr>
            <p:cNvPr id="8" name="Rechteck 7"/>
            <p:cNvSpPr/>
            <p:nvPr/>
          </p:nvSpPr>
          <p:spPr bwMode="auto">
            <a:xfrm>
              <a:off x="4294802" y="1384594"/>
              <a:ext cx="3528503" cy="513769"/>
            </a:xfrm>
            <a:prstGeom prst="rect">
              <a:avLst/>
            </a:prstGeom>
            <a:solidFill>
              <a:schemeClr val="accent1"/>
            </a:solidFill>
            <a:ln w="9525" algn="ctr">
              <a:noFill/>
              <a:round/>
              <a:headEnd/>
              <a:tailEnd/>
            </a:ln>
            <a:effectLst/>
          </p:spPr>
          <p:txBody>
            <a:bodyPr lIns="35292" tIns="35292" rIns="35292" bIns="35292" anchor="ctr"/>
            <a:lstStyle/>
            <a:p>
              <a:pPr algn="ctr" defTabSz="672290">
                <a:spcAft>
                  <a:spcPts val="588"/>
                </a:spcAft>
              </a:pPr>
              <a:endParaRPr lang="en-US" sz="2000" dirty="0">
                <a:solidFill>
                  <a:schemeClr val="bg1"/>
                </a:solidFill>
              </a:endParaRPr>
            </a:p>
            <a:p>
              <a:pPr algn="ctr" defTabSz="672290">
                <a:spcAft>
                  <a:spcPts val="588"/>
                </a:spcAft>
              </a:pPr>
              <a:r>
                <a:rPr lang="en-US" sz="2000" dirty="0">
                  <a:solidFill>
                    <a:schemeClr val="bg1"/>
                  </a:solidFill>
                </a:rPr>
                <a:t>Service Provider (SP) responsible for</a:t>
              </a:r>
            </a:p>
            <a:p>
              <a:pPr algn="ctr" defTabSz="672290">
                <a:spcAft>
                  <a:spcPts val="588"/>
                </a:spcAft>
              </a:pPr>
              <a:endParaRPr lang="en-US" sz="2000" dirty="0">
                <a:solidFill>
                  <a:schemeClr val="bg1"/>
                </a:solidFill>
              </a:endParaRPr>
            </a:p>
          </p:txBody>
        </p:sp>
      </p:grpSp>
      <p:grpSp>
        <p:nvGrpSpPr>
          <p:cNvPr id="2" name="Gruppieren 1"/>
          <p:cNvGrpSpPr/>
          <p:nvPr/>
        </p:nvGrpSpPr>
        <p:grpSpPr>
          <a:xfrm>
            <a:off x="6662908" y="4195638"/>
            <a:ext cx="4623293" cy="2117539"/>
            <a:chOff x="4446951" y="1536993"/>
            <a:chExt cx="3528503" cy="2313770"/>
          </a:xfrm>
        </p:grpSpPr>
        <p:sp>
          <p:nvSpPr>
            <p:cNvPr id="11" name="Rechteck 10"/>
            <p:cNvSpPr/>
            <p:nvPr/>
          </p:nvSpPr>
          <p:spPr bwMode="auto">
            <a:xfrm>
              <a:off x="4447454" y="2050763"/>
              <a:ext cx="3528000" cy="1800000"/>
            </a:xfrm>
            <a:prstGeom prst="rect">
              <a:avLst/>
            </a:prstGeom>
            <a:solidFill>
              <a:schemeClr val="bg2"/>
            </a:solidFill>
            <a:ln w="15875">
              <a:noFill/>
              <a:miter lim="800000"/>
              <a:headEnd/>
              <a:tailEnd/>
            </a:ln>
            <a:effectLst/>
          </p:spPr>
          <p:txBody>
            <a:bodyPr lIns="36000" tIns="36000" rIns="36000" bIns="36000" rtlCol="0" anchor="t"/>
            <a:lstStyle/>
            <a:p>
              <a:pPr marL="108000" indent="-144000" defTabSz="896386">
                <a:lnSpc>
                  <a:spcPct val="90000"/>
                </a:lnSpc>
                <a:spcBef>
                  <a:spcPts val="600"/>
                </a:spcBef>
                <a:spcAft>
                  <a:spcPts val="600"/>
                </a:spcAft>
                <a:buClr>
                  <a:schemeClr val="tx1"/>
                </a:buClr>
                <a:buFont typeface="Arial" panose="020B0604020202020204" pitchFamily="34" charset="0"/>
                <a:buChar char="•"/>
              </a:pPr>
              <a:r>
                <a:rPr lang="en-US" sz="1765" dirty="0"/>
                <a:t>Possible lock-in (depends on platform)</a:t>
              </a:r>
            </a:p>
          </p:txBody>
        </p:sp>
        <p:sp>
          <p:nvSpPr>
            <p:cNvPr id="12" name="Rechteck 11"/>
            <p:cNvSpPr/>
            <p:nvPr/>
          </p:nvSpPr>
          <p:spPr bwMode="auto">
            <a:xfrm>
              <a:off x="4446951" y="1536993"/>
              <a:ext cx="3528503" cy="513769"/>
            </a:xfrm>
            <a:prstGeom prst="rect">
              <a:avLst/>
            </a:prstGeom>
            <a:solidFill>
              <a:schemeClr val="accent1"/>
            </a:solidFill>
            <a:ln w="9525" algn="ctr">
              <a:noFill/>
              <a:round/>
              <a:headEnd/>
              <a:tailEnd/>
            </a:ln>
            <a:effectLst/>
          </p:spPr>
          <p:txBody>
            <a:bodyPr lIns="35292" tIns="35292" rIns="35292" bIns="35292" anchor="ctr"/>
            <a:lstStyle/>
            <a:p>
              <a:pPr algn="ctr" defTabSz="672290">
                <a:spcAft>
                  <a:spcPts val="588"/>
                </a:spcAft>
              </a:pPr>
              <a:r>
                <a:rPr lang="en-US" sz="2000" dirty="0">
                  <a:solidFill>
                    <a:schemeClr val="bg1"/>
                  </a:solidFill>
                </a:rPr>
                <a:t>Disadvantages</a:t>
              </a:r>
            </a:p>
          </p:txBody>
        </p:sp>
      </p:grpSp>
      <p:grpSp>
        <p:nvGrpSpPr>
          <p:cNvPr id="17" name="Gruppieren 16"/>
          <p:cNvGrpSpPr/>
          <p:nvPr/>
        </p:nvGrpSpPr>
        <p:grpSpPr>
          <a:xfrm>
            <a:off x="6662907" y="1410399"/>
            <a:ext cx="4623293" cy="2023699"/>
            <a:chOff x="8460150" y="1371642"/>
            <a:chExt cx="3528503" cy="2211233"/>
          </a:xfrm>
        </p:grpSpPr>
        <p:sp>
          <p:nvSpPr>
            <p:cNvPr id="13" name="Rechteck 12"/>
            <p:cNvSpPr/>
            <p:nvPr/>
          </p:nvSpPr>
          <p:spPr bwMode="auto">
            <a:xfrm>
              <a:off x="8460653" y="1782875"/>
              <a:ext cx="3528000" cy="1800000"/>
            </a:xfrm>
            <a:prstGeom prst="rect">
              <a:avLst/>
            </a:prstGeom>
            <a:solidFill>
              <a:schemeClr val="bg2"/>
            </a:solidFill>
            <a:ln w="15875">
              <a:noFill/>
              <a:miter lim="800000"/>
              <a:headEnd/>
              <a:tailEnd/>
            </a:ln>
            <a:effectLst/>
          </p:spPr>
          <p:txBody>
            <a:bodyPr lIns="36000" tIns="36000" rIns="36000" bIns="36000" rtlCol="0" anchor="t"/>
            <a:lstStyle/>
            <a:p>
              <a:pPr marL="108000" indent="-144000">
                <a:spcBef>
                  <a:spcPts val="600"/>
                </a:spcBef>
                <a:spcAft>
                  <a:spcPts val="600"/>
                </a:spcAft>
                <a:buClr>
                  <a:schemeClr val="tx1"/>
                </a:buClr>
                <a:buFont typeface="Arial" panose="020B0604020202020204" pitchFamily="34" charset="0"/>
                <a:buChar char="•"/>
              </a:pPr>
              <a:r>
                <a:rPr lang="en-US" sz="1765" dirty="0"/>
                <a:t>Complete computing/solution stack</a:t>
              </a:r>
            </a:p>
            <a:p>
              <a:pPr marL="108000" indent="-144000">
                <a:spcBef>
                  <a:spcPts val="600"/>
                </a:spcBef>
                <a:spcAft>
                  <a:spcPts val="600"/>
                </a:spcAft>
                <a:buClr>
                  <a:schemeClr val="tx1"/>
                </a:buClr>
                <a:buFont typeface="Arial" panose="020B0604020202020204" pitchFamily="34" charset="0"/>
                <a:buChar char="•"/>
              </a:pPr>
              <a:r>
                <a:rPr lang="en-US" sz="1765" dirty="0"/>
                <a:t>Automated deployment of applications</a:t>
              </a:r>
            </a:p>
            <a:p>
              <a:pPr marL="142875" indent="-142875">
                <a:spcBef>
                  <a:spcPts val="600"/>
                </a:spcBef>
                <a:spcAft>
                  <a:spcPts val="600"/>
                </a:spcAft>
                <a:buClr>
                  <a:schemeClr val="tx1"/>
                </a:buClr>
                <a:buFont typeface="Arial" panose="020B0604020202020204" pitchFamily="34" charset="0"/>
                <a:buChar char="•"/>
              </a:pPr>
              <a:r>
                <a:rPr lang="en-US" sz="1765" dirty="0"/>
                <a:t>Ready for different technologies like Java, </a:t>
              </a:r>
              <a:r>
                <a:rPr lang="en-US" sz="1765" dirty="0" err="1"/>
                <a:t>.Net</a:t>
              </a:r>
              <a:r>
                <a:rPr lang="en-US" sz="1765" dirty="0"/>
                <a:t>, </a:t>
              </a:r>
              <a:r>
                <a:rPr lang="en-US" sz="1765" dirty="0" err="1"/>
                <a:t>Node.js</a:t>
              </a:r>
              <a:r>
                <a:rPr lang="en-US" sz="1765" dirty="0"/>
                <a:t>, Python</a:t>
              </a:r>
              <a:endParaRPr lang="en-US" sz="1568" dirty="0"/>
            </a:p>
          </p:txBody>
        </p:sp>
        <p:sp>
          <p:nvSpPr>
            <p:cNvPr id="14" name="Rechteck 13"/>
            <p:cNvSpPr/>
            <p:nvPr/>
          </p:nvSpPr>
          <p:spPr bwMode="auto">
            <a:xfrm>
              <a:off x="8460150" y="1371642"/>
              <a:ext cx="3528503" cy="411233"/>
            </a:xfrm>
            <a:prstGeom prst="rect">
              <a:avLst/>
            </a:prstGeom>
            <a:solidFill>
              <a:schemeClr val="accent1"/>
            </a:solidFill>
            <a:ln w="9525" algn="ctr">
              <a:noFill/>
              <a:round/>
              <a:headEnd/>
              <a:tailEnd/>
            </a:ln>
            <a:effectLst/>
          </p:spPr>
          <p:txBody>
            <a:bodyPr lIns="35292" tIns="35292" rIns="35292" bIns="35292" anchor="ctr"/>
            <a:lstStyle/>
            <a:p>
              <a:pPr algn="ctr" defTabSz="672290">
                <a:spcAft>
                  <a:spcPts val="588"/>
                </a:spcAft>
              </a:pPr>
              <a:r>
                <a:rPr lang="en-US" sz="2000" dirty="0">
                  <a:solidFill>
                    <a:schemeClr val="bg1"/>
                  </a:solidFill>
                </a:rPr>
                <a:t>Advantages</a:t>
              </a:r>
            </a:p>
          </p:txBody>
        </p:sp>
      </p:grpSp>
    </p:spTree>
    <p:extLst>
      <p:ext uri="{BB962C8B-B14F-4D97-AF65-F5344CB8AC3E}">
        <p14:creationId xmlns:p14="http://schemas.microsoft.com/office/powerpoint/2010/main" val="319729657"/>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7"/>
          </p:nvPr>
        </p:nvSpPr>
        <p:spPr/>
        <p:txBody>
          <a:bodyPr/>
          <a:lstStyle/>
          <a:p>
            <a:pPr marL="0" indent="0">
              <a:buNone/>
            </a:pPr>
            <a:endParaRPr lang="en-US" dirty="0"/>
          </a:p>
        </p:txBody>
      </p:sp>
      <p:sp>
        <p:nvSpPr>
          <p:cNvPr id="2" name="Title 1"/>
          <p:cNvSpPr>
            <a:spLocks noGrp="1"/>
          </p:cNvSpPr>
          <p:nvPr>
            <p:ph type="title"/>
          </p:nvPr>
        </p:nvSpPr>
        <p:spPr/>
        <p:txBody>
          <a:bodyPr/>
          <a:lstStyle/>
          <a:p>
            <a:r>
              <a:rPr lang="en-US" dirty="0"/>
              <a:t>Example: Azure App Service</a:t>
            </a:r>
          </a:p>
        </p:txBody>
      </p:sp>
      <p:sp>
        <p:nvSpPr>
          <p:cNvPr id="3" name="Textplatzhalt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85341000"/>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A Platform for Running Applications</a:t>
            </a:r>
            <a:endParaRPr lang="de-DE" dirty="0"/>
          </a:p>
        </p:txBody>
      </p:sp>
      <p:sp>
        <p:nvSpPr>
          <p:cNvPr id="2" name="Textplatzhalter 1"/>
          <p:cNvSpPr>
            <a:spLocks noGrp="1"/>
          </p:cNvSpPr>
          <p:nvPr>
            <p:ph type="body" sz="quarter" idx="12"/>
          </p:nvPr>
        </p:nvSpPr>
        <p:spPr/>
        <p:txBody>
          <a:bodyPr/>
          <a:lstStyle/>
          <a:p>
            <a:r>
              <a:rPr lang="en-US" dirty="0"/>
              <a:t>Source: Microsoft</a:t>
            </a:r>
          </a:p>
        </p:txBody>
      </p:sp>
      <p:grpSp>
        <p:nvGrpSpPr>
          <p:cNvPr id="7" name="Group 40"/>
          <p:cNvGrpSpPr/>
          <p:nvPr/>
        </p:nvGrpSpPr>
        <p:grpSpPr>
          <a:xfrm>
            <a:off x="4646668" y="3691535"/>
            <a:ext cx="453483" cy="267063"/>
            <a:chOff x="4924540" y="2915646"/>
            <a:chExt cx="462708" cy="272496"/>
          </a:xfrm>
          <a:solidFill>
            <a:schemeClr val="accent1"/>
          </a:solidFill>
        </p:grpSpPr>
        <p:sp>
          <p:nvSpPr>
            <p:cNvPr id="8"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endParaRPr lang="en-US" sz="2353" dirty="0" err="1">
                <a:solidFill>
                  <a:schemeClr val="tx1">
                    <a:lumMod val="65000"/>
                    <a:lumOff val="35000"/>
                  </a:schemeClr>
                </a:solidFill>
                <a:ea typeface="Segoe UI" pitchFamily="34" charset="0"/>
                <a:cs typeface="Segoe UI" pitchFamily="34" charset="0"/>
              </a:endParaRPr>
            </a:p>
          </p:txBody>
        </p:sp>
        <p:sp>
          <p:nvSpPr>
            <p:cNvPr id="9"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pPr>
              <a:endParaRPr lang="en-US" sz="2353" dirty="0" err="1">
                <a:solidFill>
                  <a:schemeClr val="tx1">
                    <a:lumMod val="65000"/>
                    <a:lumOff val="35000"/>
                  </a:schemeClr>
                </a:solidFill>
                <a:ea typeface="Segoe UI" pitchFamily="34" charset="0"/>
                <a:cs typeface="Segoe UI" pitchFamily="34" charset="0"/>
              </a:endParaRPr>
            </a:p>
          </p:txBody>
        </p:sp>
      </p:grpSp>
      <p:sp>
        <p:nvSpPr>
          <p:cNvPr id="12" name="TextBox 48"/>
          <p:cNvSpPr txBox="1"/>
          <p:nvPr/>
        </p:nvSpPr>
        <p:spPr>
          <a:xfrm>
            <a:off x="8622582" y="4800760"/>
            <a:ext cx="2582978" cy="538914"/>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225"/>
            <a:r>
              <a:rPr lang="en-US" dirty="0">
                <a:solidFill>
                  <a:schemeClr val="tx1"/>
                </a:solidFill>
              </a:rPr>
              <a:t>API apps</a:t>
            </a:r>
          </a:p>
        </p:txBody>
      </p:sp>
      <p:sp>
        <p:nvSpPr>
          <p:cNvPr id="13" name="TextBox 53"/>
          <p:cNvSpPr txBox="1"/>
          <p:nvPr/>
        </p:nvSpPr>
        <p:spPr>
          <a:xfrm>
            <a:off x="8622582" y="5226217"/>
            <a:ext cx="2582978" cy="669414"/>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225">
              <a:lnSpc>
                <a:spcPts val="1529"/>
              </a:lnSpc>
            </a:pPr>
            <a:r>
              <a:rPr lang="en-US" sz="1600" dirty="0">
                <a:solidFill>
                  <a:schemeClr val="tx1"/>
                </a:solidFill>
                <a:latin typeface="+mn-lt"/>
              </a:rPr>
              <a:t>Easy to build and consume APIs in the cloud</a:t>
            </a:r>
          </a:p>
        </p:txBody>
      </p:sp>
      <p:sp>
        <p:nvSpPr>
          <p:cNvPr id="15" name="TextBox 55"/>
          <p:cNvSpPr txBox="1"/>
          <p:nvPr/>
        </p:nvSpPr>
        <p:spPr>
          <a:xfrm>
            <a:off x="5634639" y="2741821"/>
            <a:ext cx="2871184" cy="538914"/>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225"/>
            <a:r>
              <a:rPr lang="en-US" dirty="0">
                <a:solidFill>
                  <a:schemeClr val="tx1"/>
                </a:solidFill>
              </a:rPr>
              <a:t>Web apps</a:t>
            </a:r>
          </a:p>
        </p:txBody>
      </p:sp>
      <p:sp>
        <p:nvSpPr>
          <p:cNvPr id="16" name="TextBox 56"/>
          <p:cNvSpPr txBox="1"/>
          <p:nvPr/>
        </p:nvSpPr>
        <p:spPr>
          <a:xfrm>
            <a:off x="5425289" y="3161547"/>
            <a:ext cx="3314024" cy="476987"/>
          </a:xfrm>
          <a:prstGeom prst="rect">
            <a:avLst/>
          </a:prstGeom>
          <a:noFill/>
        </p:spPr>
        <p:txBody>
          <a:bodyPr wrap="square" lIns="182802" rIns="182802" rtlCol="0">
            <a:spAutoFit/>
          </a:bodyPr>
          <a:lstStyle/>
          <a:p>
            <a:pPr algn="ctr" defTabSz="914225">
              <a:lnSpc>
                <a:spcPts val="1500"/>
              </a:lnSpc>
              <a:defRPr/>
            </a:pPr>
            <a:r>
              <a:rPr lang="en-US" sz="1600" kern="0" dirty="0"/>
              <a:t>Web apps that scale </a:t>
            </a:r>
            <a:br>
              <a:rPr lang="en-US" sz="1600" kern="0" dirty="0"/>
            </a:br>
            <a:r>
              <a:rPr lang="en-US" sz="1600" kern="0" dirty="0"/>
              <a:t>with the users needs</a:t>
            </a:r>
          </a:p>
        </p:txBody>
      </p:sp>
      <p:sp>
        <p:nvSpPr>
          <p:cNvPr id="19" name="TextBox 59"/>
          <p:cNvSpPr txBox="1"/>
          <p:nvPr/>
        </p:nvSpPr>
        <p:spPr>
          <a:xfrm>
            <a:off x="8637444" y="2741821"/>
            <a:ext cx="2582978" cy="538914"/>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225"/>
            <a:r>
              <a:rPr lang="en-US" dirty="0">
                <a:solidFill>
                  <a:schemeClr val="tx1"/>
                </a:solidFill>
              </a:rPr>
              <a:t>Mobile apps</a:t>
            </a:r>
          </a:p>
        </p:txBody>
      </p:sp>
      <p:sp>
        <p:nvSpPr>
          <p:cNvPr id="20" name="TextBox 60"/>
          <p:cNvSpPr txBox="1"/>
          <p:nvPr/>
        </p:nvSpPr>
        <p:spPr>
          <a:xfrm>
            <a:off x="8637442" y="3161547"/>
            <a:ext cx="2582978" cy="284693"/>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225">
              <a:lnSpc>
                <a:spcPts val="1529"/>
              </a:lnSpc>
            </a:pPr>
            <a:r>
              <a:rPr lang="en-US" sz="1600" dirty="0">
                <a:solidFill>
                  <a:schemeClr val="tx1"/>
                </a:solidFill>
                <a:latin typeface="+mn-lt"/>
              </a:rPr>
              <a:t>Services for mobile apps</a:t>
            </a:r>
          </a:p>
        </p:txBody>
      </p:sp>
      <p:cxnSp>
        <p:nvCxnSpPr>
          <p:cNvPr id="22" name="Straight Connector 62"/>
          <p:cNvCxnSpPr/>
          <p:nvPr/>
        </p:nvCxnSpPr>
        <p:spPr>
          <a:xfrm>
            <a:off x="8439424" y="1816543"/>
            <a:ext cx="0" cy="4050253"/>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63"/>
          <p:cNvCxnSpPr/>
          <p:nvPr/>
        </p:nvCxnSpPr>
        <p:spPr>
          <a:xfrm>
            <a:off x="5644655" y="3834814"/>
            <a:ext cx="54069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66"/>
          <p:cNvSpPr txBox="1"/>
          <p:nvPr/>
        </p:nvSpPr>
        <p:spPr>
          <a:xfrm>
            <a:off x="5696582" y="4800760"/>
            <a:ext cx="2582978" cy="538914"/>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225"/>
            <a:r>
              <a:rPr lang="en-US" dirty="0">
                <a:solidFill>
                  <a:schemeClr val="tx1"/>
                </a:solidFill>
              </a:rPr>
              <a:t>LOGIC apps</a:t>
            </a:r>
          </a:p>
        </p:txBody>
      </p:sp>
      <p:sp>
        <p:nvSpPr>
          <p:cNvPr id="27" name="TextBox 67"/>
          <p:cNvSpPr txBox="1"/>
          <p:nvPr/>
        </p:nvSpPr>
        <p:spPr>
          <a:xfrm>
            <a:off x="5696582" y="5226217"/>
            <a:ext cx="2582978" cy="669414"/>
          </a:xfrm>
          <a:prstGeom prst="rect">
            <a:avLst/>
          </a:prstGeom>
          <a:noFill/>
        </p:spPr>
        <p:txBody>
          <a:bodyPr wrap="square" lIns="182802" rIns="182802"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914225">
              <a:lnSpc>
                <a:spcPts val="1529"/>
              </a:lnSpc>
            </a:pPr>
            <a:r>
              <a:rPr lang="en-US" sz="1600" dirty="0">
                <a:solidFill>
                  <a:schemeClr val="tx1"/>
                </a:solidFill>
                <a:latin typeface="+mn-lt"/>
              </a:rPr>
              <a:t>Automated business processes across SaaS and on-premises </a:t>
            </a:r>
          </a:p>
        </p:txBody>
      </p:sp>
      <p:pic>
        <p:nvPicPr>
          <p:cNvPr id="42" name="Grafik 41"/>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52379" y="3927012"/>
            <a:ext cx="1080000" cy="1080000"/>
          </a:xfrm>
          <a:prstGeom prst="rect">
            <a:avLst/>
          </a:prstGeom>
        </p:spPr>
      </p:pic>
      <p:pic>
        <p:nvPicPr>
          <p:cNvPr id="49" name="Grafik 4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88931" y="3926156"/>
            <a:ext cx="1080000" cy="1080000"/>
          </a:xfrm>
          <a:prstGeom prst="rect">
            <a:avLst/>
          </a:prstGeom>
        </p:spPr>
      </p:pic>
      <p:pic>
        <p:nvPicPr>
          <p:cNvPr id="50" name="Grafik 49"/>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42301" y="1743682"/>
            <a:ext cx="1080000" cy="1080000"/>
          </a:xfrm>
          <a:prstGeom prst="rect">
            <a:avLst/>
          </a:prstGeom>
        </p:spPr>
      </p:pic>
      <p:pic>
        <p:nvPicPr>
          <p:cNvPr id="54" name="Grafik 5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32246" y="1786179"/>
            <a:ext cx="1080000" cy="1080000"/>
          </a:xfrm>
          <a:prstGeom prst="rect">
            <a:avLst/>
          </a:prstGeom>
        </p:spPr>
      </p:pic>
      <p:pic>
        <p:nvPicPr>
          <p:cNvPr id="38" name="Grafik 37"/>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2457" y="2744536"/>
            <a:ext cx="2252696" cy="2095740"/>
          </a:xfrm>
          <a:prstGeom prst="rect">
            <a:avLst/>
          </a:prstGeom>
        </p:spPr>
      </p:pic>
      <p:sp>
        <p:nvSpPr>
          <p:cNvPr id="6" name="Bildplatzhalter 5"/>
          <p:cNvSpPr>
            <a:spLocks noGrp="1"/>
          </p:cNvSpPr>
          <p:nvPr>
            <p:ph type="pic" sz="quarter" idx="13"/>
          </p:nvPr>
        </p:nvSpPr>
        <p:spPr/>
      </p:sp>
    </p:spTree>
    <p:extLst>
      <p:ext uri="{BB962C8B-B14F-4D97-AF65-F5344CB8AC3E}">
        <p14:creationId xmlns:p14="http://schemas.microsoft.com/office/powerpoint/2010/main" val="2082903000"/>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hteck 58"/>
          <p:cNvSpPr/>
          <p:nvPr/>
        </p:nvSpPr>
        <p:spPr>
          <a:xfrm>
            <a:off x="1221644" y="2449601"/>
            <a:ext cx="10006131" cy="3672568"/>
          </a:xfrm>
          <a:prstGeom prst="rect">
            <a:avLst/>
          </a:prstGeom>
          <a:no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0" rIns="89642" bIns="44821" numCol="1" spcCol="0" rtlCol="0" fromWordArt="0" anchor="t" anchorCtr="0" forceAA="0" compatLnSpc="1">
            <a:prstTxWarp prst="textNoShape">
              <a:avLst/>
            </a:prstTxWarp>
            <a:noAutofit/>
          </a:bodyPr>
          <a:lstStyle/>
          <a:p>
            <a:pPr algn="ctr"/>
            <a:endParaRPr lang="de-DE" sz="1765" dirty="0">
              <a:solidFill>
                <a:schemeClr val="tx2"/>
              </a:solidFill>
            </a:endParaRPr>
          </a:p>
        </p:txBody>
      </p:sp>
      <p:sp>
        <p:nvSpPr>
          <p:cNvPr id="7" name="Trapezoid 6"/>
          <p:cNvSpPr/>
          <p:nvPr/>
        </p:nvSpPr>
        <p:spPr>
          <a:xfrm>
            <a:off x="1609337" y="3937705"/>
            <a:ext cx="817474" cy="367032"/>
          </a:xfrm>
          <a:prstGeom prst="trapezoi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6492B6"/>
              </a:solidFill>
            </a:endParaRPr>
          </a:p>
        </p:txBody>
      </p:sp>
      <p:cxnSp>
        <p:nvCxnSpPr>
          <p:cNvPr id="9" name="Elbow Connector 8"/>
          <p:cNvCxnSpPr>
            <a:stCxn id="11" idx="2"/>
            <a:endCxn id="27" idx="2"/>
          </p:cNvCxnSpPr>
          <p:nvPr/>
        </p:nvCxnSpPr>
        <p:spPr>
          <a:xfrm rot="5400000" flipH="1">
            <a:off x="5713502" y="4562372"/>
            <a:ext cx="27925" cy="2775863"/>
          </a:xfrm>
          <a:prstGeom prst="bentConnector4">
            <a:avLst>
              <a:gd name="adj1" fmla="val -818621"/>
              <a:gd name="adj2" fmla="val 57090"/>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duotone>
              <a:prstClr val="black"/>
              <a:schemeClr val="accent5">
                <a:tint val="45000"/>
                <a:satMod val="400000"/>
              </a:schemeClr>
            </a:duotone>
          </a:blip>
          <a:stretch>
            <a:fillRect/>
          </a:stretch>
        </p:blipFill>
        <p:spPr>
          <a:xfrm>
            <a:off x="6872668" y="5438728"/>
            <a:ext cx="485456" cy="525537"/>
          </a:xfrm>
          <a:prstGeom prst="rect">
            <a:avLst/>
          </a:prstGeom>
          <a:noFill/>
          <a:ln>
            <a:noFill/>
          </a:ln>
        </p:spPr>
      </p:pic>
      <p:sp>
        <p:nvSpPr>
          <p:cNvPr id="12" name="TextBox 11"/>
          <p:cNvSpPr txBox="1"/>
          <p:nvPr/>
        </p:nvSpPr>
        <p:spPr>
          <a:xfrm>
            <a:off x="7358125" y="5480883"/>
            <a:ext cx="1802374" cy="646331"/>
          </a:xfrm>
          <a:prstGeom prst="rect">
            <a:avLst/>
          </a:prstGeom>
          <a:noFill/>
          <a:ln>
            <a:noFill/>
          </a:ln>
        </p:spPr>
        <p:txBody>
          <a:bodyPr wrap="square" rtlCol="0">
            <a:spAutoFit/>
          </a:bodyPr>
          <a:lstStyle/>
          <a:p>
            <a:pPr defTabSz="914225"/>
            <a:r>
              <a:rPr lang="en-US" dirty="0"/>
              <a:t>Runtime database</a:t>
            </a:r>
          </a:p>
        </p:txBody>
      </p:sp>
      <p:cxnSp>
        <p:nvCxnSpPr>
          <p:cNvPr id="13" name="Straight Arrow Connector 12"/>
          <p:cNvCxnSpPr>
            <a:stCxn id="30" idx="2"/>
            <a:endCxn id="17" idx="1"/>
          </p:cNvCxnSpPr>
          <p:nvPr/>
        </p:nvCxnSpPr>
        <p:spPr>
          <a:xfrm flipV="1">
            <a:off x="5132661" y="4112464"/>
            <a:ext cx="950983" cy="3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83644" y="3574458"/>
            <a:ext cx="2052975" cy="1076013"/>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chemeClr val="accent4"/>
              </a:solidFill>
            </a:endParaRPr>
          </a:p>
        </p:txBody>
      </p:sp>
      <p:pic>
        <p:nvPicPr>
          <p:cNvPr id="18" name="Picture 17"/>
          <p:cNvPicPr>
            <a:picLocks noChangeAspect="1"/>
          </p:cNvPicPr>
          <p:nvPr/>
        </p:nvPicPr>
        <p:blipFill>
          <a:blip r:embed="rId3">
            <a:duotone>
              <a:prstClr val="black"/>
              <a:schemeClr val="accent5">
                <a:tint val="45000"/>
                <a:satMod val="400000"/>
              </a:schemeClr>
            </a:duotone>
          </a:blip>
          <a:stretch>
            <a:fillRect/>
          </a:stretch>
        </p:blipFill>
        <p:spPr>
          <a:xfrm>
            <a:off x="6235998" y="4162659"/>
            <a:ext cx="496932" cy="347538"/>
          </a:xfrm>
          <a:prstGeom prst="rect">
            <a:avLst/>
          </a:prstGeom>
          <a:noFill/>
          <a:ln>
            <a:solidFill>
              <a:schemeClr val="accent1"/>
            </a:solidFill>
          </a:ln>
        </p:spPr>
      </p:pic>
      <p:pic>
        <p:nvPicPr>
          <p:cNvPr id="19" name="Picture 18"/>
          <p:cNvPicPr>
            <a:picLocks noChangeAspect="1"/>
          </p:cNvPicPr>
          <p:nvPr/>
        </p:nvPicPr>
        <p:blipFill>
          <a:blip r:embed="rId3">
            <a:duotone>
              <a:prstClr val="black"/>
              <a:schemeClr val="accent5">
                <a:tint val="45000"/>
                <a:satMod val="400000"/>
              </a:schemeClr>
            </a:duotone>
          </a:blip>
          <a:stretch>
            <a:fillRect/>
          </a:stretch>
        </p:blipFill>
        <p:spPr>
          <a:xfrm>
            <a:off x="7487331" y="3712902"/>
            <a:ext cx="496932" cy="347538"/>
          </a:xfrm>
          <a:prstGeom prst="rect">
            <a:avLst/>
          </a:prstGeom>
          <a:noFill/>
          <a:ln>
            <a:solidFill>
              <a:schemeClr val="accent1"/>
            </a:solidFill>
          </a:ln>
        </p:spPr>
      </p:pic>
      <p:pic>
        <p:nvPicPr>
          <p:cNvPr id="20" name="Picture 19"/>
          <p:cNvPicPr>
            <a:picLocks noChangeAspect="1"/>
          </p:cNvPicPr>
          <p:nvPr/>
        </p:nvPicPr>
        <p:blipFill>
          <a:blip r:embed="rId3">
            <a:duotone>
              <a:prstClr val="black"/>
              <a:schemeClr val="accent5">
                <a:tint val="45000"/>
                <a:satMod val="400000"/>
              </a:schemeClr>
            </a:duotone>
          </a:blip>
          <a:stretch>
            <a:fillRect/>
          </a:stretch>
        </p:blipFill>
        <p:spPr>
          <a:xfrm>
            <a:off x="6861664" y="3712902"/>
            <a:ext cx="496932" cy="347538"/>
          </a:xfrm>
          <a:prstGeom prst="rect">
            <a:avLst/>
          </a:prstGeom>
          <a:noFill/>
          <a:ln>
            <a:solidFill>
              <a:schemeClr val="accent1"/>
            </a:solidFill>
          </a:ln>
        </p:spPr>
      </p:pic>
      <p:pic>
        <p:nvPicPr>
          <p:cNvPr id="21" name="Picture 20"/>
          <p:cNvPicPr>
            <a:picLocks noChangeAspect="1"/>
          </p:cNvPicPr>
          <p:nvPr/>
        </p:nvPicPr>
        <p:blipFill>
          <a:blip r:embed="rId3">
            <a:duotone>
              <a:prstClr val="black"/>
              <a:schemeClr val="accent5">
                <a:tint val="45000"/>
                <a:satMod val="400000"/>
              </a:schemeClr>
            </a:duotone>
          </a:blip>
          <a:stretch>
            <a:fillRect/>
          </a:stretch>
        </p:blipFill>
        <p:spPr>
          <a:xfrm>
            <a:off x="6235999" y="3712903"/>
            <a:ext cx="496932" cy="347538"/>
          </a:xfrm>
          <a:prstGeom prst="rect">
            <a:avLst/>
          </a:prstGeom>
          <a:noFill/>
          <a:ln>
            <a:solidFill>
              <a:schemeClr val="accent1"/>
            </a:solidFill>
          </a:ln>
        </p:spPr>
      </p:pic>
      <p:pic>
        <p:nvPicPr>
          <p:cNvPr id="22" name="Picture 21"/>
          <p:cNvPicPr>
            <a:picLocks noChangeAspect="1"/>
          </p:cNvPicPr>
          <p:nvPr/>
        </p:nvPicPr>
        <p:blipFill>
          <a:blip r:embed="rId3">
            <a:duotone>
              <a:prstClr val="black"/>
              <a:schemeClr val="accent5">
                <a:tint val="45000"/>
                <a:satMod val="400000"/>
              </a:schemeClr>
            </a:duotone>
          </a:blip>
          <a:stretch>
            <a:fillRect/>
          </a:stretch>
        </p:blipFill>
        <p:spPr>
          <a:xfrm>
            <a:off x="6861663" y="4161157"/>
            <a:ext cx="496932" cy="347538"/>
          </a:xfrm>
          <a:prstGeom prst="rect">
            <a:avLst/>
          </a:prstGeom>
          <a:noFill/>
          <a:ln>
            <a:solidFill>
              <a:schemeClr val="accent1"/>
            </a:solidFill>
          </a:ln>
        </p:spPr>
      </p:pic>
      <p:pic>
        <p:nvPicPr>
          <p:cNvPr id="23" name="Picture 22"/>
          <p:cNvPicPr>
            <a:picLocks noChangeAspect="1"/>
          </p:cNvPicPr>
          <p:nvPr/>
        </p:nvPicPr>
        <p:blipFill>
          <a:blip r:embed="rId3">
            <a:duotone>
              <a:prstClr val="black"/>
              <a:schemeClr val="accent5">
                <a:tint val="45000"/>
                <a:satMod val="400000"/>
              </a:schemeClr>
            </a:duotone>
          </a:blip>
          <a:stretch>
            <a:fillRect/>
          </a:stretch>
        </p:blipFill>
        <p:spPr>
          <a:xfrm>
            <a:off x="7487331" y="4161157"/>
            <a:ext cx="496932" cy="347538"/>
          </a:xfrm>
          <a:prstGeom prst="rect">
            <a:avLst/>
          </a:prstGeom>
          <a:noFill/>
          <a:ln>
            <a:solidFill>
              <a:schemeClr val="accent1"/>
            </a:solidFill>
          </a:ln>
        </p:spPr>
      </p:pic>
      <p:pic>
        <p:nvPicPr>
          <p:cNvPr id="24" name="Picture 23"/>
          <p:cNvPicPr>
            <a:picLocks noChangeAspect="1"/>
          </p:cNvPicPr>
          <p:nvPr/>
        </p:nvPicPr>
        <p:blipFill>
          <a:blip r:embed="rId4">
            <a:duotone>
              <a:prstClr val="black"/>
              <a:schemeClr val="accent5">
                <a:tint val="45000"/>
                <a:satMod val="400000"/>
              </a:schemeClr>
            </a:duotone>
          </a:blip>
          <a:stretch>
            <a:fillRect/>
          </a:stretch>
        </p:blipFill>
        <p:spPr>
          <a:xfrm>
            <a:off x="5267274" y="2892485"/>
            <a:ext cx="956099" cy="778883"/>
          </a:xfrm>
          <a:prstGeom prst="rect">
            <a:avLst/>
          </a:prstGeom>
          <a:noFill/>
          <a:ln>
            <a:noFill/>
          </a:ln>
        </p:spPr>
      </p:pic>
      <p:cxnSp>
        <p:nvCxnSpPr>
          <p:cNvPr id="25" name="Elbow Connector 24"/>
          <p:cNvCxnSpPr>
            <a:stCxn id="11" idx="1"/>
            <a:endCxn id="30" idx="1"/>
          </p:cNvCxnSpPr>
          <p:nvPr/>
        </p:nvCxnSpPr>
        <p:spPr>
          <a:xfrm rot="10800000">
            <a:off x="4726256" y="4378410"/>
            <a:ext cx="2146413" cy="1323088"/>
          </a:xfrm>
          <a:prstGeom prst="bentConnector2">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duotone>
              <a:prstClr val="black"/>
              <a:schemeClr val="accent5">
                <a:tint val="45000"/>
                <a:satMod val="400000"/>
              </a:schemeClr>
            </a:duotone>
          </a:blip>
          <a:stretch>
            <a:fillRect/>
          </a:stretch>
        </p:blipFill>
        <p:spPr>
          <a:xfrm rot="16200000">
            <a:off x="3637000" y="5509620"/>
            <a:ext cx="551626" cy="853440"/>
          </a:xfrm>
          <a:prstGeom prst="rect">
            <a:avLst/>
          </a:prstGeom>
          <a:noFill/>
          <a:ln>
            <a:noFill/>
          </a:ln>
        </p:spPr>
      </p:pic>
      <p:sp>
        <p:nvSpPr>
          <p:cNvPr id="28" name="TextBox 27"/>
          <p:cNvSpPr txBox="1"/>
          <p:nvPr/>
        </p:nvSpPr>
        <p:spPr>
          <a:xfrm>
            <a:off x="2166973" y="5571704"/>
            <a:ext cx="1319120" cy="646331"/>
          </a:xfrm>
          <a:prstGeom prst="rect">
            <a:avLst/>
          </a:prstGeom>
          <a:noFill/>
          <a:ln>
            <a:noFill/>
          </a:ln>
        </p:spPr>
        <p:txBody>
          <a:bodyPr wrap="square" rtlCol="0">
            <a:spAutoFit/>
          </a:bodyPr>
          <a:lstStyle/>
          <a:p>
            <a:pPr algn="ctr" defTabSz="914225"/>
            <a:r>
              <a:rPr lang="en-US" dirty="0"/>
              <a:t>API endpoint</a:t>
            </a:r>
          </a:p>
        </p:txBody>
      </p:sp>
      <p:pic>
        <p:nvPicPr>
          <p:cNvPr id="30" name="Picture 29"/>
          <p:cNvPicPr>
            <a:picLocks noChangeAspect="1"/>
          </p:cNvPicPr>
          <p:nvPr/>
        </p:nvPicPr>
        <p:blipFill>
          <a:blip r:embed="rId5">
            <a:duotone>
              <a:prstClr val="black"/>
              <a:schemeClr val="accent5">
                <a:tint val="45000"/>
                <a:satMod val="400000"/>
              </a:schemeClr>
            </a:duotone>
          </a:blip>
          <a:stretch>
            <a:fillRect/>
          </a:stretch>
        </p:blipFill>
        <p:spPr>
          <a:xfrm rot="16200000">
            <a:off x="4463573" y="3709320"/>
            <a:ext cx="525366" cy="812812"/>
          </a:xfrm>
          <a:prstGeom prst="rect">
            <a:avLst/>
          </a:prstGeom>
          <a:noFill/>
          <a:ln>
            <a:noFill/>
          </a:ln>
        </p:spPr>
      </p:pic>
      <p:cxnSp>
        <p:nvCxnSpPr>
          <p:cNvPr id="44" name="Elbow Connector 43"/>
          <p:cNvCxnSpPr>
            <a:stCxn id="17" idx="0"/>
            <a:endCxn id="39" idx="2"/>
          </p:cNvCxnSpPr>
          <p:nvPr/>
        </p:nvCxnSpPr>
        <p:spPr>
          <a:xfrm rot="5400000" flipH="1" flipV="1">
            <a:off x="7234396" y="2456183"/>
            <a:ext cx="994012" cy="1242539"/>
          </a:xfrm>
          <a:prstGeom prst="bentConnector3">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0132" y="4922229"/>
            <a:ext cx="5265" cy="516500"/>
          </a:xfrm>
          <a:prstGeom prst="straightConnector1">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duotone>
              <a:prstClr val="black"/>
              <a:schemeClr val="accent5">
                <a:tint val="45000"/>
                <a:satMod val="400000"/>
              </a:schemeClr>
            </a:duotone>
          </a:blip>
          <a:stretch>
            <a:fillRect/>
          </a:stretch>
        </p:blipFill>
        <p:spPr>
          <a:xfrm>
            <a:off x="8944959" y="3557140"/>
            <a:ext cx="1176286" cy="1110648"/>
          </a:xfrm>
          <a:prstGeom prst="rect">
            <a:avLst/>
          </a:prstGeom>
          <a:noFill/>
          <a:ln>
            <a:noFill/>
          </a:ln>
        </p:spPr>
      </p:pic>
      <p:sp>
        <p:nvSpPr>
          <p:cNvPr id="15" name="TextBox 14"/>
          <p:cNvSpPr txBox="1"/>
          <p:nvPr/>
        </p:nvSpPr>
        <p:spPr>
          <a:xfrm>
            <a:off x="10037238" y="3727744"/>
            <a:ext cx="1298048" cy="646331"/>
          </a:xfrm>
          <a:prstGeom prst="rect">
            <a:avLst/>
          </a:prstGeom>
          <a:noFill/>
          <a:ln>
            <a:noFill/>
          </a:ln>
        </p:spPr>
        <p:txBody>
          <a:bodyPr wrap="none" rtlCol="0">
            <a:spAutoFit/>
          </a:bodyPr>
          <a:lstStyle/>
          <a:p>
            <a:pPr defTabSz="914225"/>
            <a:r>
              <a:rPr lang="en-US" dirty="0"/>
              <a:t>Application </a:t>
            </a:r>
            <a:br>
              <a:rPr lang="en-US" dirty="0"/>
            </a:br>
            <a:r>
              <a:rPr lang="en-US" dirty="0"/>
              <a:t>database</a:t>
            </a:r>
          </a:p>
        </p:txBody>
      </p:sp>
      <p:cxnSp>
        <p:nvCxnSpPr>
          <p:cNvPr id="46" name="Straight Arrow Connector 45"/>
          <p:cNvCxnSpPr>
            <a:stCxn id="17" idx="3"/>
            <a:endCxn id="14" idx="1"/>
          </p:cNvCxnSpPr>
          <p:nvPr/>
        </p:nvCxnSpPr>
        <p:spPr>
          <a:xfrm flipV="1">
            <a:off x="8136619" y="4112464"/>
            <a:ext cx="808340" cy="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6934" y="4488190"/>
            <a:ext cx="1500732" cy="646331"/>
          </a:xfrm>
          <a:prstGeom prst="rect">
            <a:avLst/>
          </a:prstGeom>
          <a:noFill/>
          <a:ln>
            <a:noFill/>
          </a:ln>
        </p:spPr>
        <p:txBody>
          <a:bodyPr wrap="none" rtlCol="0">
            <a:spAutoFit/>
          </a:bodyPr>
          <a:lstStyle/>
          <a:p>
            <a:pPr algn="ctr" defTabSz="914225"/>
            <a:r>
              <a:rPr lang="en-US" dirty="0"/>
              <a:t>Azure</a:t>
            </a:r>
          </a:p>
          <a:p>
            <a:pPr algn="ctr" defTabSz="914225"/>
            <a:r>
              <a:rPr lang="en-US" dirty="0"/>
              <a:t>load balancer</a:t>
            </a:r>
          </a:p>
        </p:txBody>
      </p:sp>
      <p:pic>
        <p:nvPicPr>
          <p:cNvPr id="8" name="Picture 7"/>
          <p:cNvPicPr>
            <a:picLocks noChangeAspect="1"/>
          </p:cNvPicPr>
          <p:nvPr/>
        </p:nvPicPr>
        <p:blipFill>
          <a:blip r:embed="rId5">
            <a:duotone>
              <a:prstClr val="black"/>
              <a:schemeClr val="accent5">
                <a:tint val="45000"/>
                <a:satMod val="400000"/>
              </a:schemeClr>
            </a:duotone>
          </a:blip>
          <a:stretch>
            <a:fillRect/>
          </a:stretch>
        </p:blipFill>
        <p:spPr>
          <a:xfrm>
            <a:off x="1173262" y="3748694"/>
            <a:ext cx="656944" cy="745053"/>
          </a:xfrm>
          <a:prstGeom prst="rect">
            <a:avLst/>
          </a:prstGeom>
          <a:noFill/>
          <a:ln>
            <a:noFill/>
          </a:ln>
        </p:spPr>
      </p:pic>
      <p:grpSp>
        <p:nvGrpSpPr>
          <p:cNvPr id="16" name="Gruppieren 15"/>
          <p:cNvGrpSpPr/>
          <p:nvPr/>
        </p:nvGrpSpPr>
        <p:grpSpPr>
          <a:xfrm>
            <a:off x="441199" y="2575191"/>
            <a:ext cx="2544473" cy="584875"/>
            <a:chOff x="97171" y="2135386"/>
            <a:chExt cx="2762146" cy="721165"/>
          </a:xfrm>
        </p:grpSpPr>
        <p:pic>
          <p:nvPicPr>
            <p:cNvPr id="48" name="Picture 47"/>
            <p:cNvPicPr>
              <a:picLocks noChangeAspect="1"/>
            </p:cNvPicPr>
            <p:nvPr/>
          </p:nvPicPr>
          <p:blipFill>
            <a:blip r:embed="rId7">
              <a:duotone>
                <a:prstClr val="black"/>
                <a:schemeClr val="accent5">
                  <a:tint val="45000"/>
                  <a:satMod val="400000"/>
                </a:schemeClr>
              </a:duotone>
            </a:blip>
            <a:stretch>
              <a:fillRect/>
            </a:stretch>
          </p:blipFill>
          <p:spPr>
            <a:xfrm>
              <a:off x="97171" y="2142549"/>
              <a:ext cx="472536" cy="714002"/>
            </a:xfrm>
            <a:prstGeom prst="rect">
              <a:avLst/>
            </a:prstGeom>
            <a:noFill/>
            <a:ln>
              <a:noFill/>
            </a:ln>
          </p:spPr>
        </p:pic>
        <p:pic>
          <p:nvPicPr>
            <p:cNvPr id="49" name="Picture 48"/>
            <p:cNvPicPr>
              <a:picLocks noChangeAspect="1"/>
            </p:cNvPicPr>
            <p:nvPr/>
          </p:nvPicPr>
          <p:blipFill>
            <a:blip r:embed="rId8">
              <a:duotone>
                <a:prstClr val="black"/>
                <a:schemeClr val="accent5">
                  <a:tint val="45000"/>
                  <a:satMod val="400000"/>
                </a:schemeClr>
              </a:duotone>
            </a:blip>
            <a:stretch>
              <a:fillRect/>
            </a:stretch>
          </p:blipFill>
          <p:spPr>
            <a:xfrm>
              <a:off x="1850165" y="2135386"/>
              <a:ext cx="1009152" cy="721164"/>
            </a:xfrm>
            <a:prstGeom prst="rect">
              <a:avLst/>
            </a:prstGeom>
            <a:noFill/>
            <a:ln>
              <a:noFill/>
            </a:ln>
          </p:spPr>
        </p:pic>
        <p:pic>
          <p:nvPicPr>
            <p:cNvPr id="50" name="Picture 49"/>
            <p:cNvPicPr>
              <a:picLocks noChangeAspect="1"/>
            </p:cNvPicPr>
            <p:nvPr/>
          </p:nvPicPr>
          <p:blipFill>
            <a:blip r:embed="rId9">
              <a:duotone>
                <a:prstClr val="black"/>
                <a:schemeClr val="accent5">
                  <a:tint val="45000"/>
                  <a:satMod val="400000"/>
                </a:schemeClr>
              </a:duotone>
            </a:blip>
            <a:stretch>
              <a:fillRect/>
            </a:stretch>
          </p:blipFill>
          <p:spPr>
            <a:xfrm>
              <a:off x="710765" y="2142547"/>
              <a:ext cx="1065708" cy="714003"/>
            </a:xfrm>
            <a:prstGeom prst="rect">
              <a:avLst/>
            </a:prstGeom>
            <a:noFill/>
            <a:ln>
              <a:noFill/>
            </a:ln>
          </p:spPr>
        </p:pic>
      </p:grpSp>
      <p:cxnSp>
        <p:nvCxnSpPr>
          <p:cNvPr id="51" name="Straight Arrow Connector 50"/>
          <p:cNvCxnSpPr>
            <a:stCxn id="50" idx="2"/>
            <a:endCxn id="8" idx="0"/>
          </p:cNvCxnSpPr>
          <p:nvPr/>
        </p:nvCxnSpPr>
        <p:spPr>
          <a:xfrm>
            <a:off x="1497300" y="3160066"/>
            <a:ext cx="4434" cy="58862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738039" y="4221333"/>
            <a:ext cx="1951381" cy="369332"/>
          </a:xfrm>
          <a:prstGeom prst="rect">
            <a:avLst/>
          </a:prstGeom>
          <a:noFill/>
          <a:ln>
            <a:noFill/>
          </a:ln>
        </p:spPr>
        <p:txBody>
          <a:bodyPr wrap="square" rtlCol="0">
            <a:spAutoFit/>
          </a:bodyPr>
          <a:lstStyle/>
          <a:p>
            <a:pPr algn="ctr" defTabSz="914225"/>
            <a:r>
              <a:rPr lang="en-US" dirty="0"/>
              <a:t>Front-end (IIS ARR)</a:t>
            </a:r>
          </a:p>
        </p:txBody>
      </p:sp>
      <p:cxnSp>
        <p:nvCxnSpPr>
          <p:cNvPr id="52" name="Straight Arrow Connector 51"/>
          <p:cNvCxnSpPr>
            <a:stCxn id="8" idx="3"/>
            <a:endCxn id="30" idx="0"/>
          </p:cNvCxnSpPr>
          <p:nvPr/>
        </p:nvCxnSpPr>
        <p:spPr>
          <a:xfrm flipV="1">
            <a:off x="1830206" y="4115726"/>
            <a:ext cx="2489643" cy="54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083644" y="4650470"/>
            <a:ext cx="2052974" cy="271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chemeClr val="tx1"/>
                </a:solidFill>
              </a:rPr>
              <a:t>Metering</a:t>
            </a:r>
            <a:endParaRPr lang="en-US" sz="2200" dirty="0">
              <a:solidFill>
                <a:schemeClr val="tx1"/>
              </a:solidFill>
            </a:endParaRPr>
          </a:p>
        </p:txBody>
      </p:sp>
      <p:sp>
        <p:nvSpPr>
          <p:cNvPr id="55" name="TextBox 54"/>
          <p:cNvSpPr txBox="1"/>
          <p:nvPr/>
        </p:nvSpPr>
        <p:spPr>
          <a:xfrm>
            <a:off x="4901277" y="1391383"/>
            <a:ext cx="2361255" cy="369332"/>
          </a:xfrm>
          <a:prstGeom prst="rect">
            <a:avLst/>
          </a:prstGeom>
          <a:noFill/>
        </p:spPr>
        <p:txBody>
          <a:bodyPr wrap="square" rtlCol="0">
            <a:spAutoFit/>
          </a:bodyPr>
          <a:lstStyle/>
          <a:p>
            <a:pPr defTabSz="914225"/>
            <a:r>
              <a:rPr lang="en-US" dirty="0"/>
              <a:t>Deployment server(s)</a:t>
            </a:r>
          </a:p>
        </p:txBody>
      </p:sp>
      <p:pic>
        <p:nvPicPr>
          <p:cNvPr id="33" name="Picture 32"/>
          <p:cNvPicPr>
            <a:picLocks noChangeAspect="1"/>
          </p:cNvPicPr>
          <p:nvPr/>
        </p:nvPicPr>
        <p:blipFill>
          <a:blip r:embed="rId5">
            <a:duotone>
              <a:prstClr val="black"/>
              <a:schemeClr val="accent5">
                <a:tint val="45000"/>
                <a:satMod val="400000"/>
              </a:schemeClr>
            </a:duotone>
          </a:blip>
          <a:stretch>
            <a:fillRect/>
          </a:stretch>
        </p:blipFill>
        <p:spPr>
          <a:xfrm rot="16200000">
            <a:off x="3826485" y="1772425"/>
            <a:ext cx="531716" cy="822633"/>
          </a:xfrm>
          <a:prstGeom prst="rect">
            <a:avLst/>
          </a:prstGeom>
          <a:noFill/>
          <a:ln>
            <a:noFill/>
          </a:ln>
        </p:spPr>
      </p:pic>
      <p:sp>
        <p:nvSpPr>
          <p:cNvPr id="34" name="TextBox 33"/>
          <p:cNvSpPr txBox="1"/>
          <p:nvPr/>
        </p:nvSpPr>
        <p:spPr>
          <a:xfrm>
            <a:off x="1636066" y="1940976"/>
            <a:ext cx="1769587" cy="369332"/>
          </a:xfrm>
          <a:prstGeom prst="rect">
            <a:avLst/>
          </a:prstGeom>
          <a:noFill/>
          <a:ln>
            <a:noFill/>
          </a:ln>
        </p:spPr>
        <p:txBody>
          <a:bodyPr wrap="none" rtlCol="0">
            <a:spAutoFit/>
          </a:bodyPr>
          <a:lstStyle/>
          <a:p>
            <a:pPr algn="ctr" defTabSz="914225"/>
            <a:r>
              <a:rPr lang="en-US" dirty="0"/>
              <a:t>Publish endpoint</a:t>
            </a:r>
          </a:p>
        </p:txBody>
      </p:sp>
      <p:pic>
        <p:nvPicPr>
          <p:cNvPr id="41" name="Picture 40"/>
          <p:cNvPicPr>
            <a:picLocks noChangeAspect="1"/>
          </p:cNvPicPr>
          <p:nvPr/>
        </p:nvPicPr>
        <p:blipFill>
          <a:blip r:embed="rId10">
            <a:duotone>
              <a:prstClr val="black"/>
              <a:schemeClr val="accent5">
                <a:tint val="45000"/>
                <a:satMod val="400000"/>
              </a:schemeClr>
            </a:duotone>
          </a:blip>
          <a:stretch>
            <a:fillRect/>
          </a:stretch>
        </p:blipFill>
        <p:spPr>
          <a:xfrm>
            <a:off x="9743116" y="1770617"/>
            <a:ext cx="1075732" cy="803415"/>
          </a:xfrm>
          <a:prstGeom prst="rect">
            <a:avLst/>
          </a:prstGeom>
          <a:noFill/>
          <a:ln>
            <a:noFill/>
          </a:ln>
        </p:spPr>
      </p:pic>
      <p:sp>
        <p:nvSpPr>
          <p:cNvPr id="42" name="TextBox 41"/>
          <p:cNvSpPr txBox="1"/>
          <p:nvPr/>
        </p:nvSpPr>
        <p:spPr>
          <a:xfrm>
            <a:off x="10785088" y="1787603"/>
            <a:ext cx="877291" cy="646331"/>
          </a:xfrm>
          <a:prstGeom prst="rect">
            <a:avLst/>
          </a:prstGeom>
          <a:noFill/>
          <a:ln>
            <a:noFill/>
          </a:ln>
        </p:spPr>
        <p:txBody>
          <a:bodyPr wrap="none" rtlCol="0">
            <a:spAutoFit/>
          </a:bodyPr>
          <a:lstStyle/>
          <a:p>
            <a:pPr defTabSz="914225"/>
            <a:r>
              <a:rPr lang="en-US" dirty="0"/>
              <a:t>Blob </a:t>
            </a:r>
            <a:br>
              <a:rPr lang="en-US" dirty="0"/>
            </a:br>
            <a:r>
              <a:rPr lang="en-US" dirty="0"/>
              <a:t>storage</a:t>
            </a:r>
          </a:p>
        </p:txBody>
      </p:sp>
      <p:pic>
        <p:nvPicPr>
          <p:cNvPr id="39" name="Picture 38"/>
          <p:cNvPicPr>
            <a:picLocks noChangeAspect="1"/>
          </p:cNvPicPr>
          <p:nvPr/>
        </p:nvPicPr>
        <p:blipFill>
          <a:blip r:embed="rId11">
            <a:duotone>
              <a:prstClr val="black"/>
              <a:schemeClr val="accent5">
                <a:tint val="45000"/>
                <a:satMod val="400000"/>
              </a:schemeClr>
            </a:duotone>
          </a:blip>
          <a:stretch>
            <a:fillRect/>
          </a:stretch>
        </p:blipFill>
        <p:spPr>
          <a:xfrm>
            <a:off x="7829610" y="1770618"/>
            <a:ext cx="1046121" cy="809828"/>
          </a:xfrm>
          <a:prstGeom prst="rect">
            <a:avLst/>
          </a:prstGeom>
          <a:noFill/>
          <a:ln>
            <a:noFill/>
          </a:ln>
        </p:spPr>
      </p:pic>
      <p:cxnSp>
        <p:nvCxnSpPr>
          <p:cNvPr id="40" name="Elbow Connector 39"/>
          <p:cNvCxnSpPr>
            <a:stCxn id="39" idx="3"/>
            <a:endCxn id="41" idx="1"/>
          </p:cNvCxnSpPr>
          <p:nvPr/>
        </p:nvCxnSpPr>
        <p:spPr>
          <a:xfrm flipV="1">
            <a:off x="8875731" y="2172325"/>
            <a:ext cx="867384" cy="3207"/>
          </a:xfrm>
          <a:prstGeom prst="straightConnector1">
            <a:avLst/>
          </a:prstGeom>
          <a:noFill/>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741814" y="1391383"/>
            <a:ext cx="1149674" cy="369332"/>
          </a:xfrm>
          <a:prstGeom prst="rect">
            <a:avLst/>
          </a:prstGeom>
          <a:noFill/>
          <a:ln>
            <a:noFill/>
          </a:ln>
        </p:spPr>
        <p:txBody>
          <a:bodyPr wrap="none" rtlCol="0">
            <a:spAutoFit/>
          </a:bodyPr>
          <a:lstStyle/>
          <a:p>
            <a:pPr defTabSz="914225"/>
            <a:r>
              <a:rPr lang="en-US" dirty="0"/>
              <a:t>File server</a:t>
            </a:r>
          </a:p>
        </p:txBody>
      </p:sp>
      <p:cxnSp>
        <p:nvCxnSpPr>
          <p:cNvPr id="43" name="Straight Arrow Connector 42"/>
          <p:cNvCxnSpPr>
            <a:stCxn id="54" idx="3"/>
            <a:endCxn id="39" idx="1"/>
          </p:cNvCxnSpPr>
          <p:nvPr/>
        </p:nvCxnSpPr>
        <p:spPr>
          <a:xfrm>
            <a:off x="6595902" y="2175532"/>
            <a:ext cx="1233709" cy="0"/>
          </a:xfrm>
          <a:prstGeom prst="straightConnector1">
            <a:avLst/>
          </a:prstGeom>
          <a:ln w="28575">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11">
            <a:duotone>
              <a:prstClr val="black"/>
              <a:schemeClr val="accent5">
                <a:tint val="45000"/>
                <a:satMod val="400000"/>
              </a:schemeClr>
            </a:duotone>
          </a:blip>
          <a:stretch>
            <a:fillRect/>
          </a:stretch>
        </p:blipFill>
        <p:spPr>
          <a:xfrm>
            <a:off x="5549778" y="1770617"/>
            <a:ext cx="1046123" cy="809829"/>
          </a:xfrm>
          <a:prstGeom prst="rect">
            <a:avLst/>
          </a:prstGeom>
          <a:noFill/>
          <a:ln>
            <a:noFill/>
          </a:ln>
        </p:spPr>
      </p:pic>
      <p:cxnSp>
        <p:nvCxnSpPr>
          <p:cNvPr id="56" name="Straight Arrow Connector 55"/>
          <p:cNvCxnSpPr>
            <a:stCxn id="33" idx="2"/>
            <a:endCxn id="54" idx="1"/>
          </p:cNvCxnSpPr>
          <p:nvPr/>
        </p:nvCxnSpPr>
        <p:spPr>
          <a:xfrm flipV="1">
            <a:off x="4503660" y="2175532"/>
            <a:ext cx="1046118" cy="821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Titel 9"/>
          <p:cNvSpPr>
            <a:spLocks noGrp="1"/>
          </p:cNvSpPr>
          <p:nvPr>
            <p:ph type="title"/>
          </p:nvPr>
        </p:nvSpPr>
        <p:spPr/>
        <p:txBody>
          <a:bodyPr/>
          <a:lstStyle/>
          <a:p>
            <a:r>
              <a:rPr lang="en-US" dirty="0"/>
              <a:t>App Services Are Built on Top of Each Other</a:t>
            </a:r>
          </a:p>
        </p:txBody>
      </p:sp>
      <p:sp>
        <p:nvSpPr>
          <p:cNvPr id="26" name="Textplatzhalter 25"/>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Tree>
    <p:extLst>
      <p:ext uri="{BB962C8B-B14F-4D97-AF65-F5344CB8AC3E}">
        <p14:creationId xmlns:p14="http://schemas.microsoft.com/office/powerpoint/2010/main" val="2532879988"/>
      </p:ext>
    </p:extLst>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over IaaS</a:t>
            </a:r>
          </a:p>
        </p:txBody>
      </p:sp>
      <p:sp>
        <p:nvSpPr>
          <p:cNvPr id="3" name="Textplatzhalter 2"/>
          <p:cNvSpPr>
            <a:spLocks noGrp="1"/>
          </p:cNvSpPr>
          <p:nvPr>
            <p:ph type="body" sz="quarter" idx="12"/>
          </p:nvPr>
        </p:nvSpPr>
        <p:spPr/>
        <p:txBody>
          <a:bodyPr/>
          <a:lstStyle/>
          <a:p>
            <a:r>
              <a:rPr lang="en-US" dirty="0"/>
              <a:t>Source: Microsoft</a:t>
            </a:r>
          </a:p>
        </p:txBody>
      </p:sp>
      <p:sp>
        <p:nvSpPr>
          <p:cNvPr id="4" name="Bildplatzhalter 3"/>
          <p:cNvSpPr>
            <a:spLocks noGrp="1"/>
          </p:cNvSpPr>
          <p:nvPr>
            <p:ph type="pic" sz="quarter" idx="13"/>
          </p:nvPr>
        </p:nvSpPr>
        <p:spPr/>
      </p:sp>
      <p:sp>
        <p:nvSpPr>
          <p:cNvPr id="32" name="Flussdiagramm: Alternativer Prozess 31"/>
          <p:cNvSpPr/>
          <p:nvPr/>
        </p:nvSpPr>
        <p:spPr>
          <a:xfrm>
            <a:off x="8830451" y="5095389"/>
            <a:ext cx="900000" cy="648000"/>
          </a:xfrm>
          <a:prstGeom prst="flowChartAlternateProcess">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dirty="0">
              <a:solidFill>
                <a:schemeClr val="bg1"/>
              </a:solidFill>
            </a:endParaRPr>
          </a:p>
        </p:txBody>
      </p:sp>
      <p:sp>
        <p:nvSpPr>
          <p:cNvPr id="33" name="Content Placeholder 2"/>
          <p:cNvSpPr txBox="1">
            <a:spLocks/>
          </p:cNvSpPr>
          <p:nvPr/>
        </p:nvSpPr>
        <p:spPr>
          <a:xfrm>
            <a:off x="6634186" y="5620408"/>
            <a:ext cx="5220000" cy="666000"/>
          </a:xfrm>
          <a:prstGeom prst="rect">
            <a:avLst/>
          </a:prstGeom>
          <a:solidFill>
            <a:schemeClr val="bg2"/>
          </a:solidFill>
        </p:spPr>
        <p:txBody>
          <a:bodyPr vert="horz" lIns="108000" tIns="108000" rIns="89642" bIns="44821"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00000"/>
              </a:lnSpc>
              <a:spcBef>
                <a:spcPts val="600"/>
              </a:spcBef>
              <a:spcAft>
                <a:spcPts val="600"/>
              </a:spcAft>
              <a:buClr>
                <a:schemeClr val="accent1"/>
              </a:buClr>
              <a:buNone/>
            </a:pPr>
            <a:r>
              <a:rPr lang="en-US" sz="1800" dirty="0"/>
              <a:t>Automatic OS patching</a:t>
            </a:r>
          </a:p>
        </p:txBody>
      </p:sp>
      <p:pic>
        <p:nvPicPr>
          <p:cNvPr id="12" name="Grafik 11" descr="Bildschirmausschnitt"/>
          <p:cNvPicPr>
            <a:picLocks noChangeAspect="1"/>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87034" y="5123428"/>
            <a:ext cx="599969" cy="599970"/>
          </a:xfrm>
          <a:prstGeom prst="rect">
            <a:avLst/>
          </a:prstGeom>
        </p:spPr>
      </p:pic>
      <p:sp>
        <p:nvSpPr>
          <p:cNvPr id="39" name="Flussdiagramm: Alternativer Prozess 38"/>
          <p:cNvSpPr/>
          <p:nvPr/>
        </p:nvSpPr>
        <p:spPr>
          <a:xfrm>
            <a:off x="2534079" y="5095389"/>
            <a:ext cx="900000" cy="648000"/>
          </a:xfrm>
          <a:prstGeom prst="flowChartAlternateProcess">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dirty="0">
              <a:solidFill>
                <a:schemeClr val="bg1"/>
              </a:solidFill>
            </a:endParaRPr>
          </a:p>
        </p:txBody>
      </p:sp>
      <p:sp>
        <p:nvSpPr>
          <p:cNvPr id="40" name="Content Placeholder 2"/>
          <p:cNvSpPr txBox="1">
            <a:spLocks/>
          </p:cNvSpPr>
          <p:nvPr/>
        </p:nvSpPr>
        <p:spPr>
          <a:xfrm>
            <a:off x="337814" y="5620408"/>
            <a:ext cx="5220000" cy="666000"/>
          </a:xfrm>
          <a:prstGeom prst="rect">
            <a:avLst/>
          </a:prstGeom>
          <a:solidFill>
            <a:schemeClr val="bg2"/>
          </a:solidFill>
        </p:spPr>
        <p:txBody>
          <a:bodyPr vert="horz" lIns="108000" tIns="108000" rIns="89642" bIns="44821"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00000"/>
              </a:lnSpc>
              <a:spcBef>
                <a:spcPts val="600"/>
              </a:spcBef>
              <a:spcAft>
                <a:spcPts val="600"/>
              </a:spcAft>
              <a:buClr>
                <a:schemeClr val="accent1"/>
              </a:buClr>
              <a:buNone/>
            </a:pPr>
            <a:r>
              <a:rPr lang="en-US" sz="1800" dirty="0"/>
              <a:t>High security out of the box</a:t>
            </a:r>
          </a:p>
        </p:txBody>
      </p:sp>
      <p:pic>
        <p:nvPicPr>
          <p:cNvPr id="42" name="Grafik 41"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84094" y="5119404"/>
            <a:ext cx="599969" cy="599969"/>
          </a:xfrm>
          <a:prstGeom prst="rect">
            <a:avLst/>
          </a:prstGeom>
        </p:spPr>
      </p:pic>
      <p:sp>
        <p:nvSpPr>
          <p:cNvPr id="35" name="Flussdiagramm: Alternativer Prozess 34"/>
          <p:cNvSpPr/>
          <p:nvPr/>
        </p:nvSpPr>
        <p:spPr>
          <a:xfrm>
            <a:off x="2497815" y="1221502"/>
            <a:ext cx="900000" cy="648000"/>
          </a:xfrm>
          <a:prstGeom prst="flowChartAlternateProcess">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dirty="0">
              <a:solidFill>
                <a:schemeClr val="bg1"/>
              </a:solidFill>
            </a:endParaRPr>
          </a:p>
        </p:txBody>
      </p:sp>
      <p:sp>
        <p:nvSpPr>
          <p:cNvPr id="36" name="Content Placeholder 2"/>
          <p:cNvSpPr txBox="1">
            <a:spLocks/>
          </p:cNvSpPr>
          <p:nvPr/>
        </p:nvSpPr>
        <p:spPr>
          <a:xfrm>
            <a:off x="337814" y="1742472"/>
            <a:ext cx="5220000" cy="1526035"/>
          </a:xfrm>
          <a:prstGeom prst="rect">
            <a:avLst/>
          </a:prstGeom>
          <a:solidFill>
            <a:schemeClr val="bg2"/>
          </a:solidFill>
        </p:spPr>
        <p:txBody>
          <a:bodyPr vert="horz" lIns="108000" tIns="108000" rIns="89642" bIns="44821"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00000"/>
              </a:lnSpc>
              <a:spcBef>
                <a:spcPts val="600"/>
              </a:spcBef>
              <a:spcAft>
                <a:spcPts val="600"/>
              </a:spcAft>
              <a:buClr>
                <a:schemeClr val="accent1"/>
              </a:buClr>
              <a:buNone/>
            </a:pPr>
            <a:r>
              <a:rPr lang="en-US" sz="1800" dirty="0"/>
              <a:t>Supports many languages and platforms </a:t>
            </a:r>
          </a:p>
          <a:p>
            <a:pPr marL="108000" indent="-144000">
              <a:lnSpc>
                <a:spcPct val="100000"/>
              </a:lnSpc>
              <a:spcBef>
                <a:spcPts val="600"/>
              </a:spcBef>
              <a:spcAft>
                <a:spcPts val="600"/>
              </a:spcAft>
              <a:buClr>
                <a:schemeClr val="accent1"/>
              </a:buClr>
            </a:pPr>
            <a:r>
              <a:rPr lang="en-US" sz="1800" dirty="0"/>
              <a:t>.NET, Node.js, Python, Ruby, and many more</a:t>
            </a:r>
          </a:p>
        </p:txBody>
      </p:sp>
      <p:pic>
        <p:nvPicPr>
          <p:cNvPr id="44" name="Grafik 43" descr="Bildschirmausschnitt"/>
          <p:cNvPicPr>
            <a:picLocks noChangeAspect="1"/>
          </p:cNvPicPr>
          <p:nvPr/>
        </p:nvPicPr>
        <p:blipFill>
          <a:blip r:embed="rId4"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19" y="1245517"/>
            <a:ext cx="599969" cy="599969"/>
          </a:xfrm>
          <a:prstGeom prst="rect">
            <a:avLst/>
          </a:prstGeom>
        </p:spPr>
      </p:pic>
      <p:sp>
        <p:nvSpPr>
          <p:cNvPr id="46" name="Flussdiagramm: Alternativer Prozess 45"/>
          <p:cNvSpPr/>
          <p:nvPr/>
        </p:nvSpPr>
        <p:spPr>
          <a:xfrm>
            <a:off x="8830451" y="1214137"/>
            <a:ext cx="900000" cy="648000"/>
          </a:xfrm>
          <a:prstGeom prst="flowChartAlternateProcess">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dirty="0">
              <a:solidFill>
                <a:schemeClr val="bg1"/>
              </a:solidFill>
            </a:endParaRPr>
          </a:p>
        </p:txBody>
      </p:sp>
      <p:sp>
        <p:nvSpPr>
          <p:cNvPr id="47" name="Content Placeholder 2"/>
          <p:cNvSpPr txBox="1">
            <a:spLocks/>
          </p:cNvSpPr>
          <p:nvPr/>
        </p:nvSpPr>
        <p:spPr>
          <a:xfrm>
            <a:off x="6634186" y="1739155"/>
            <a:ext cx="5220000" cy="1529353"/>
          </a:xfrm>
          <a:prstGeom prst="rect">
            <a:avLst/>
          </a:prstGeom>
          <a:solidFill>
            <a:schemeClr val="bg2"/>
          </a:solidFill>
        </p:spPr>
        <p:txBody>
          <a:bodyPr vert="horz" lIns="108000" tIns="108000" rIns="89642" bIns="44821" rtlCol="0" anchor="t">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00000"/>
              </a:lnSpc>
              <a:spcBef>
                <a:spcPts val="600"/>
              </a:spcBef>
              <a:spcAft>
                <a:spcPts val="600"/>
              </a:spcAft>
              <a:buClr>
                <a:schemeClr val="accent1"/>
              </a:buClr>
              <a:buNone/>
            </a:pPr>
            <a:r>
              <a:rPr lang="en-US" sz="1800" dirty="0"/>
              <a:t>Easy continuous deployment</a:t>
            </a:r>
          </a:p>
          <a:p>
            <a:pPr marL="142875" indent="-142875">
              <a:lnSpc>
                <a:spcPct val="100000"/>
              </a:lnSpc>
              <a:spcBef>
                <a:spcPts val="600"/>
              </a:spcBef>
              <a:spcAft>
                <a:spcPts val="600"/>
              </a:spcAft>
              <a:buClr>
                <a:schemeClr val="accent1"/>
              </a:buClr>
            </a:pPr>
            <a:r>
              <a:rPr lang="en-US" sz="1800" dirty="0"/>
              <a:t>Continuous delivery from third-party source control providers</a:t>
            </a:r>
          </a:p>
          <a:p>
            <a:pPr marL="108000" indent="-144000">
              <a:lnSpc>
                <a:spcPct val="100000"/>
              </a:lnSpc>
              <a:spcBef>
                <a:spcPts val="600"/>
              </a:spcBef>
              <a:spcAft>
                <a:spcPts val="600"/>
              </a:spcAft>
              <a:buClr>
                <a:schemeClr val="accent1"/>
              </a:buClr>
            </a:pPr>
            <a:r>
              <a:rPr lang="en-US" sz="1800" dirty="0"/>
              <a:t>Built-in </a:t>
            </a:r>
            <a:r>
              <a:rPr lang="en-US" sz="1800" dirty="0" err="1"/>
              <a:t>Git</a:t>
            </a:r>
            <a:r>
              <a:rPr lang="en-US" sz="1800" dirty="0"/>
              <a:t> repo</a:t>
            </a:r>
          </a:p>
        </p:txBody>
      </p:sp>
      <p:pic>
        <p:nvPicPr>
          <p:cNvPr id="13" name="Grafik 12" descr="Bildschirmausschnitt"/>
          <p:cNvPicPr>
            <a:picLocks noChangeAspect="1"/>
          </p:cNvPicPr>
          <p:nvPr/>
        </p:nvPicPr>
        <p:blipFill>
          <a:blip r:embed="rId5"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80466" y="1234663"/>
            <a:ext cx="599969" cy="599969"/>
          </a:xfrm>
          <a:prstGeom prst="rect">
            <a:avLst/>
          </a:prstGeom>
        </p:spPr>
      </p:pic>
      <p:sp>
        <p:nvSpPr>
          <p:cNvPr id="48" name="Flussdiagramm: Alternativer Prozess 47"/>
          <p:cNvSpPr/>
          <p:nvPr/>
        </p:nvSpPr>
        <p:spPr>
          <a:xfrm>
            <a:off x="5639488" y="3289439"/>
            <a:ext cx="900000" cy="648000"/>
          </a:xfrm>
          <a:prstGeom prst="flowChartAlternateProcess">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765" dirty="0">
              <a:solidFill>
                <a:schemeClr val="bg1"/>
              </a:solidFill>
            </a:endParaRPr>
          </a:p>
        </p:txBody>
      </p:sp>
      <p:sp>
        <p:nvSpPr>
          <p:cNvPr id="49" name="Content Placeholder 2"/>
          <p:cNvSpPr txBox="1">
            <a:spLocks/>
          </p:cNvSpPr>
          <p:nvPr/>
        </p:nvSpPr>
        <p:spPr>
          <a:xfrm>
            <a:off x="3443223" y="3814458"/>
            <a:ext cx="5400000" cy="1260000"/>
          </a:xfrm>
          <a:prstGeom prst="rect">
            <a:avLst/>
          </a:prstGeom>
          <a:solidFill>
            <a:schemeClr val="bg2"/>
          </a:solidFill>
        </p:spPr>
        <p:txBody>
          <a:bodyPr vert="horz" lIns="108000" tIns="108000" rIns="89642" bIns="44821" rtlCol="0" anchor="t">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00000"/>
              </a:lnSpc>
              <a:spcBef>
                <a:spcPts val="600"/>
              </a:spcBef>
              <a:spcAft>
                <a:spcPts val="600"/>
              </a:spcAft>
              <a:buClr>
                <a:schemeClr val="accent1"/>
              </a:buClr>
              <a:buNone/>
            </a:pPr>
            <a:r>
              <a:rPr lang="en-US" sz="1800" dirty="0"/>
              <a:t>High availability</a:t>
            </a:r>
          </a:p>
          <a:p>
            <a:pPr marL="108000" indent="-144000">
              <a:lnSpc>
                <a:spcPct val="100000"/>
              </a:lnSpc>
              <a:spcBef>
                <a:spcPts val="600"/>
              </a:spcBef>
              <a:spcAft>
                <a:spcPts val="600"/>
              </a:spcAft>
              <a:buClr>
                <a:schemeClr val="accent1"/>
              </a:buClr>
            </a:pPr>
            <a:r>
              <a:rPr lang="en-US" sz="1800" dirty="0"/>
              <a:t>Automated scale out/in</a:t>
            </a:r>
          </a:p>
          <a:p>
            <a:pPr marL="108000" indent="-144000">
              <a:lnSpc>
                <a:spcPct val="100000"/>
              </a:lnSpc>
              <a:spcBef>
                <a:spcPts val="600"/>
              </a:spcBef>
              <a:spcAft>
                <a:spcPts val="600"/>
              </a:spcAft>
              <a:buClr>
                <a:schemeClr val="accent1"/>
              </a:buClr>
            </a:pPr>
            <a:r>
              <a:rPr lang="en-US" sz="1800" dirty="0"/>
              <a:t>Built-in load balancing</a:t>
            </a:r>
          </a:p>
        </p:txBody>
      </p:sp>
      <p:pic>
        <p:nvPicPr>
          <p:cNvPr id="11" name="Grafik 10" descr="Bildschirmausschnitt"/>
          <p:cNvPicPr>
            <a:picLocks noChangeAspect="1"/>
          </p:cNvPicPr>
          <p:nvPr/>
        </p:nvPicPr>
        <p:blipFill>
          <a:blip r:embed="rId6"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9503" y="3307607"/>
            <a:ext cx="599969" cy="599969"/>
          </a:xfrm>
          <a:prstGeom prst="rect">
            <a:avLst/>
          </a:prstGeom>
        </p:spPr>
      </p:pic>
    </p:spTree>
    <p:extLst>
      <p:ext uri="{BB962C8B-B14F-4D97-AF65-F5344CB8AC3E}">
        <p14:creationId xmlns:p14="http://schemas.microsoft.com/office/powerpoint/2010/main" val="439774795"/>
      </p:ext>
    </p:extLst>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7"/>
          </p:nvPr>
        </p:nvSpPr>
        <p:spPr/>
        <p:txBody>
          <a:bodyPr>
            <a:normAutofit/>
          </a:bodyPr>
          <a:lstStyle/>
          <a:p>
            <a:pPr marL="448193" indent="-448193">
              <a:buFont typeface="+mj-lt"/>
              <a:buAutoNum type="arabicPeriod"/>
            </a:pPr>
            <a:r>
              <a:rPr lang="de-DE" dirty="0"/>
              <a:t>Host a </a:t>
            </a:r>
            <a:r>
              <a:rPr lang="de-DE" dirty="0" err="1"/>
              <a:t>Node.js</a:t>
            </a:r>
            <a:r>
              <a:rPr lang="de-DE" dirty="0"/>
              <a:t>, PHP, </a:t>
            </a:r>
            <a:r>
              <a:rPr lang="de-DE" dirty="0" err="1"/>
              <a:t>or</a:t>
            </a:r>
            <a:r>
              <a:rPr lang="de-DE" dirty="0"/>
              <a:t> ASP.NET Web </a:t>
            </a:r>
            <a:r>
              <a:rPr lang="de-DE" dirty="0" err="1"/>
              <a:t>Application</a:t>
            </a:r>
            <a:r>
              <a:rPr lang="de-DE" dirty="0"/>
              <a:t> in </a:t>
            </a:r>
            <a:r>
              <a:rPr lang="de-DE" dirty="0" err="1"/>
              <a:t>the</a:t>
            </a:r>
            <a:r>
              <a:rPr lang="de-DE" dirty="0"/>
              <a:t> Cloud: </a:t>
            </a:r>
            <a:r>
              <a:rPr lang="de-DE" dirty="0" err="1"/>
              <a:t>No</a:t>
            </a:r>
            <a:r>
              <a:rPr lang="de-DE" dirty="0"/>
              <a:t> Account </a:t>
            </a:r>
            <a:r>
              <a:rPr lang="de-DE" dirty="0" err="1"/>
              <a:t>Required</a:t>
            </a:r>
            <a:endParaRPr lang="de-DE" dirty="0"/>
          </a:p>
          <a:p>
            <a:pPr marL="0" lvl="1" indent="0">
              <a:spcBef>
                <a:spcPts val="1000"/>
              </a:spcBef>
              <a:buNone/>
            </a:pPr>
            <a:r>
              <a:rPr lang="de-DE" dirty="0"/>
              <a:t>	https://tryappservice.azure.com  </a:t>
            </a:r>
          </a:p>
          <a:p>
            <a:pPr marL="560241" lvl="1" indent="-560241">
              <a:spcBef>
                <a:spcPts val="1000"/>
              </a:spcBef>
              <a:buFont typeface="+mj-lt"/>
              <a:buAutoNum type="arabicPeriod"/>
            </a:pPr>
            <a:endParaRPr lang="de-DE" dirty="0"/>
          </a:p>
          <a:p>
            <a:pPr marL="448193" lvl="1" indent="-448193">
              <a:spcBef>
                <a:spcPts val="1000"/>
              </a:spcBef>
              <a:buFont typeface="+mj-lt"/>
              <a:buAutoNum type="arabicPeriod" startAt="2"/>
            </a:pPr>
            <a:r>
              <a:rPr lang="de-DE" sz="2800" dirty="0" err="1"/>
              <a:t>You</a:t>
            </a:r>
            <a:r>
              <a:rPr lang="de-DE" sz="2800" dirty="0"/>
              <a:t> Can </a:t>
            </a:r>
            <a:r>
              <a:rPr lang="de-DE" sz="2800" dirty="0" err="1"/>
              <a:t>Get</a:t>
            </a:r>
            <a:r>
              <a:rPr lang="de-DE" sz="2800" dirty="0"/>
              <a:t> a Free Permanent Account at:</a:t>
            </a:r>
          </a:p>
          <a:p>
            <a:pPr marL="0" lvl="1" indent="0">
              <a:spcBef>
                <a:spcPts val="1000"/>
              </a:spcBef>
              <a:buNone/>
            </a:pPr>
            <a:r>
              <a:rPr lang="de-DE" dirty="0"/>
              <a:t>	http://aka.ms/cloudforstudents</a:t>
            </a:r>
          </a:p>
        </p:txBody>
      </p:sp>
      <p:sp>
        <p:nvSpPr>
          <p:cNvPr id="2" name="Titel 1"/>
          <p:cNvSpPr>
            <a:spLocks noGrp="1"/>
          </p:cNvSpPr>
          <p:nvPr>
            <p:ph type="title"/>
          </p:nvPr>
        </p:nvSpPr>
        <p:spPr/>
        <p:txBody>
          <a:bodyPr/>
          <a:lstStyle/>
          <a:p>
            <a:r>
              <a:rPr lang="en-AU" dirty="0"/>
              <a:t>Exercise: Platform as a Service</a:t>
            </a:r>
          </a:p>
        </p:txBody>
      </p:sp>
      <p:sp>
        <p:nvSpPr>
          <p:cNvPr id="6" name="Textplatzhalter 5"/>
          <p:cNvSpPr>
            <a:spLocks noGrp="1"/>
          </p:cNvSpPr>
          <p:nvPr>
            <p:ph type="body" sz="quarter" idx="12"/>
          </p:nvPr>
        </p:nvSpPr>
        <p:spPr/>
        <p:txBody>
          <a:bodyPr>
            <a:normAutofit/>
          </a:bodyPr>
          <a:lstStyle/>
          <a:p>
            <a:endParaRPr lang="de-DE" dirty="0"/>
          </a:p>
        </p:txBody>
      </p:sp>
    </p:spTree>
    <p:extLst>
      <p:ext uri="{BB962C8B-B14F-4D97-AF65-F5344CB8AC3E}">
        <p14:creationId xmlns:p14="http://schemas.microsoft.com/office/powerpoint/2010/main" val="3643611551"/>
      </p:ext>
    </p:extLst>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7"/>
          </p:nvPr>
        </p:nvSpPr>
        <p:spPr/>
        <p:txBody>
          <a:bodyPr>
            <a:normAutofit/>
          </a:bodyPr>
          <a:lstStyle/>
          <a:p>
            <a:r>
              <a:rPr lang="en-US" dirty="0"/>
              <a:t>Physical Machines Instead of Logical Servers</a:t>
            </a:r>
          </a:p>
          <a:p>
            <a:pPr lvl="1"/>
            <a:r>
              <a:rPr lang="en-US" sz="2800" dirty="0"/>
              <a:t>Example: Azure SQL Database Service</a:t>
            </a:r>
          </a:p>
        </p:txBody>
      </p:sp>
      <p:sp>
        <p:nvSpPr>
          <p:cNvPr id="2" name="Title 1"/>
          <p:cNvSpPr>
            <a:spLocks noGrp="1"/>
          </p:cNvSpPr>
          <p:nvPr>
            <p:ph type="title"/>
          </p:nvPr>
        </p:nvSpPr>
        <p:spPr/>
        <p:txBody>
          <a:bodyPr/>
          <a:lstStyle/>
          <a:p>
            <a:r>
              <a:rPr lang="en-US" dirty="0"/>
              <a:t>4.3 Database as a Service: SQL Database</a:t>
            </a:r>
          </a:p>
        </p:txBody>
      </p:sp>
      <p:sp>
        <p:nvSpPr>
          <p:cNvPr id="3" name="Textplatzhalter 2"/>
          <p:cNvSpPr>
            <a:spLocks noGrp="1"/>
          </p:cNvSpPr>
          <p:nvPr>
            <p:ph type="body" sz="quarter" idx="12"/>
          </p:nvPr>
        </p:nvSpPr>
        <p:spPr/>
        <p:txBody>
          <a:bodyPr>
            <a:normAutofit/>
          </a:bodyPr>
          <a:lstStyle/>
          <a:p>
            <a:pPr marL="0" indent="0">
              <a:buNone/>
            </a:pPr>
            <a:endParaRPr lang="en-US" dirty="0"/>
          </a:p>
        </p:txBody>
      </p:sp>
    </p:spTree>
    <p:extLst>
      <p:ext uri="{BB962C8B-B14F-4D97-AF65-F5344CB8AC3E}">
        <p14:creationId xmlns:p14="http://schemas.microsoft.com/office/powerpoint/2010/main" val="911011005"/>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Examples of Cloud Computing Technologies</a:t>
            </a:r>
          </a:p>
        </p:txBody>
      </p:sp>
      <p:sp>
        <p:nvSpPr>
          <p:cNvPr id="2" name="Textplatzhalter 1"/>
          <p:cNvSpPr>
            <a:spLocks noGrp="1"/>
          </p:cNvSpPr>
          <p:nvPr>
            <p:ph type="body" sz="quarter" idx="12"/>
          </p:nvPr>
        </p:nvSpPr>
        <p:spPr/>
        <p:txBody>
          <a:bodyPr/>
          <a:lstStyle/>
          <a:p>
            <a:r>
              <a:rPr lang="en-US" dirty="0">
                <a:solidFill>
                  <a:srgbClr val="7F7F7F"/>
                </a:solidFill>
                <a:latin typeface="Segoe UI" panose="020B0502040204020203" pitchFamily="34" charset="0"/>
              </a:rPr>
              <a:t>Source: “Cloud Computing &amp; Pricing,” Otto-von-Guericke-</a:t>
            </a:r>
            <a:r>
              <a:rPr lang="en-US" dirty="0" err="1">
                <a:solidFill>
                  <a:srgbClr val="7F7F7F"/>
                </a:solidFill>
                <a:latin typeface="Segoe UI" panose="020B0502040204020203" pitchFamily="34" charset="0"/>
              </a:rPr>
              <a:t>Universität</a:t>
            </a:r>
            <a:r>
              <a:rPr lang="en-US" dirty="0">
                <a:solidFill>
                  <a:srgbClr val="7F7F7F"/>
                </a:solidFill>
                <a:latin typeface="Segoe UI" panose="020B0502040204020203" pitchFamily="34" charset="0"/>
              </a:rPr>
              <a:t> Magdeburg, </a:t>
            </a:r>
            <a:r>
              <a:rPr lang="en-US" dirty="0" err="1">
                <a:solidFill>
                  <a:srgbClr val="7F7F7F"/>
                </a:solidFill>
                <a:latin typeface="Segoe UI" panose="020B0502040204020203" pitchFamily="34" charset="0"/>
              </a:rPr>
              <a:t>Fakultät</a:t>
            </a:r>
            <a:r>
              <a:rPr lang="en-US" dirty="0">
                <a:solidFill>
                  <a:srgbClr val="7F7F7F"/>
                </a:solidFill>
                <a:latin typeface="Segoe UI" panose="020B0502040204020203" pitchFamily="34" charset="0"/>
              </a:rPr>
              <a:t> </a:t>
            </a:r>
            <a:r>
              <a:rPr lang="en-US" dirty="0" err="1">
                <a:solidFill>
                  <a:srgbClr val="7F7F7F"/>
                </a:solidFill>
                <a:latin typeface="Segoe UI" panose="020B0502040204020203" pitchFamily="34" charset="0"/>
              </a:rPr>
              <a:t>für</a:t>
            </a:r>
            <a:r>
              <a:rPr lang="en-US" dirty="0">
                <a:solidFill>
                  <a:srgbClr val="7F7F7F"/>
                </a:solidFill>
                <a:latin typeface="Segoe UI" panose="020B0502040204020203" pitchFamily="34" charset="0"/>
              </a:rPr>
              <a:t> </a:t>
            </a:r>
            <a:r>
              <a:rPr lang="en-US" dirty="0" err="1">
                <a:solidFill>
                  <a:srgbClr val="7F7F7F"/>
                </a:solidFill>
                <a:latin typeface="Segoe UI" panose="020B0502040204020203" pitchFamily="34" charset="0"/>
              </a:rPr>
              <a:t>Informatik</a:t>
            </a:r>
            <a:r>
              <a:rPr lang="en-US" dirty="0">
                <a:solidFill>
                  <a:srgbClr val="7F7F7F"/>
                </a:solidFill>
                <a:latin typeface="Segoe UI" panose="020B0502040204020203" pitchFamily="34" charset="0"/>
              </a:rPr>
              <a:t>, Robert </a:t>
            </a:r>
            <a:r>
              <a:rPr lang="en-US" dirty="0" err="1">
                <a:solidFill>
                  <a:srgbClr val="7F7F7F"/>
                </a:solidFill>
                <a:latin typeface="Segoe UI" panose="020B0502040204020203" pitchFamily="34" charset="0"/>
              </a:rPr>
              <a:t>Neuman</a:t>
            </a:r>
            <a:r>
              <a:rPr lang="en-US" dirty="0">
                <a:solidFill>
                  <a:srgbClr val="7F7F7F"/>
                </a:solidFill>
                <a:latin typeface="Segoe UI" panose="020B0502040204020203" pitchFamily="34" charset="0"/>
              </a:rPr>
              <a:t>, p.28</a:t>
            </a:r>
            <a:endParaRPr lang="en-US" dirty="0"/>
          </a:p>
        </p:txBody>
      </p:sp>
      <p:sp>
        <p:nvSpPr>
          <p:cNvPr id="6" name="Bildplatzhalter 5"/>
          <p:cNvSpPr>
            <a:spLocks noGrp="1"/>
          </p:cNvSpPr>
          <p:nvPr>
            <p:ph type="pic" sz="quarter" idx="13"/>
          </p:nvPr>
        </p:nvSpPr>
        <p:spPr/>
      </p:sp>
      <p:sp>
        <p:nvSpPr>
          <p:cNvPr id="19" name="Rechteck 18"/>
          <p:cNvSpPr/>
          <p:nvPr/>
        </p:nvSpPr>
        <p:spPr>
          <a:xfrm>
            <a:off x="2990146" y="5372334"/>
            <a:ext cx="6211709" cy="666172"/>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r>
              <a:rPr lang="de-DE" sz="2000" b="1" dirty="0">
                <a:solidFill>
                  <a:schemeClr val="bg1"/>
                </a:solidFill>
              </a:rPr>
              <a:t>Cloud Computing ≠ Hosting</a:t>
            </a:r>
          </a:p>
        </p:txBody>
      </p:sp>
      <p:sp>
        <p:nvSpPr>
          <p:cNvPr id="7" name="Freihandform 6"/>
          <p:cNvSpPr/>
          <p:nvPr/>
        </p:nvSpPr>
        <p:spPr>
          <a:xfrm>
            <a:off x="336303" y="1561535"/>
            <a:ext cx="1718510" cy="656497"/>
          </a:xfrm>
          <a:custGeom>
            <a:avLst/>
            <a:gdLst>
              <a:gd name="connsiteX0" fmla="*/ 0 w 1718510"/>
              <a:gd name="connsiteY0" fmla="*/ 0 h 656497"/>
              <a:gd name="connsiteX1" fmla="*/ 1718510 w 1718510"/>
              <a:gd name="connsiteY1" fmla="*/ 0 h 656497"/>
              <a:gd name="connsiteX2" fmla="*/ 1718510 w 1718510"/>
              <a:gd name="connsiteY2" fmla="*/ 656497 h 656497"/>
              <a:gd name="connsiteX3" fmla="*/ 0 w 1718510"/>
              <a:gd name="connsiteY3" fmla="*/ 656497 h 656497"/>
              <a:gd name="connsiteX4" fmla="*/ 0 w 1718510"/>
              <a:gd name="connsiteY4" fmla="*/ 0 h 6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656497">
                <a:moveTo>
                  <a:pt x="0" y="0"/>
                </a:moveTo>
                <a:lnTo>
                  <a:pt x="1718510" y="0"/>
                </a:lnTo>
                <a:lnTo>
                  <a:pt x="1718510" y="656497"/>
                </a:lnTo>
                <a:lnTo>
                  <a:pt x="0" y="656497"/>
                </a:lnTo>
                <a:lnTo>
                  <a:pt x="0" y="0"/>
                </a:lnTo>
                <a:close/>
              </a:path>
            </a:pathLst>
          </a:custGeom>
          <a:solidFill>
            <a:schemeClr val="accent1"/>
          </a:solidFill>
          <a:ln>
            <a:noFill/>
          </a:ln>
          <a:effectLst/>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0" tIns="0" rIns="0" bIns="69088" numCol="1" spcCol="1270" anchor="ctr" anchorCtr="0">
            <a:noAutofit/>
          </a:bodyPr>
          <a:lstStyle/>
          <a:p>
            <a:pPr marL="0" lvl="0" indent="0" algn="ctr" defTabSz="755650">
              <a:lnSpc>
                <a:spcPct val="90000"/>
              </a:lnSpc>
              <a:spcBef>
                <a:spcPct val="0"/>
              </a:spcBef>
              <a:spcAft>
                <a:spcPct val="35000"/>
              </a:spcAft>
              <a:buNone/>
            </a:pPr>
            <a:r>
              <a:rPr lang="en-US" sz="2000" kern="1200" dirty="0"/>
              <a:t>Web Services</a:t>
            </a:r>
          </a:p>
        </p:txBody>
      </p:sp>
      <p:sp>
        <p:nvSpPr>
          <p:cNvPr id="24" name="Freihandform 23"/>
          <p:cNvSpPr/>
          <p:nvPr/>
        </p:nvSpPr>
        <p:spPr>
          <a:xfrm>
            <a:off x="336303" y="2218033"/>
            <a:ext cx="1718510" cy="2845982"/>
          </a:xfrm>
          <a:custGeom>
            <a:avLst/>
            <a:gdLst>
              <a:gd name="connsiteX0" fmla="*/ 0 w 1718510"/>
              <a:gd name="connsiteY0" fmla="*/ 0 h 2428721"/>
              <a:gd name="connsiteX1" fmla="*/ 1718510 w 1718510"/>
              <a:gd name="connsiteY1" fmla="*/ 0 h 2428721"/>
              <a:gd name="connsiteX2" fmla="*/ 1718510 w 1718510"/>
              <a:gd name="connsiteY2" fmla="*/ 2428721 h 2428721"/>
              <a:gd name="connsiteX3" fmla="*/ 0 w 1718510"/>
              <a:gd name="connsiteY3" fmla="*/ 2428721 h 2428721"/>
              <a:gd name="connsiteX4" fmla="*/ 0 w 1718510"/>
              <a:gd name="connsiteY4" fmla="*/ 0 h 2428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2428721">
                <a:moveTo>
                  <a:pt x="0" y="0"/>
                </a:moveTo>
                <a:lnTo>
                  <a:pt x="1718510" y="0"/>
                </a:lnTo>
                <a:lnTo>
                  <a:pt x="1718510" y="2428721"/>
                </a:lnTo>
                <a:lnTo>
                  <a:pt x="0" y="2428721"/>
                </a:lnTo>
                <a:lnTo>
                  <a:pt x="0" y="0"/>
                </a:lnTo>
                <a:close/>
              </a:path>
            </a:pathLst>
          </a:custGeom>
          <a:solidFill>
            <a:schemeClr val="bg2">
              <a:alpha val="90000"/>
            </a:schemeClr>
          </a:solidFill>
          <a:ln>
            <a:noFill/>
          </a:ln>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2000" tIns="36000" rIns="72000" bIns="36000" numCol="1" spcCol="1270" anchor="t" anchorCtr="0">
            <a:noAutofit/>
          </a:bodyPr>
          <a:lstStyle/>
          <a:p>
            <a:pPr marL="108000" lvl="1" indent="-144000" algn="l" defTabSz="755650">
              <a:spcBef>
                <a:spcPts val="600"/>
              </a:spcBef>
              <a:spcAft>
                <a:spcPts val="600"/>
              </a:spcAft>
              <a:buChar char="•"/>
            </a:pPr>
            <a:r>
              <a:rPr lang="en-US" kern="1200" dirty="0">
                <a:solidFill>
                  <a:schemeClr val="tx1"/>
                </a:solidFill>
              </a:rPr>
              <a:t>SOAP</a:t>
            </a:r>
          </a:p>
          <a:p>
            <a:pPr marL="108000" lvl="1" indent="-144000" algn="l" defTabSz="755650">
              <a:spcBef>
                <a:spcPts val="600"/>
              </a:spcBef>
              <a:spcAft>
                <a:spcPts val="600"/>
              </a:spcAft>
              <a:buChar char="•"/>
            </a:pPr>
            <a:r>
              <a:rPr lang="en-US" kern="1200" dirty="0">
                <a:solidFill>
                  <a:schemeClr val="tx1"/>
                </a:solidFill>
              </a:rPr>
              <a:t>JSON</a:t>
            </a:r>
          </a:p>
          <a:p>
            <a:pPr marL="108000" lvl="1" indent="-144000" algn="l" defTabSz="755650">
              <a:spcBef>
                <a:spcPts val="600"/>
              </a:spcBef>
              <a:spcAft>
                <a:spcPts val="600"/>
              </a:spcAft>
              <a:buChar char="•"/>
            </a:pPr>
            <a:r>
              <a:rPr lang="en-US" kern="1200" dirty="0">
                <a:solidFill>
                  <a:schemeClr val="tx1"/>
                </a:solidFill>
              </a:rPr>
              <a:t>REST</a:t>
            </a:r>
          </a:p>
          <a:p>
            <a:pPr marL="108000" lvl="1" indent="-144000" algn="l" defTabSz="755650">
              <a:spcBef>
                <a:spcPts val="600"/>
              </a:spcBef>
              <a:spcAft>
                <a:spcPts val="600"/>
              </a:spcAft>
              <a:buChar char="•"/>
            </a:pPr>
            <a:r>
              <a:rPr lang="en-US" kern="1200" dirty="0">
                <a:solidFill>
                  <a:schemeClr val="tx1"/>
                </a:solidFill>
              </a:rPr>
              <a:t>…</a:t>
            </a:r>
          </a:p>
        </p:txBody>
      </p:sp>
      <p:sp>
        <p:nvSpPr>
          <p:cNvPr id="25" name="Freihandform 24"/>
          <p:cNvSpPr/>
          <p:nvPr/>
        </p:nvSpPr>
        <p:spPr>
          <a:xfrm>
            <a:off x="2295405" y="1561535"/>
            <a:ext cx="1718510" cy="656497"/>
          </a:xfrm>
          <a:custGeom>
            <a:avLst/>
            <a:gdLst>
              <a:gd name="connsiteX0" fmla="*/ 0 w 1718510"/>
              <a:gd name="connsiteY0" fmla="*/ 0 h 656497"/>
              <a:gd name="connsiteX1" fmla="*/ 1718510 w 1718510"/>
              <a:gd name="connsiteY1" fmla="*/ 0 h 656497"/>
              <a:gd name="connsiteX2" fmla="*/ 1718510 w 1718510"/>
              <a:gd name="connsiteY2" fmla="*/ 656497 h 656497"/>
              <a:gd name="connsiteX3" fmla="*/ 0 w 1718510"/>
              <a:gd name="connsiteY3" fmla="*/ 656497 h 656497"/>
              <a:gd name="connsiteX4" fmla="*/ 0 w 1718510"/>
              <a:gd name="connsiteY4" fmla="*/ 0 h 6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656497">
                <a:moveTo>
                  <a:pt x="0" y="0"/>
                </a:moveTo>
                <a:lnTo>
                  <a:pt x="1718510" y="0"/>
                </a:lnTo>
                <a:lnTo>
                  <a:pt x="1718510" y="656497"/>
                </a:lnTo>
                <a:lnTo>
                  <a:pt x="0" y="656497"/>
                </a:lnTo>
                <a:lnTo>
                  <a:pt x="0" y="0"/>
                </a:lnTo>
                <a:close/>
              </a:path>
            </a:pathLst>
          </a:custGeom>
          <a:solidFill>
            <a:schemeClr val="accent1"/>
          </a:solidFill>
          <a:ln>
            <a:noFill/>
          </a:ln>
          <a:effectLst/>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0" tIns="0" rIns="0" bIns="69088" numCol="1" spcCol="1270" anchor="ctr" anchorCtr="0">
            <a:noAutofit/>
          </a:bodyPr>
          <a:lstStyle/>
          <a:p>
            <a:pPr marL="0" lvl="0" indent="0" algn="ctr" defTabSz="755650">
              <a:lnSpc>
                <a:spcPct val="90000"/>
              </a:lnSpc>
              <a:spcBef>
                <a:spcPct val="0"/>
              </a:spcBef>
              <a:spcAft>
                <a:spcPct val="35000"/>
              </a:spcAft>
              <a:buNone/>
            </a:pPr>
            <a:r>
              <a:rPr lang="en-US" sz="2000" kern="1200" dirty="0"/>
              <a:t>Business Model</a:t>
            </a:r>
          </a:p>
        </p:txBody>
      </p:sp>
      <p:sp>
        <p:nvSpPr>
          <p:cNvPr id="26" name="Freihandform 25"/>
          <p:cNvSpPr/>
          <p:nvPr/>
        </p:nvSpPr>
        <p:spPr>
          <a:xfrm>
            <a:off x="2295405" y="2218033"/>
            <a:ext cx="1718510" cy="2845982"/>
          </a:xfrm>
          <a:custGeom>
            <a:avLst/>
            <a:gdLst>
              <a:gd name="connsiteX0" fmla="*/ 0 w 1718510"/>
              <a:gd name="connsiteY0" fmla="*/ 0 h 2428721"/>
              <a:gd name="connsiteX1" fmla="*/ 1718510 w 1718510"/>
              <a:gd name="connsiteY1" fmla="*/ 0 h 2428721"/>
              <a:gd name="connsiteX2" fmla="*/ 1718510 w 1718510"/>
              <a:gd name="connsiteY2" fmla="*/ 2428721 h 2428721"/>
              <a:gd name="connsiteX3" fmla="*/ 0 w 1718510"/>
              <a:gd name="connsiteY3" fmla="*/ 2428721 h 2428721"/>
              <a:gd name="connsiteX4" fmla="*/ 0 w 1718510"/>
              <a:gd name="connsiteY4" fmla="*/ 0 h 2428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2428721">
                <a:moveTo>
                  <a:pt x="0" y="0"/>
                </a:moveTo>
                <a:lnTo>
                  <a:pt x="1718510" y="0"/>
                </a:lnTo>
                <a:lnTo>
                  <a:pt x="1718510" y="2428721"/>
                </a:lnTo>
                <a:lnTo>
                  <a:pt x="0" y="2428721"/>
                </a:lnTo>
                <a:lnTo>
                  <a:pt x="0" y="0"/>
                </a:lnTo>
                <a:close/>
              </a:path>
            </a:pathLst>
          </a:custGeom>
          <a:solidFill>
            <a:schemeClr val="bg2">
              <a:alpha val="90000"/>
            </a:schemeClr>
          </a:solidFill>
          <a:ln>
            <a:noFill/>
          </a:ln>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2000" tIns="36000" rIns="72000" bIns="36000" numCol="1" spcCol="1270" anchor="t" anchorCtr="0">
            <a:noAutofit/>
          </a:bodyPr>
          <a:lstStyle/>
          <a:p>
            <a:pPr marL="108000" lvl="1" indent="-144000" algn="l" defTabSz="755650">
              <a:spcBef>
                <a:spcPts val="600"/>
              </a:spcBef>
              <a:spcAft>
                <a:spcPts val="600"/>
              </a:spcAft>
              <a:buChar char="•"/>
            </a:pPr>
            <a:r>
              <a:rPr lang="en-US" kern="1200" dirty="0">
                <a:solidFill>
                  <a:schemeClr val="tx1"/>
                </a:solidFill>
              </a:rPr>
              <a:t>On-demand</a:t>
            </a:r>
          </a:p>
          <a:p>
            <a:pPr marL="108000" lvl="1" indent="-144000" algn="l" defTabSz="755650">
              <a:spcBef>
                <a:spcPts val="600"/>
              </a:spcBef>
              <a:spcAft>
                <a:spcPts val="600"/>
              </a:spcAft>
              <a:buChar char="•"/>
            </a:pPr>
            <a:r>
              <a:rPr lang="en-US" kern="1200" dirty="0">
                <a:solidFill>
                  <a:schemeClr val="tx1"/>
                </a:solidFill>
              </a:rPr>
              <a:t>Pay as you go</a:t>
            </a:r>
          </a:p>
          <a:p>
            <a:pPr marL="108000" lvl="1" indent="-144000" algn="l" defTabSz="755650">
              <a:spcBef>
                <a:spcPts val="600"/>
              </a:spcBef>
              <a:spcAft>
                <a:spcPts val="600"/>
              </a:spcAft>
              <a:buChar char="•"/>
            </a:pPr>
            <a:r>
              <a:rPr lang="en-US" kern="1200" dirty="0">
                <a:solidFill>
                  <a:schemeClr val="tx1"/>
                </a:solidFill>
              </a:rPr>
              <a:t>Spot instances</a:t>
            </a:r>
          </a:p>
          <a:p>
            <a:pPr marL="108000" lvl="1" indent="-144000" algn="l" defTabSz="755650">
              <a:spcBef>
                <a:spcPts val="600"/>
              </a:spcBef>
              <a:spcAft>
                <a:spcPts val="600"/>
              </a:spcAft>
              <a:buChar char="•"/>
            </a:pPr>
            <a:r>
              <a:rPr lang="en-US" kern="1200" dirty="0">
                <a:solidFill>
                  <a:schemeClr val="tx1"/>
                </a:solidFill>
              </a:rPr>
              <a:t>…</a:t>
            </a:r>
          </a:p>
        </p:txBody>
      </p:sp>
      <p:sp>
        <p:nvSpPr>
          <p:cNvPr id="27" name="Freihandform 26"/>
          <p:cNvSpPr/>
          <p:nvPr/>
        </p:nvSpPr>
        <p:spPr>
          <a:xfrm>
            <a:off x="4254506" y="1561535"/>
            <a:ext cx="1718510" cy="656497"/>
          </a:xfrm>
          <a:custGeom>
            <a:avLst/>
            <a:gdLst>
              <a:gd name="connsiteX0" fmla="*/ 0 w 1718510"/>
              <a:gd name="connsiteY0" fmla="*/ 0 h 656497"/>
              <a:gd name="connsiteX1" fmla="*/ 1718510 w 1718510"/>
              <a:gd name="connsiteY1" fmla="*/ 0 h 656497"/>
              <a:gd name="connsiteX2" fmla="*/ 1718510 w 1718510"/>
              <a:gd name="connsiteY2" fmla="*/ 656497 h 656497"/>
              <a:gd name="connsiteX3" fmla="*/ 0 w 1718510"/>
              <a:gd name="connsiteY3" fmla="*/ 656497 h 656497"/>
              <a:gd name="connsiteX4" fmla="*/ 0 w 1718510"/>
              <a:gd name="connsiteY4" fmla="*/ 0 h 6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656497">
                <a:moveTo>
                  <a:pt x="0" y="0"/>
                </a:moveTo>
                <a:lnTo>
                  <a:pt x="1718510" y="0"/>
                </a:lnTo>
                <a:lnTo>
                  <a:pt x="1718510" y="656497"/>
                </a:lnTo>
                <a:lnTo>
                  <a:pt x="0" y="656497"/>
                </a:lnTo>
                <a:lnTo>
                  <a:pt x="0" y="0"/>
                </a:lnTo>
                <a:close/>
              </a:path>
            </a:pathLst>
          </a:custGeom>
          <a:solidFill>
            <a:schemeClr val="accent1"/>
          </a:solidFill>
          <a:ln>
            <a:noFill/>
          </a:ln>
          <a:effectLst/>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0" tIns="0" rIns="0" bIns="69088" numCol="1" spcCol="1270" anchor="ctr" anchorCtr="0">
            <a:noAutofit/>
          </a:bodyPr>
          <a:lstStyle/>
          <a:p>
            <a:pPr marL="0" lvl="0" indent="0" algn="ctr" defTabSz="755650">
              <a:lnSpc>
                <a:spcPct val="90000"/>
              </a:lnSpc>
              <a:spcBef>
                <a:spcPct val="0"/>
              </a:spcBef>
              <a:spcAft>
                <a:spcPct val="35000"/>
              </a:spcAft>
              <a:buNone/>
            </a:pPr>
            <a:r>
              <a:rPr lang="en-US" sz="2000" kern="1200" dirty="0"/>
              <a:t>Virtualization</a:t>
            </a:r>
          </a:p>
        </p:txBody>
      </p:sp>
      <p:sp>
        <p:nvSpPr>
          <p:cNvPr id="28" name="Freihandform 27"/>
          <p:cNvSpPr/>
          <p:nvPr/>
        </p:nvSpPr>
        <p:spPr>
          <a:xfrm>
            <a:off x="4254506" y="2218033"/>
            <a:ext cx="1718510" cy="2845982"/>
          </a:xfrm>
          <a:custGeom>
            <a:avLst/>
            <a:gdLst>
              <a:gd name="connsiteX0" fmla="*/ 0 w 1718510"/>
              <a:gd name="connsiteY0" fmla="*/ 0 h 2428721"/>
              <a:gd name="connsiteX1" fmla="*/ 1718510 w 1718510"/>
              <a:gd name="connsiteY1" fmla="*/ 0 h 2428721"/>
              <a:gd name="connsiteX2" fmla="*/ 1718510 w 1718510"/>
              <a:gd name="connsiteY2" fmla="*/ 2428721 h 2428721"/>
              <a:gd name="connsiteX3" fmla="*/ 0 w 1718510"/>
              <a:gd name="connsiteY3" fmla="*/ 2428721 h 2428721"/>
              <a:gd name="connsiteX4" fmla="*/ 0 w 1718510"/>
              <a:gd name="connsiteY4" fmla="*/ 0 h 2428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2428721">
                <a:moveTo>
                  <a:pt x="0" y="0"/>
                </a:moveTo>
                <a:lnTo>
                  <a:pt x="1718510" y="0"/>
                </a:lnTo>
                <a:lnTo>
                  <a:pt x="1718510" y="2428721"/>
                </a:lnTo>
                <a:lnTo>
                  <a:pt x="0" y="2428721"/>
                </a:lnTo>
                <a:lnTo>
                  <a:pt x="0" y="0"/>
                </a:lnTo>
                <a:close/>
              </a:path>
            </a:pathLst>
          </a:custGeom>
          <a:solidFill>
            <a:schemeClr val="bg2">
              <a:alpha val="90000"/>
            </a:schemeClr>
          </a:solidFill>
          <a:ln>
            <a:noFill/>
          </a:ln>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2000" tIns="36000" rIns="72000" bIns="36000" numCol="1" spcCol="1270" anchor="t" anchorCtr="0">
            <a:noAutofit/>
          </a:bodyPr>
          <a:lstStyle/>
          <a:p>
            <a:pPr marL="108000" lvl="1" indent="-144000" algn="l" defTabSz="755650">
              <a:spcBef>
                <a:spcPts val="600"/>
              </a:spcBef>
              <a:spcAft>
                <a:spcPts val="600"/>
              </a:spcAft>
              <a:buChar char="•"/>
            </a:pPr>
            <a:r>
              <a:rPr lang="en-US" kern="1200" dirty="0">
                <a:solidFill>
                  <a:schemeClr val="tx1"/>
                </a:solidFill>
              </a:rPr>
              <a:t>Full</a:t>
            </a:r>
          </a:p>
          <a:p>
            <a:pPr marL="108000" lvl="1" indent="-144000" algn="l" defTabSz="755650">
              <a:spcBef>
                <a:spcPts val="600"/>
              </a:spcBef>
              <a:spcAft>
                <a:spcPts val="600"/>
              </a:spcAft>
              <a:buChar char="•"/>
            </a:pPr>
            <a:r>
              <a:rPr lang="en-US" kern="1200" dirty="0">
                <a:solidFill>
                  <a:schemeClr val="tx1"/>
                </a:solidFill>
              </a:rPr>
              <a:t>Para</a:t>
            </a:r>
          </a:p>
          <a:p>
            <a:pPr marL="108000" lvl="1" indent="-144000" algn="l" defTabSz="755650">
              <a:spcBef>
                <a:spcPts val="600"/>
              </a:spcBef>
              <a:spcAft>
                <a:spcPts val="600"/>
              </a:spcAft>
              <a:buChar char="•"/>
            </a:pPr>
            <a:r>
              <a:rPr lang="en-US" kern="1200" dirty="0">
                <a:solidFill>
                  <a:schemeClr val="tx1"/>
                </a:solidFill>
              </a:rPr>
              <a:t>VMware</a:t>
            </a:r>
          </a:p>
          <a:p>
            <a:pPr marL="108000" lvl="1" indent="-144000" algn="l" defTabSz="755650">
              <a:spcBef>
                <a:spcPts val="600"/>
              </a:spcBef>
              <a:spcAft>
                <a:spcPts val="600"/>
              </a:spcAft>
              <a:buChar char="•"/>
            </a:pPr>
            <a:r>
              <a:rPr lang="en-US" kern="1200" dirty="0">
                <a:solidFill>
                  <a:schemeClr val="tx1"/>
                </a:solidFill>
              </a:rPr>
              <a:t>Hyper-V</a:t>
            </a:r>
          </a:p>
          <a:p>
            <a:pPr marL="108000" lvl="1" indent="-144000" algn="l" defTabSz="755650">
              <a:spcBef>
                <a:spcPts val="600"/>
              </a:spcBef>
              <a:spcAft>
                <a:spcPts val="600"/>
              </a:spcAft>
              <a:buChar char="•"/>
            </a:pPr>
            <a:r>
              <a:rPr lang="en-US" kern="1200" dirty="0">
                <a:solidFill>
                  <a:schemeClr val="tx1"/>
                </a:solidFill>
              </a:rPr>
              <a:t>Xen</a:t>
            </a:r>
          </a:p>
          <a:p>
            <a:pPr marL="108000" lvl="1" indent="-144000" algn="l" defTabSz="755650">
              <a:spcBef>
                <a:spcPts val="600"/>
              </a:spcBef>
              <a:spcAft>
                <a:spcPts val="600"/>
              </a:spcAft>
              <a:buChar char="•"/>
            </a:pPr>
            <a:r>
              <a:rPr lang="en-US" kern="1200" dirty="0">
                <a:solidFill>
                  <a:schemeClr val="tx1"/>
                </a:solidFill>
              </a:rPr>
              <a:t>…</a:t>
            </a:r>
          </a:p>
        </p:txBody>
      </p:sp>
      <p:sp>
        <p:nvSpPr>
          <p:cNvPr id="29" name="Freihandform 28"/>
          <p:cNvSpPr/>
          <p:nvPr/>
        </p:nvSpPr>
        <p:spPr>
          <a:xfrm>
            <a:off x="6213608" y="1561535"/>
            <a:ext cx="1718510" cy="656497"/>
          </a:xfrm>
          <a:custGeom>
            <a:avLst/>
            <a:gdLst>
              <a:gd name="connsiteX0" fmla="*/ 0 w 1718510"/>
              <a:gd name="connsiteY0" fmla="*/ 0 h 656497"/>
              <a:gd name="connsiteX1" fmla="*/ 1718510 w 1718510"/>
              <a:gd name="connsiteY1" fmla="*/ 0 h 656497"/>
              <a:gd name="connsiteX2" fmla="*/ 1718510 w 1718510"/>
              <a:gd name="connsiteY2" fmla="*/ 656497 h 656497"/>
              <a:gd name="connsiteX3" fmla="*/ 0 w 1718510"/>
              <a:gd name="connsiteY3" fmla="*/ 656497 h 656497"/>
              <a:gd name="connsiteX4" fmla="*/ 0 w 1718510"/>
              <a:gd name="connsiteY4" fmla="*/ 0 h 6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656497">
                <a:moveTo>
                  <a:pt x="0" y="0"/>
                </a:moveTo>
                <a:lnTo>
                  <a:pt x="1718510" y="0"/>
                </a:lnTo>
                <a:lnTo>
                  <a:pt x="1718510" y="656497"/>
                </a:lnTo>
                <a:lnTo>
                  <a:pt x="0" y="656497"/>
                </a:lnTo>
                <a:lnTo>
                  <a:pt x="0" y="0"/>
                </a:lnTo>
                <a:close/>
              </a:path>
            </a:pathLst>
          </a:custGeom>
          <a:solidFill>
            <a:schemeClr val="accent1"/>
          </a:solidFill>
          <a:ln>
            <a:noFill/>
          </a:ln>
          <a:effectLst/>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0" tIns="0" rIns="0" bIns="69088" numCol="1" spcCol="1270" anchor="ctr" anchorCtr="0">
            <a:noAutofit/>
          </a:bodyPr>
          <a:lstStyle/>
          <a:p>
            <a:pPr marL="0" lvl="0" indent="0" algn="ctr" defTabSz="755650">
              <a:lnSpc>
                <a:spcPct val="90000"/>
              </a:lnSpc>
              <a:spcBef>
                <a:spcPct val="0"/>
              </a:spcBef>
              <a:spcAft>
                <a:spcPct val="35000"/>
              </a:spcAft>
              <a:buNone/>
            </a:pPr>
            <a:r>
              <a:rPr lang="en-US" sz="2000" kern="1200" dirty="0"/>
              <a:t>Compute</a:t>
            </a:r>
          </a:p>
        </p:txBody>
      </p:sp>
      <p:sp>
        <p:nvSpPr>
          <p:cNvPr id="30" name="Freihandform 29"/>
          <p:cNvSpPr/>
          <p:nvPr/>
        </p:nvSpPr>
        <p:spPr>
          <a:xfrm>
            <a:off x="6213608" y="2218033"/>
            <a:ext cx="1718510" cy="2845982"/>
          </a:xfrm>
          <a:custGeom>
            <a:avLst/>
            <a:gdLst>
              <a:gd name="connsiteX0" fmla="*/ 0 w 1718510"/>
              <a:gd name="connsiteY0" fmla="*/ 0 h 2428721"/>
              <a:gd name="connsiteX1" fmla="*/ 1718510 w 1718510"/>
              <a:gd name="connsiteY1" fmla="*/ 0 h 2428721"/>
              <a:gd name="connsiteX2" fmla="*/ 1718510 w 1718510"/>
              <a:gd name="connsiteY2" fmla="*/ 2428721 h 2428721"/>
              <a:gd name="connsiteX3" fmla="*/ 0 w 1718510"/>
              <a:gd name="connsiteY3" fmla="*/ 2428721 h 2428721"/>
              <a:gd name="connsiteX4" fmla="*/ 0 w 1718510"/>
              <a:gd name="connsiteY4" fmla="*/ 0 h 2428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2428721">
                <a:moveTo>
                  <a:pt x="0" y="0"/>
                </a:moveTo>
                <a:lnTo>
                  <a:pt x="1718510" y="0"/>
                </a:lnTo>
                <a:lnTo>
                  <a:pt x="1718510" y="2428721"/>
                </a:lnTo>
                <a:lnTo>
                  <a:pt x="0" y="2428721"/>
                </a:lnTo>
                <a:lnTo>
                  <a:pt x="0" y="0"/>
                </a:lnTo>
                <a:close/>
              </a:path>
            </a:pathLst>
          </a:custGeom>
          <a:solidFill>
            <a:schemeClr val="bg2">
              <a:alpha val="90000"/>
            </a:schemeClr>
          </a:solidFill>
          <a:ln>
            <a:noFill/>
          </a:ln>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2000" tIns="36000" rIns="72000" bIns="36000" numCol="1" spcCol="1270" anchor="t" anchorCtr="0">
            <a:noAutofit/>
          </a:bodyPr>
          <a:lstStyle/>
          <a:p>
            <a:pPr marL="108000" lvl="1" indent="-144000" algn="l" defTabSz="755650">
              <a:spcBef>
                <a:spcPts val="600"/>
              </a:spcBef>
              <a:spcAft>
                <a:spcPts val="600"/>
              </a:spcAft>
              <a:buChar char="•"/>
            </a:pPr>
            <a:r>
              <a:rPr lang="en-US" kern="1200" dirty="0">
                <a:solidFill>
                  <a:schemeClr val="tx1"/>
                </a:solidFill>
              </a:rPr>
              <a:t>Scale-out</a:t>
            </a:r>
          </a:p>
          <a:p>
            <a:pPr marL="108000" lvl="1" indent="-144000" algn="l" defTabSz="755650">
              <a:spcBef>
                <a:spcPts val="600"/>
              </a:spcBef>
              <a:spcAft>
                <a:spcPts val="600"/>
              </a:spcAft>
              <a:buChar char="•"/>
            </a:pPr>
            <a:r>
              <a:rPr lang="en-US" kern="1200" dirty="0">
                <a:solidFill>
                  <a:schemeClr val="tx1"/>
                </a:solidFill>
              </a:rPr>
              <a:t>Distributed</a:t>
            </a:r>
          </a:p>
          <a:p>
            <a:pPr marL="108000" lvl="1" indent="-144000" algn="l" defTabSz="755650">
              <a:spcBef>
                <a:spcPts val="600"/>
              </a:spcBef>
              <a:spcAft>
                <a:spcPts val="600"/>
              </a:spcAft>
              <a:buChar char="•"/>
            </a:pPr>
            <a:r>
              <a:rPr lang="en-US" kern="1200" dirty="0">
                <a:solidFill>
                  <a:schemeClr val="tx1"/>
                </a:solidFill>
              </a:rPr>
              <a:t>Failover</a:t>
            </a:r>
          </a:p>
          <a:p>
            <a:pPr marL="108000" lvl="1" indent="-144000" algn="l" defTabSz="755650">
              <a:spcBef>
                <a:spcPts val="600"/>
              </a:spcBef>
              <a:spcAft>
                <a:spcPts val="600"/>
              </a:spcAft>
              <a:buChar char="•"/>
            </a:pPr>
            <a:r>
              <a:rPr lang="en-US" kern="1200" dirty="0">
                <a:solidFill>
                  <a:schemeClr val="tx1"/>
                </a:solidFill>
              </a:rPr>
              <a:t>Load balancing</a:t>
            </a:r>
          </a:p>
          <a:p>
            <a:pPr marL="108000" lvl="1" indent="-144000" algn="l" defTabSz="755650">
              <a:spcBef>
                <a:spcPts val="600"/>
              </a:spcBef>
              <a:spcAft>
                <a:spcPts val="600"/>
              </a:spcAft>
              <a:buChar char="•"/>
            </a:pPr>
            <a:r>
              <a:rPr lang="en-US" kern="1200" dirty="0">
                <a:solidFill>
                  <a:schemeClr val="tx1"/>
                </a:solidFill>
              </a:rPr>
              <a:t>…</a:t>
            </a:r>
          </a:p>
        </p:txBody>
      </p:sp>
      <p:sp>
        <p:nvSpPr>
          <p:cNvPr id="31" name="Freihandform 30"/>
          <p:cNvSpPr/>
          <p:nvPr/>
        </p:nvSpPr>
        <p:spPr>
          <a:xfrm>
            <a:off x="8172709" y="1561535"/>
            <a:ext cx="1718510" cy="656497"/>
          </a:xfrm>
          <a:custGeom>
            <a:avLst/>
            <a:gdLst>
              <a:gd name="connsiteX0" fmla="*/ 0 w 1718510"/>
              <a:gd name="connsiteY0" fmla="*/ 0 h 656497"/>
              <a:gd name="connsiteX1" fmla="*/ 1718510 w 1718510"/>
              <a:gd name="connsiteY1" fmla="*/ 0 h 656497"/>
              <a:gd name="connsiteX2" fmla="*/ 1718510 w 1718510"/>
              <a:gd name="connsiteY2" fmla="*/ 656497 h 656497"/>
              <a:gd name="connsiteX3" fmla="*/ 0 w 1718510"/>
              <a:gd name="connsiteY3" fmla="*/ 656497 h 656497"/>
              <a:gd name="connsiteX4" fmla="*/ 0 w 1718510"/>
              <a:gd name="connsiteY4" fmla="*/ 0 h 6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656497">
                <a:moveTo>
                  <a:pt x="0" y="0"/>
                </a:moveTo>
                <a:lnTo>
                  <a:pt x="1718510" y="0"/>
                </a:lnTo>
                <a:lnTo>
                  <a:pt x="1718510" y="656497"/>
                </a:lnTo>
                <a:lnTo>
                  <a:pt x="0" y="656497"/>
                </a:lnTo>
                <a:lnTo>
                  <a:pt x="0" y="0"/>
                </a:lnTo>
                <a:close/>
              </a:path>
            </a:pathLst>
          </a:custGeom>
          <a:solidFill>
            <a:schemeClr val="accent1"/>
          </a:solidFill>
          <a:ln>
            <a:noFill/>
          </a:ln>
          <a:effectLst/>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0" tIns="0" rIns="0" bIns="69088" numCol="1" spcCol="1270" anchor="ctr" anchorCtr="0">
            <a:noAutofit/>
          </a:bodyPr>
          <a:lstStyle/>
          <a:p>
            <a:pPr marL="0" lvl="0" indent="0" algn="ctr" defTabSz="755650">
              <a:lnSpc>
                <a:spcPct val="90000"/>
              </a:lnSpc>
              <a:spcBef>
                <a:spcPct val="0"/>
              </a:spcBef>
              <a:spcAft>
                <a:spcPct val="35000"/>
              </a:spcAft>
              <a:buNone/>
            </a:pPr>
            <a:r>
              <a:rPr lang="en-US" sz="2000" kern="1200" dirty="0"/>
              <a:t>Data</a:t>
            </a:r>
          </a:p>
        </p:txBody>
      </p:sp>
      <p:sp>
        <p:nvSpPr>
          <p:cNvPr id="32" name="Freihandform 31"/>
          <p:cNvSpPr/>
          <p:nvPr/>
        </p:nvSpPr>
        <p:spPr>
          <a:xfrm>
            <a:off x="8172709" y="2218033"/>
            <a:ext cx="1718510" cy="2845982"/>
          </a:xfrm>
          <a:custGeom>
            <a:avLst/>
            <a:gdLst>
              <a:gd name="connsiteX0" fmla="*/ 0 w 1718510"/>
              <a:gd name="connsiteY0" fmla="*/ 0 h 2428721"/>
              <a:gd name="connsiteX1" fmla="*/ 1718510 w 1718510"/>
              <a:gd name="connsiteY1" fmla="*/ 0 h 2428721"/>
              <a:gd name="connsiteX2" fmla="*/ 1718510 w 1718510"/>
              <a:gd name="connsiteY2" fmla="*/ 2428721 h 2428721"/>
              <a:gd name="connsiteX3" fmla="*/ 0 w 1718510"/>
              <a:gd name="connsiteY3" fmla="*/ 2428721 h 2428721"/>
              <a:gd name="connsiteX4" fmla="*/ 0 w 1718510"/>
              <a:gd name="connsiteY4" fmla="*/ 0 h 2428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2428721">
                <a:moveTo>
                  <a:pt x="0" y="0"/>
                </a:moveTo>
                <a:lnTo>
                  <a:pt x="1718510" y="0"/>
                </a:lnTo>
                <a:lnTo>
                  <a:pt x="1718510" y="2428721"/>
                </a:lnTo>
                <a:lnTo>
                  <a:pt x="0" y="2428721"/>
                </a:lnTo>
                <a:lnTo>
                  <a:pt x="0" y="0"/>
                </a:lnTo>
                <a:close/>
              </a:path>
            </a:pathLst>
          </a:custGeom>
          <a:solidFill>
            <a:schemeClr val="bg2">
              <a:alpha val="90000"/>
            </a:schemeClr>
          </a:solidFill>
          <a:ln>
            <a:noFill/>
          </a:ln>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2000" tIns="36000" rIns="72000" bIns="36000" numCol="1" spcCol="1270" anchor="t" anchorCtr="0">
            <a:noAutofit/>
          </a:bodyPr>
          <a:lstStyle/>
          <a:p>
            <a:pPr marL="108000" lvl="1" indent="-144000" algn="l" defTabSz="755650">
              <a:spcBef>
                <a:spcPts val="600"/>
              </a:spcBef>
              <a:spcAft>
                <a:spcPts val="600"/>
              </a:spcAft>
              <a:buChar char="•"/>
            </a:pPr>
            <a:r>
              <a:rPr lang="en-US" kern="1200" dirty="0">
                <a:solidFill>
                  <a:schemeClr val="tx1"/>
                </a:solidFill>
              </a:rPr>
              <a:t>RDBMS</a:t>
            </a:r>
          </a:p>
          <a:p>
            <a:pPr marL="108000" lvl="1" indent="-144000" algn="l" defTabSz="755650">
              <a:spcBef>
                <a:spcPts val="600"/>
              </a:spcBef>
              <a:spcAft>
                <a:spcPts val="600"/>
              </a:spcAft>
              <a:buChar char="•"/>
            </a:pPr>
            <a:r>
              <a:rPr lang="en-US" kern="1200" dirty="0">
                <a:solidFill>
                  <a:schemeClr val="tx1"/>
                </a:solidFill>
              </a:rPr>
              <a:t>NoSQL</a:t>
            </a:r>
          </a:p>
          <a:p>
            <a:pPr marL="108000" lvl="1" indent="-144000" algn="l" defTabSz="755650">
              <a:spcBef>
                <a:spcPts val="600"/>
              </a:spcBef>
              <a:spcAft>
                <a:spcPts val="600"/>
              </a:spcAft>
              <a:buChar char="•"/>
            </a:pPr>
            <a:r>
              <a:rPr lang="en-US" kern="1200" dirty="0">
                <a:solidFill>
                  <a:schemeClr val="tx1"/>
                </a:solidFill>
              </a:rPr>
              <a:t>Column stores</a:t>
            </a:r>
          </a:p>
          <a:p>
            <a:pPr marL="108000" lvl="1" indent="-144000" algn="l" defTabSz="755650">
              <a:spcBef>
                <a:spcPts val="600"/>
              </a:spcBef>
              <a:spcAft>
                <a:spcPts val="600"/>
              </a:spcAft>
              <a:buChar char="•"/>
            </a:pPr>
            <a:r>
              <a:rPr lang="en-US" kern="1200" dirty="0">
                <a:solidFill>
                  <a:schemeClr val="tx1"/>
                </a:solidFill>
              </a:rPr>
              <a:t>MapReduce</a:t>
            </a:r>
          </a:p>
          <a:p>
            <a:pPr marL="108000" lvl="1" indent="-144000" algn="l" defTabSz="755650">
              <a:spcBef>
                <a:spcPts val="600"/>
              </a:spcBef>
              <a:spcAft>
                <a:spcPts val="600"/>
              </a:spcAft>
              <a:buChar char="•"/>
            </a:pPr>
            <a:r>
              <a:rPr lang="en-US" kern="1200" dirty="0">
                <a:solidFill>
                  <a:schemeClr val="tx1"/>
                </a:solidFill>
              </a:rPr>
              <a:t>…</a:t>
            </a:r>
          </a:p>
        </p:txBody>
      </p:sp>
      <p:sp>
        <p:nvSpPr>
          <p:cNvPr id="33" name="Freihandform 32"/>
          <p:cNvSpPr/>
          <p:nvPr/>
        </p:nvSpPr>
        <p:spPr>
          <a:xfrm>
            <a:off x="10131811" y="1561535"/>
            <a:ext cx="1718510" cy="656497"/>
          </a:xfrm>
          <a:custGeom>
            <a:avLst/>
            <a:gdLst>
              <a:gd name="connsiteX0" fmla="*/ 0 w 1718510"/>
              <a:gd name="connsiteY0" fmla="*/ 0 h 656497"/>
              <a:gd name="connsiteX1" fmla="*/ 1718510 w 1718510"/>
              <a:gd name="connsiteY1" fmla="*/ 0 h 656497"/>
              <a:gd name="connsiteX2" fmla="*/ 1718510 w 1718510"/>
              <a:gd name="connsiteY2" fmla="*/ 656497 h 656497"/>
              <a:gd name="connsiteX3" fmla="*/ 0 w 1718510"/>
              <a:gd name="connsiteY3" fmla="*/ 656497 h 656497"/>
              <a:gd name="connsiteX4" fmla="*/ 0 w 1718510"/>
              <a:gd name="connsiteY4" fmla="*/ 0 h 6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656497">
                <a:moveTo>
                  <a:pt x="0" y="0"/>
                </a:moveTo>
                <a:lnTo>
                  <a:pt x="1718510" y="0"/>
                </a:lnTo>
                <a:lnTo>
                  <a:pt x="1718510" y="656497"/>
                </a:lnTo>
                <a:lnTo>
                  <a:pt x="0" y="656497"/>
                </a:lnTo>
                <a:lnTo>
                  <a:pt x="0" y="0"/>
                </a:lnTo>
                <a:close/>
              </a:path>
            </a:pathLst>
          </a:custGeom>
          <a:solidFill>
            <a:schemeClr val="accent1"/>
          </a:solidFill>
          <a:ln>
            <a:noFill/>
          </a:ln>
          <a:effectLst/>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0" tIns="0" rIns="0" bIns="69088" numCol="1" spcCol="1270" anchor="ctr" anchorCtr="0">
            <a:noAutofit/>
          </a:bodyPr>
          <a:lstStyle/>
          <a:p>
            <a:pPr marL="0" lvl="0" indent="0" algn="ctr" defTabSz="755650">
              <a:lnSpc>
                <a:spcPct val="90000"/>
              </a:lnSpc>
              <a:spcBef>
                <a:spcPct val="0"/>
              </a:spcBef>
              <a:spcAft>
                <a:spcPct val="35000"/>
              </a:spcAft>
              <a:buNone/>
            </a:pPr>
            <a:r>
              <a:rPr lang="en-US" sz="2000" kern="1200" dirty="0"/>
              <a:t>Products</a:t>
            </a:r>
          </a:p>
        </p:txBody>
      </p:sp>
      <p:sp>
        <p:nvSpPr>
          <p:cNvPr id="34" name="Freihandform 33"/>
          <p:cNvSpPr/>
          <p:nvPr/>
        </p:nvSpPr>
        <p:spPr>
          <a:xfrm>
            <a:off x="10131811" y="2218033"/>
            <a:ext cx="1718510" cy="2845982"/>
          </a:xfrm>
          <a:custGeom>
            <a:avLst/>
            <a:gdLst>
              <a:gd name="connsiteX0" fmla="*/ 0 w 1718510"/>
              <a:gd name="connsiteY0" fmla="*/ 0 h 2428721"/>
              <a:gd name="connsiteX1" fmla="*/ 1718510 w 1718510"/>
              <a:gd name="connsiteY1" fmla="*/ 0 h 2428721"/>
              <a:gd name="connsiteX2" fmla="*/ 1718510 w 1718510"/>
              <a:gd name="connsiteY2" fmla="*/ 2428721 h 2428721"/>
              <a:gd name="connsiteX3" fmla="*/ 0 w 1718510"/>
              <a:gd name="connsiteY3" fmla="*/ 2428721 h 2428721"/>
              <a:gd name="connsiteX4" fmla="*/ 0 w 1718510"/>
              <a:gd name="connsiteY4" fmla="*/ 0 h 2428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8510" h="2428721">
                <a:moveTo>
                  <a:pt x="0" y="0"/>
                </a:moveTo>
                <a:lnTo>
                  <a:pt x="1718510" y="0"/>
                </a:lnTo>
                <a:lnTo>
                  <a:pt x="1718510" y="2428721"/>
                </a:lnTo>
                <a:lnTo>
                  <a:pt x="0" y="2428721"/>
                </a:lnTo>
                <a:lnTo>
                  <a:pt x="0" y="0"/>
                </a:lnTo>
                <a:close/>
              </a:path>
            </a:pathLst>
          </a:custGeom>
          <a:solidFill>
            <a:schemeClr val="bg2">
              <a:alpha val="90000"/>
            </a:schemeClr>
          </a:solidFill>
          <a:ln>
            <a:noFill/>
          </a:ln>
          <a:effectLst/>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2000" tIns="36000" rIns="72000" bIns="36000" numCol="1" spcCol="1270" anchor="t" anchorCtr="0">
            <a:noAutofit/>
          </a:bodyPr>
          <a:lstStyle/>
          <a:p>
            <a:pPr marL="108000" lvl="1" indent="-144000" algn="l" defTabSz="755650">
              <a:spcBef>
                <a:spcPts val="600"/>
              </a:spcBef>
              <a:spcAft>
                <a:spcPts val="600"/>
              </a:spcAft>
              <a:buChar char="•"/>
            </a:pPr>
            <a:r>
              <a:rPr lang="en-US" kern="1200" dirty="0">
                <a:solidFill>
                  <a:schemeClr val="tx1"/>
                </a:solidFill>
              </a:rPr>
              <a:t>Microsoft Azure</a:t>
            </a:r>
          </a:p>
          <a:p>
            <a:pPr marL="108000" lvl="1" indent="-144000" algn="l" defTabSz="755650">
              <a:spcBef>
                <a:spcPts val="600"/>
              </a:spcBef>
              <a:spcAft>
                <a:spcPts val="600"/>
              </a:spcAft>
              <a:buChar char="•"/>
            </a:pPr>
            <a:r>
              <a:rPr lang="en-US" kern="1200" dirty="0">
                <a:solidFill>
                  <a:schemeClr val="tx1"/>
                </a:solidFill>
              </a:rPr>
              <a:t>Amazon Web Services</a:t>
            </a:r>
          </a:p>
          <a:p>
            <a:pPr marL="108000" lvl="1" indent="-144000" algn="l" defTabSz="755650">
              <a:spcBef>
                <a:spcPts val="600"/>
              </a:spcBef>
              <a:spcAft>
                <a:spcPts val="600"/>
              </a:spcAft>
              <a:buChar char="•"/>
            </a:pPr>
            <a:r>
              <a:rPr lang="en-US" kern="1200" dirty="0">
                <a:solidFill>
                  <a:schemeClr val="tx1"/>
                </a:solidFill>
              </a:rPr>
              <a:t>Google Compute Engine</a:t>
            </a:r>
          </a:p>
          <a:p>
            <a:pPr marL="108000" lvl="1" indent="-144000" algn="l" defTabSz="755650">
              <a:spcBef>
                <a:spcPts val="600"/>
              </a:spcBef>
              <a:spcAft>
                <a:spcPts val="600"/>
              </a:spcAft>
              <a:buChar char="•"/>
            </a:pPr>
            <a:r>
              <a:rPr lang="en-US" kern="1200" dirty="0">
                <a:solidFill>
                  <a:schemeClr val="tx1"/>
                </a:solidFill>
              </a:rPr>
              <a:t>…</a:t>
            </a:r>
          </a:p>
        </p:txBody>
      </p:sp>
      <p:sp>
        <p:nvSpPr>
          <p:cNvPr id="3" name="Ellipse 2"/>
          <p:cNvSpPr/>
          <p:nvPr/>
        </p:nvSpPr>
        <p:spPr>
          <a:xfrm>
            <a:off x="1413729" y="4275367"/>
            <a:ext cx="593865" cy="586154"/>
          </a:xfrm>
          <a:prstGeom prst="ellipse">
            <a:avLst/>
          </a:prstGeom>
          <a:solidFill>
            <a:schemeClr val="bg1"/>
          </a:solidFill>
          <a:ln>
            <a:solidFill>
              <a:schemeClr val="bg1"/>
            </a:solid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 name="Grafik 9" descr="Bildschirmausschnitt"/>
          <p:cNvPicPr>
            <a:picLocks noChangeAspect="1"/>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67880" y="4291045"/>
            <a:ext cx="693222" cy="721272"/>
          </a:xfrm>
          <a:prstGeom prst="rect">
            <a:avLst/>
          </a:prstGeom>
        </p:spPr>
      </p:pic>
      <p:sp>
        <p:nvSpPr>
          <p:cNvPr id="4" name="Rechteck 3"/>
          <p:cNvSpPr/>
          <p:nvPr/>
        </p:nvSpPr>
        <p:spPr>
          <a:xfrm>
            <a:off x="3232564" y="4285063"/>
            <a:ext cx="720000" cy="377209"/>
          </a:xfrm>
          <a:prstGeom prst="rect">
            <a:avLst/>
          </a:prstGeom>
          <a:solidFill>
            <a:schemeClr val="bg1"/>
          </a:solidFill>
          <a:ln>
            <a:solidFill>
              <a:schemeClr val="bg1"/>
            </a:solidFill>
          </a:ln>
          <a:effectLst>
            <a:outerShdw dist="38100" sx="1000" sy="1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2" name="Grafik 11"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78784" y="4281832"/>
            <a:ext cx="835962" cy="739699"/>
          </a:xfrm>
          <a:prstGeom prst="rect">
            <a:avLst/>
          </a:prstGeom>
        </p:spPr>
      </p:pic>
      <p:sp>
        <p:nvSpPr>
          <p:cNvPr id="17" name="Rechteck 16"/>
          <p:cNvSpPr/>
          <p:nvPr/>
        </p:nvSpPr>
        <p:spPr>
          <a:xfrm rot="18775803">
            <a:off x="5267083" y="4359555"/>
            <a:ext cx="446989" cy="302466"/>
          </a:xfrm>
          <a:prstGeom prst="rect">
            <a:avLst/>
          </a:prstGeom>
          <a:solidFill>
            <a:schemeClr val="bg1"/>
          </a:solidFill>
          <a:ln>
            <a:solidFill>
              <a:schemeClr val="bg1"/>
            </a:solidFill>
          </a:ln>
          <a:effectLst>
            <a:outerShdw dist="38100" sx="1000" sy="1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hteck 19"/>
          <p:cNvSpPr/>
          <p:nvPr/>
        </p:nvSpPr>
        <p:spPr>
          <a:xfrm rot="16200000">
            <a:off x="7424961" y="4320473"/>
            <a:ext cx="446989" cy="318258"/>
          </a:xfrm>
          <a:prstGeom prst="rect">
            <a:avLst/>
          </a:prstGeom>
          <a:solidFill>
            <a:schemeClr val="bg1"/>
          </a:solidFill>
          <a:ln>
            <a:solidFill>
              <a:schemeClr val="bg1"/>
            </a:solidFill>
          </a:ln>
          <a:effectLst>
            <a:outerShdw dist="38100" sx="1000" sy="1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hteck 20"/>
          <p:cNvSpPr/>
          <p:nvPr/>
        </p:nvSpPr>
        <p:spPr>
          <a:xfrm>
            <a:off x="9244237" y="4230472"/>
            <a:ext cx="573120" cy="431800"/>
          </a:xfrm>
          <a:custGeom>
            <a:avLst/>
            <a:gdLst>
              <a:gd name="connsiteX0" fmla="*/ 0 w 573120"/>
              <a:gd name="connsiteY0" fmla="*/ 0 h 347734"/>
              <a:gd name="connsiteX1" fmla="*/ 573120 w 573120"/>
              <a:gd name="connsiteY1" fmla="*/ 0 h 347734"/>
              <a:gd name="connsiteX2" fmla="*/ 573120 w 573120"/>
              <a:gd name="connsiteY2" fmla="*/ 347734 h 347734"/>
              <a:gd name="connsiteX3" fmla="*/ 0 w 573120"/>
              <a:gd name="connsiteY3" fmla="*/ 347734 h 347734"/>
              <a:gd name="connsiteX4" fmla="*/ 0 w 573120"/>
              <a:gd name="connsiteY4" fmla="*/ 0 h 347734"/>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120" h="431800">
                <a:moveTo>
                  <a:pt x="0" y="84066"/>
                </a:moveTo>
                <a:cubicBezTo>
                  <a:pt x="100023" y="83561"/>
                  <a:pt x="190522" y="505"/>
                  <a:pt x="319120" y="0"/>
                </a:cubicBezTo>
                <a:cubicBezTo>
                  <a:pt x="416487" y="12147"/>
                  <a:pt x="488453" y="56044"/>
                  <a:pt x="573120" y="84066"/>
                </a:cubicBezTo>
                <a:lnTo>
                  <a:pt x="573120" y="431800"/>
                </a:lnTo>
                <a:lnTo>
                  <a:pt x="0" y="431800"/>
                </a:lnTo>
                <a:lnTo>
                  <a:pt x="0" y="84066"/>
                </a:lnTo>
                <a:close/>
              </a:path>
            </a:pathLst>
          </a:custGeom>
          <a:solidFill>
            <a:schemeClr val="bg1"/>
          </a:solidFill>
          <a:ln>
            <a:solidFill>
              <a:schemeClr val="bg1"/>
            </a:solidFill>
          </a:ln>
          <a:effectLst>
            <a:outerShdw dist="38100" sx="1000" sy="1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Grafik 14" descr="Bildschirmausschnitt"/>
          <p:cNvPicPr>
            <a:picLocks noChangeAspect="1"/>
          </p:cNvPicPr>
          <p:nvPr/>
        </p:nvPicPr>
        <p:blipFill>
          <a:blip r:embed="rId4"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53017" y="4291039"/>
            <a:ext cx="438508" cy="721284"/>
          </a:xfrm>
          <a:prstGeom prst="rect">
            <a:avLst/>
          </a:prstGeom>
        </p:spPr>
      </p:pic>
      <p:sp>
        <p:nvSpPr>
          <p:cNvPr id="22" name="Rechteck 20"/>
          <p:cNvSpPr/>
          <p:nvPr/>
        </p:nvSpPr>
        <p:spPr>
          <a:xfrm>
            <a:off x="10960992" y="4370172"/>
            <a:ext cx="772160" cy="295620"/>
          </a:xfrm>
          <a:custGeom>
            <a:avLst/>
            <a:gdLst>
              <a:gd name="connsiteX0" fmla="*/ 0 w 573120"/>
              <a:gd name="connsiteY0" fmla="*/ 0 h 347734"/>
              <a:gd name="connsiteX1" fmla="*/ 573120 w 573120"/>
              <a:gd name="connsiteY1" fmla="*/ 0 h 347734"/>
              <a:gd name="connsiteX2" fmla="*/ 573120 w 573120"/>
              <a:gd name="connsiteY2" fmla="*/ 347734 h 347734"/>
              <a:gd name="connsiteX3" fmla="*/ 0 w 573120"/>
              <a:gd name="connsiteY3" fmla="*/ 347734 h 347734"/>
              <a:gd name="connsiteX4" fmla="*/ 0 w 573120"/>
              <a:gd name="connsiteY4" fmla="*/ 0 h 347734"/>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85011 w 658131"/>
              <a:gd name="connsiteY0" fmla="*/ 84066 h 431800"/>
              <a:gd name="connsiteX1" fmla="*/ 404131 w 658131"/>
              <a:gd name="connsiteY1" fmla="*/ 0 h 431800"/>
              <a:gd name="connsiteX2" fmla="*/ 658131 w 658131"/>
              <a:gd name="connsiteY2" fmla="*/ 84066 h 431800"/>
              <a:gd name="connsiteX3" fmla="*/ 658131 w 658131"/>
              <a:gd name="connsiteY3" fmla="*/ 431800 h 431800"/>
              <a:gd name="connsiteX4" fmla="*/ 85011 w 658131"/>
              <a:gd name="connsiteY4" fmla="*/ 431800 h 431800"/>
              <a:gd name="connsiteX5" fmla="*/ 0 w 658131"/>
              <a:gd name="connsiteY5" fmla="*/ 245792 h 431800"/>
              <a:gd name="connsiteX6" fmla="*/ 85011 w 658131"/>
              <a:gd name="connsiteY6" fmla="*/ 8406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131" h="431800">
                <a:moveTo>
                  <a:pt x="85011" y="84066"/>
                </a:moveTo>
                <a:cubicBezTo>
                  <a:pt x="185034" y="83561"/>
                  <a:pt x="275533" y="505"/>
                  <a:pt x="404131" y="0"/>
                </a:cubicBezTo>
                <a:cubicBezTo>
                  <a:pt x="501498" y="12147"/>
                  <a:pt x="573464" y="56044"/>
                  <a:pt x="658131" y="84066"/>
                </a:cubicBezTo>
                <a:lnTo>
                  <a:pt x="658131" y="431800"/>
                </a:lnTo>
                <a:lnTo>
                  <a:pt x="85011" y="431800"/>
                </a:lnTo>
                <a:cubicBezTo>
                  <a:pt x="83878" y="377527"/>
                  <a:pt x="1133" y="300065"/>
                  <a:pt x="0" y="245792"/>
                </a:cubicBezTo>
                <a:lnTo>
                  <a:pt x="85011" y="84066"/>
                </a:lnTo>
                <a:close/>
              </a:path>
            </a:pathLst>
          </a:custGeom>
          <a:solidFill>
            <a:schemeClr val="bg1"/>
          </a:solidFill>
          <a:ln>
            <a:solidFill>
              <a:schemeClr val="bg1"/>
            </a:solidFill>
          </a:ln>
          <a:effectLst>
            <a:outerShdw dist="38100" sx="1000" sy="1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1" name="Grafik 10" descr="Bildschirmausschnitt"/>
          <p:cNvPicPr>
            <a:picLocks noChangeAspect="1"/>
          </p:cNvPicPr>
          <p:nvPr/>
        </p:nvPicPr>
        <p:blipFill>
          <a:blip r:embed="rId5"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81351" y="4275866"/>
            <a:ext cx="703138" cy="751631"/>
          </a:xfrm>
          <a:prstGeom prst="rect">
            <a:avLst/>
          </a:prstGeom>
        </p:spPr>
      </p:pic>
      <p:pic>
        <p:nvPicPr>
          <p:cNvPr id="13" name="Grafik 12" descr="Bildschirmausschnitt"/>
          <p:cNvPicPr>
            <a:picLocks noChangeAspect="1"/>
          </p:cNvPicPr>
          <p:nvPr/>
        </p:nvPicPr>
        <p:blipFill>
          <a:blip r:embed="rId6"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873327" y="4233544"/>
            <a:ext cx="982371" cy="836275"/>
          </a:xfrm>
          <a:prstGeom prst="rect">
            <a:avLst/>
          </a:prstGeom>
        </p:spPr>
      </p:pic>
      <p:sp>
        <p:nvSpPr>
          <p:cNvPr id="23" name="Rechteck 20"/>
          <p:cNvSpPr/>
          <p:nvPr/>
        </p:nvSpPr>
        <p:spPr>
          <a:xfrm>
            <a:off x="5254968" y="4406296"/>
            <a:ext cx="614493" cy="295620"/>
          </a:xfrm>
          <a:custGeom>
            <a:avLst/>
            <a:gdLst>
              <a:gd name="connsiteX0" fmla="*/ 0 w 573120"/>
              <a:gd name="connsiteY0" fmla="*/ 0 h 347734"/>
              <a:gd name="connsiteX1" fmla="*/ 573120 w 573120"/>
              <a:gd name="connsiteY1" fmla="*/ 0 h 347734"/>
              <a:gd name="connsiteX2" fmla="*/ 573120 w 573120"/>
              <a:gd name="connsiteY2" fmla="*/ 347734 h 347734"/>
              <a:gd name="connsiteX3" fmla="*/ 0 w 573120"/>
              <a:gd name="connsiteY3" fmla="*/ 347734 h 347734"/>
              <a:gd name="connsiteX4" fmla="*/ 0 w 573120"/>
              <a:gd name="connsiteY4" fmla="*/ 0 h 347734"/>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0 w 573120"/>
              <a:gd name="connsiteY0" fmla="*/ 84066 h 431800"/>
              <a:gd name="connsiteX1" fmla="*/ 319120 w 573120"/>
              <a:gd name="connsiteY1" fmla="*/ 0 h 431800"/>
              <a:gd name="connsiteX2" fmla="*/ 573120 w 573120"/>
              <a:gd name="connsiteY2" fmla="*/ 84066 h 431800"/>
              <a:gd name="connsiteX3" fmla="*/ 573120 w 573120"/>
              <a:gd name="connsiteY3" fmla="*/ 431800 h 431800"/>
              <a:gd name="connsiteX4" fmla="*/ 0 w 573120"/>
              <a:gd name="connsiteY4" fmla="*/ 431800 h 431800"/>
              <a:gd name="connsiteX5" fmla="*/ 0 w 573120"/>
              <a:gd name="connsiteY5" fmla="*/ 84066 h 431800"/>
              <a:gd name="connsiteX0" fmla="*/ 85011 w 658131"/>
              <a:gd name="connsiteY0" fmla="*/ 84066 h 431800"/>
              <a:gd name="connsiteX1" fmla="*/ 404131 w 658131"/>
              <a:gd name="connsiteY1" fmla="*/ 0 h 431800"/>
              <a:gd name="connsiteX2" fmla="*/ 658131 w 658131"/>
              <a:gd name="connsiteY2" fmla="*/ 84066 h 431800"/>
              <a:gd name="connsiteX3" fmla="*/ 658131 w 658131"/>
              <a:gd name="connsiteY3" fmla="*/ 431800 h 431800"/>
              <a:gd name="connsiteX4" fmla="*/ 85011 w 658131"/>
              <a:gd name="connsiteY4" fmla="*/ 431800 h 431800"/>
              <a:gd name="connsiteX5" fmla="*/ 0 w 658131"/>
              <a:gd name="connsiteY5" fmla="*/ 245792 h 431800"/>
              <a:gd name="connsiteX6" fmla="*/ 85011 w 658131"/>
              <a:gd name="connsiteY6" fmla="*/ 8406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131" h="431800">
                <a:moveTo>
                  <a:pt x="85011" y="84066"/>
                </a:moveTo>
                <a:cubicBezTo>
                  <a:pt x="185034" y="83561"/>
                  <a:pt x="275533" y="505"/>
                  <a:pt x="404131" y="0"/>
                </a:cubicBezTo>
                <a:cubicBezTo>
                  <a:pt x="501498" y="12147"/>
                  <a:pt x="573464" y="56044"/>
                  <a:pt x="658131" y="84066"/>
                </a:cubicBezTo>
                <a:lnTo>
                  <a:pt x="658131" y="431800"/>
                </a:lnTo>
                <a:lnTo>
                  <a:pt x="85011" y="431800"/>
                </a:lnTo>
                <a:cubicBezTo>
                  <a:pt x="83878" y="377527"/>
                  <a:pt x="1133" y="300065"/>
                  <a:pt x="0" y="245792"/>
                </a:cubicBezTo>
                <a:lnTo>
                  <a:pt x="85011" y="84066"/>
                </a:lnTo>
                <a:close/>
              </a:path>
            </a:pathLst>
          </a:custGeom>
          <a:solidFill>
            <a:schemeClr val="bg1"/>
          </a:solidFill>
          <a:ln>
            <a:solidFill>
              <a:schemeClr val="bg1"/>
            </a:solidFill>
          </a:ln>
          <a:effectLst>
            <a:outerShdw dist="38100" sx="1000" sy="1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4" name="Grafik 13" descr="Bildschirmausschnitt"/>
          <p:cNvPicPr>
            <a:picLocks noChangeAspect="1"/>
          </p:cNvPicPr>
          <p:nvPr/>
        </p:nvPicPr>
        <p:blipFill>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1540" y="4285259"/>
            <a:ext cx="823851" cy="732844"/>
          </a:xfrm>
          <a:prstGeom prst="rect">
            <a:avLst/>
          </a:prstGeom>
        </p:spPr>
      </p:pic>
      <p:sp>
        <p:nvSpPr>
          <p:cNvPr id="8" name="Gleichschenkliges Dreieck 7"/>
          <p:cNvSpPr/>
          <p:nvPr/>
        </p:nvSpPr>
        <p:spPr>
          <a:xfrm rot="5400000">
            <a:off x="2882315" y="5480167"/>
            <a:ext cx="666169" cy="450506"/>
          </a:xfrm>
          <a:prstGeom prst="triangle">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en-US" dirty="0" err="1">
              <a:solidFill>
                <a:schemeClr val="tx1"/>
              </a:solidFill>
            </a:endParaRPr>
          </a:p>
        </p:txBody>
      </p:sp>
    </p:spTree>
    <p:extLst>
      <p:ext uri="{BB962C8B-B14F-4D97-AF65-F5344CB8AC3E}">
        <p14:creationId xmlns:p14="http://schemas.microsoft.com/office/powerpoint/2010/main" val="416043868"/>
      </p:ext>
    </p:extLst>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dirty="0">
                <a:solidFill>
                  <a:schemeClr val="bg1"/>
                </a:solidFill>
              </a:rPr>
              <a:t>Physical Machines Instead of Logical Servers</a:t>
            </a:r>
          </a:p>
        </p:txBody>
      </p:sp>
      <p:sp>
        <p:nvSpPr>
          <p:cNvPr id="5" name="Textplatzhalter 4"/>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sp>
        <p:nvSpPr>
          <p:cNvPr id="21" name="Chevron 20"/>
          <p:cNvSpPr/>
          <p:nvPr/>
        </p:nvSpPr>
        <p:spPr bwMode="auto">
          <a:xfrm>
            <a:off x="5400113" y="2132497"/>
            <a:ext cx="1127371" cy="1135200"/>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3084234" y="1708121"/>
            <a:ext cx="1970269" cy="1983952"/>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23" tIns="1368000" rIns="91423" bIns="45711" numCol="1" rtlCol="0" anchor="t" anchorCtr="0" compatLnSpc="1">
            <a:prstTxWarp prst="textNoShape">
              <a:avLst/>
            </a:prstTxWarp>
          </a:bodyPr>
          <a:lstStyle/>
          <a:p>
            <a:pPr algn="ctr" defTabSz="913924"/>
            <a:r>
              <a:rPr lang="en-US" b="1" dirty="0">
                <a:gradFill>
                  <a:gsLst>
                    <a:gs pos="0">
                      <a:srgbClr val="FFFFFF"/>
                    </a:gs>
                    <a:gs pos="100000">
                      <a:srgbClr val="FFFFFF"/>
                    </a:gs>
                  </a:gsLst>
                  <a:lin ang="5400000" scaled="0"/>
                </a:gradFill>
              </a:rPr>
              <a:t>Traditional SQL server</a:t>
            </a:r>
          </a:p>
        </p:txBody>
      </p:sp>
      <p:sp>
        <p:nvSpPr>
          <p:cNvPr id="23" name="Rectangle 22"/>
          <p:cNvSpPr/>
          <p:nvPr/>
        </p:nvSpPr>
        <p:spPr bwMode="auto">
          <a:xfrm>
            <a:off x="6862811" y="1708121"/>
            <a:ext cx="1970269" cy="1983952"/>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23" tIns="1368000" rIns="91423" bIns="45711" numCol="1" rtlCol="0" anchor="t" anchorCtr="0" compatLnSpc="1">
            <a:prstTxWarp prst="textNoShape">
              <a:avLst/>
            </a:prstTxWarp>
          </a:bodyPr>
          <a:lstStyle/>
          <a:p>
            <a:pPr algn="ctr" defTabSz="913924"/>
            <a:r>
              <a:rPr lang="en-US" b="1" dirty="0">
                <a:gradFill>
                  <a:gsLst>
                    <a:gs pos="0">
                      <a:srgbClr val="FFFFFF"/>
                    </a:gs>
                    <a:gs pos="100000">
                      <a:srgbClr val="FFFFFF"/>
                    </a:gs>
                  </a:gsLst>
                  <a:lin ang="5400000" scaled="0"/>
                </a:gradFill>
              </a:rPr>
              <a:t>(Physical/VM)</a:t>
            </a:r>
          </a:p>
          <a:p>
            <a:pPr algn="ctr" defTabSz="913924"/>
            <a:r>
              <a:rPr lang="en-US" b="1" dirty="0">
                <a:gradFill>
                  <a:gsLst>
                    <a:gs pos="0">
                      <a:srgbClr val="FFFFFF"/>
                    </a:gs>
                    <a:gs pos="100000">
                      <a:srgbClr val="FFFFFF"/>
                    </a:gs>
                  </a:gsLst>
                  <a:lin ang="5400000" scaled="0"/>
                </a:gradFill>
              </a:rPr>
              <a:t> machine</a:t>
            </a:r>
          </a:p>
        </p:txBody>
      </p:sp>
      <p:sp>
        <p:nvSpPr>
          <p:cNvPr id="18" name="Chevron 17"/>
          <p:cNvSpPr/>
          <p:nvPr/>
        </p:nvSpPr>
        <p:spPr bwMode="auto">
          <a:xfrm>
            <a:off x="5398118" y="4468109"/>
            <a:ext cx="1127371" cy="1135200"/>
          </a:xfrm>
          <a:prstGeom prst="chevron">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3084235" y="4043733"/>
            <a:ext cx="1970269" cy="1983952"/>
          </a:xfrm>
          <a:prstGeom prst="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23" tIns="1368000" rIns="91423" bIns="45711" numCol="1" rtlCol="0" anchor="t" anchorCtr="0" compatLnSpc="1">
            <a:prstTxWarp prst="textNoShape">
              <a:avLst/>
            </a:prstTxWarp>
          </a:bodyPr>
          <a:lstStyle/>
          <a:p>
            <a:pPr algn="ctr" defTabSz="913924"/>
            <a:r>
              <a:rPr lang="en-US" b="1" dirty="0">
                <a:gradFill>
                  <a:gsLst>
                    <a:gs pos="0">
                      <a:srgbClr val="FFFFFF"/>
                    </a:gs>
                    <a:gs pos="100000">
                      <a:srgbClr val="FFFFFF"/>
                    </a:gs>
                  </a:gsLst>
                  <a:lin ang="5400000" scaled="0"/>
                </a:gradFill>
              </a:rPr>
              <a:t>SQL database server</a:t>
            </a:r>
          </a:p>
        </p:txBody>
      </p:sp>
      <p:sp>
        <p:nvSpPr>
          <p:cNvPr id="20" name="Rectangle 19"/>
          <p:cNvSpPr/>
          <p:nvPr/>
        </p:nvSpPr>
        <p:spPr bwMode="auto">
          <a:xfrm>
            <a:off x="6860815" y="4043733"/>
            <a:ext cx="1970269" cy="1983952"/>
          </a:xfrm>
          <a:prstGeom prst="rect">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23" tIns="1368000" rIns="91423" bIns="45711" numCol="1" rtlCol="0" anchor="t" anchorCtr="0" compatLnSpc="1">
            <a:prstTxWarp prst="textNoShape">
              <a:avLst/>
            </a:prstTxWarp>
          </a:bodyPr>
          <a:lstStyle/>
          <a:p>
            <a:pPr algn="ctr" defTabSz="913924"/>
            <a:r>
              <a:rPr lang="en-US" b="1" dirty="0">
                <a:gradFill>
                  <a:gsLst>
                    <a:gs pos="0">
                      <a:srgbClr val="FFFFFF"/>
                    </a:gs>
                    <a:gs pos="100000">
                      <a:srgbClr val="FFFFFF"/>
                    </a:gs>
                  </a:gsLst>
                  <a:lin ang="5400000" scaled="0"/>
                </a:gradFill>
              </a:rPr>
              <a:t>Endpoint</a:t>
            </a:r>
          </a:p>
        </p:txBody>
      </p:sp>
      <p:pic>
        <p:nvPicPr>
          <p:cNvPr id="8" name="Grafik 7"/>
          <p:cNvPicPr>
            <a:picLocks noChangeAspect="1"/>
          </p:cNvPicPr>
          <p:nvPr/>
        </p:nvPicPr>
        <p:blipFill>
          <a:blip r:embed="rId3"/>
          <a:stretch>
            <a:fillRect/>
          </a:stretch>
        </p:blipFill>
        <p:spPr>
          <a:xfrm>
            <a:off x="3493189" y="1804227"/>
            <a:ext cx="1152358" cy="1157718"/>
          </a:xfrm>
          <a:prstGeom prst="rect">
            <a:avLst/>
          </a:prstGeom>
        </p:spPr>
      </p:pic>
      <p:pic>
        <p:nvPicPr>
          <p:cNvPr id="9" name="Grafik 8"/>
          <p:cNvPicPr>
            <a:picLocks noChangeAspect="1"/>
          </p:cNvPicPr>
          <p:nvPr/>
        </p:nvPicPr>
        <p:blipFill>
          <a:blip r:embed="rId4"/>
          <a:stretch>
            <a:fillRect/>
          </a:stretch>
        </p:blipFill>
        <p:spPr>
          <a:xfrm>
            <a:off x="7210174" y="1747311"/>
            <a:ext cx="1271550" cy="1271550"/>
          </a:xfrm>
          <a:prstGeom prst="rect">
            <a:avLst/>
          </a:prstGeom>
        </p:spPr>
      </p:pic>
      <p:pic>
        <p:nvPicPr>
          <p:cNvPr id="13" name="Grafik 12"/>
          <p:cNvPicPr>
            <a:picLocks noChangeAspect="1"/>
          </p:cNvPicPr>
          <p:nvPr/>
        </p:nvPicPr>
        <p:blipFill>
          <a:blip r:embed="rId5"/>
          <a:stretch>
            <a:fillRect/>
          </a:stretch>
        </p:blipFill>
        <p:spPr>
          <a:xfrm>
            <a:off x="3655827" y="4176662"/>
            <a:ext cx="1049752" cy="1085337"/>
          </a:xfrm>
          <a:prstGeom prst="rect">
            <a:avLst/>
          </a:prstGeom>
        </p:spPr>
      </p:pic>
      <p:pic>
        <p:nvPicPr>
          <p:cNvPr id="14" name="Grafik 13"/>
          <p:cNvPicPr>
            <a:picLocks noChangeAspect="1"/>
          </p:cNvPicPr>
          <p:nvPr/>
        </p:nvPicPr>
        <p:blipFill>
          <a:blip r:embed="rId6"/>
          <a:stretch>
            <a:fillRect/>
          </a:stretch>
        </p:blipFill>
        <p:spPr>
          <a:xfrm>
            <a:off x="7471140" y="4176662"/>
            <a:ext cx="1091267" cy="1085337"/>
          </a:xfrm>
          <a:prstGeom prst="rect">
            <a:avLst/>
          </a:prstGeom>
        </p:spPr>
      </p:pic>
    </p:spTree>
    <p:extLst>
      <p:ext uri="{BB962C8B-B14F-4D97-AF65-F5344CB8AC3E}">
        <p14:creationId xmlns:p14="http://schemas.microsoft.com/office/powerpoint/2010/main" val="3181095236"/>
      </p:ext>
    </p:extLst>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7"/>
          </p:nvPr>
        </p:nvSpPr>
        <p:spPr/>
        <p:txBody>
          <a:bodyPr/>
          <a:lstStyle/>
          <a:p>
            <a:endParaRPr lang="de-DE"/>
          </a:p>
        </p:txBody>
      </p:sp>
      <p:sp>
        <p:nvSpPr>
          <p:cNvPr id="3" name="Titel 2"/>
          <p:cNvSpPr>
            <a:spLocks noGrp="1"/>
          </p:cNvSpPr>
          <p:nvPr>
            <p:ph type="title"/>
          </p:nvPr>
        </p:nvSpPr>
        <p:spPr/>
        <p:txBody>
          <a:bodyPr/>
          <a:lstStyle/>
          <a:p>
            <a:r>
              <a:rPr lang="en-US" dirty="0"/>
              <a:t>Example: Azure SQL Database Service</a:t>
            </a:r>
            <a:endParaRPr lang="de-DE" dirty="0"/>
          </a:p>
        </p:txBody>
      </p:sp>
      <p:sp>
        <p:nvSpPr>
          <p:cNvPr id="4" name="Textplatzhalter 3"/>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3651577487"/>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Example: SQL Database Service</a:t>
            </a:r>
            <a:endParaRPr lang="de-DE" dirty="0"/>
          </a:p>
        </p:txBody>
      </p:sp>
      <p:sp>
        <p:nvSpPr>
          <p:cNvPr id="2" name="Textplatzhalter 1"/>
          <p:cNvSpPr>
            <a:spLocks noGrp="1"/>
          </p:cNvSpPr>
          <p:nvPr>
            <p:ph type="body" sz="quarter" idx="12"/>
          </p:nvPr>
        </p:nvSpPr>
        <p:spPr/>
        <p:txBody>
          <a:bodyPr/>
          <a:lstStyle/>
          <a:p>
            <a:r>
              <a:rPr lang="en-US"/>
              <a:t>Source: Microsoft</a:t>
            </a:r>
            <a:endParaRPr lang="en-US" dirty="0"/>
          </a:p>
        </p:txBody>
      </p:sp>
      <p:sp>
        <p:nvSpPr>
          <p:cNvPr id="13" name="Bildplatzhalter 12"/>
          <p:cNvSpPr>
            <a:spLocks noGrp="1"/>
          </p:cNvSpPr>
          <p:nvPr>
            <p:ph type="pic" sz="quarter" idx="13"/>
          </p:nvPr>
        </p:nvSpPr>
        <p:spPr/>
      </p:sp>
      <p:sp>
        <p:nvSpPr>
          <p:cNvPr id="3" name="Content Placeholder 2"/>
          <p:cNvSpPr>
            <a:spLocks noGrp="1"/>
          </p:cNvSpPr>
          <p:nvPr>
            <p:ph idx="4294967295"/>
          </p:nvPr>
        </p:nvSpPr>
        <p:spPr>
          <a:xfrm>
            <a:off x="730908" y="1730375"/>
            <a:ext cx="10737850" cy="1150938"/>
          </a:xfrm>
          <a:solidFill>
            <a:schemeClr val="bg2"/>
          </a:solidFill>
        </p:spPr>
        <p:txBody>
          <a:bodyPr anchor="ctr">
            <a:normAutofit/>
          </a:bodyPr>
          <a:lstStyle/>
          <a:p>
            <a:endParaRPr lang="en-US" sz="2000" dirty="0"/>
          </a:p>
          <a:p>
            <a:pPr marL="0" indent="0">
              <a:buNone/>
            </a:pPr>
            <a:r>
              <a:rPr lang="en-US" sz="2000" dirty="0"/>
              <a:t>Fully managed</a:t>
            </a:r>
          </a:p>
          <a:p>
            <a:endParaRPr lang="en-US" sz="2000" dirty="0"/>
          </a:p>
        </p:txBody>
      </p:sp>
      <p:sp>
        <p:nvSpPr>
          <p:cNvPr id="12" name="Content Placeholder 2"/>
          <p:cNvSpPr txBox="1">
            <a:spLocks/>
          </p:cNvSpPr>
          <p:nvPr/>
        </p:nvSpPr>
        <p:spPr>
          <a:xfrm>
            <a:off x="730212" y="3267767"/>
            <a:ext cx="10739242" cy="1152000"/>
          </a:xfrm>
          <a:prstGeom prst="rect">
            <a:avLst/>
          </a:prstGeom>
          <a:solidFill>
            <a:schemeClr val="bg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SQL Server database technology “as a Service”</a:t>
            </a:r>
          </a:p>
        </p:txBody>
      </p:sp>
      <p:sp>
        <p:nvSpPr>
          <p:cNvPr id="10" name="Content Placeholder 2"/>
          <p:cNvSpPr txBox="1">
            <a:spLocks/>
          </p:cNvSpPr>
          <p:nvPr/>
        </p:nvSpPr>
        <p:spPr>
          <a:xfrm>
            <a:off x="730212" y="4805466"/>
            <a:ext cx="10739242" cy="1152000"/>
          </a:xfrm>
          <a:prstGeom prst="rect">
            <a:avLst/>
          </a:prstGeom>
          <a:solidFill>
            <a:schemeClr val="bg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Automatic support for high availability, </a:t>
            </a:r>
          </a:p>
          <a:p>
            <a:pPr marL="0" indent="0">
              <a:buNone/>
            </a:pPr>
            <a:r>
              <a:rPr lang="en-US" sz="2000" dirty="0"/>
              <a:t>data redundancy, backups, replication, and more</a:t>
            </a:r>
          </a:p>
        </p:txBody>
      </p:sp>
      <p:pic>
        <p:nvPicPr>
          <p:cNvPr id="15" name="Grafik 14"/>
          <p:cNvPicPr>
            <a:picLocks noChangeAspect="1"/>
          </p:cNvPicPr>
          <p:nvPr/>
        </p:nvPicPr>
        <p:blipFill>
          <a:blip r:embed="rId3">
            <a:duotone>
              <a:schemeClr val="accent1">
                <a:shade val="45000"/>
                <a:satMod val="135000"/>
              </a:schemeClr>
              <a:prstClr val="white"/>
            </a:duotone>
          </a:blip>
          <a:stretch>
            <a:fillRect/>
          </a:stretch>
        </p:blipFill>
        <p:spPr>
          <a:xfrm>
            <a:off x="9868023" y="3368686"/>
            <a:ext cx="971953" cy="1013848"/>
          </a:xfrm>
          <a:prstGeom prst="rect">
            <a:avLst/>
          </a:prstGeom>
        </p:spPr>
      </p:pic>
      <p:pic>
        <p:nvPicPr>
          <p:cNvPr id="24" name="Grafik 23"/>
          <p:cNvPicPr>
            <a:picLocks noChangeAspect="1"/>
          </p:cNvPicPr>
          <p:nvPr/>
        </p:nvPicPr>
        <p:blipFill>
          <a:blip r:embed="rId4">
            <a:duotone>
              <a:schemeClr val="accent1">
                <a:shade val="45000"/>
                <a:satMod val="135000"/>
              </a:schemeClr>
              <a:prstClr val="white"/>
            </a:duotone>
          </a:blip>
          <a:stretch>
            <a:fillRect/>
          </a:stretch>
        </p:blipFill>
        <p:spPr>
          <a:xfrm>
            <a:off x="9870373" y="4897840"/>
            <a:ext cx="967252" cy="967252"/>
          </a:xfrm>
          <a:prstGeom prst="rect">
            <a:avLst/>
          </a:prstGeom>
        </p:spPr>
      </p:pic>
      <p:pic>
        <p:nvPicPr>
          <p:cNvPr id="25" name="Grafik 24"/>
          <p:cNvPicPr>
            <a:picLocks noChangeAspect="1"/>
          </p:cNvPicPr>
          <p:nvPr/>
        </p:nvPicPr>
        <p:blipFill rotWithShape="1">
          <a:blip r:embed="rId5">
            <a:duotone>
              <a:schemeClr val="accent1">
                <a:shade val="45000"/>
                <a:satMod val="135000"/>
              </a:schemeClr>
              <a:prstClr val="white"/>
            </a:duotone>
          </a:blip>
          <a:srcRect l="22196" t="22568" r="20194" b="23942"/>
          <a:stretch/>
        </p:blipFill>
        <p:spPr>
          <a:xfrm>
            <a:off x="9749162" y="1730068"/>
            <a:ext cx="1209675" cy="1123165"/>
          </a:xfrm>
          <a:prstGeom prst="rect">
            <a:avLst/>
          </a:prstGeom>
        </p:spPr>
      </p:pic>
    </p:spTree>
    <p:extLst>
      <p:ext uri="{BB962C8B-B14F-4D97-AF65-F5344CB8AC3E}">
        <p14:creationId xmlns:p14="http://schemas.microsoft.com/office/powerpoint/2010/main" val="2464495058"/>
      </p:ext>
    </p:extLst>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331850" y="4155551"/>
            <a:ext cx="3458647" cy="1058769"/>
          </a:xfrm>
          <a:prstGeom prst="rect">
            <a:avLst/>
          </a:prstGeom>
        </p:spPr>
        <p:txBody>
          <a:bodyPr lIns="0" tIns="0" rIns="0" bIns="0" anchor="t"/>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marR="0" lvl="1" indent="0" algn="l" defTabSz="914149" rtl="0" eaLnBrk="1" fontAlgn="auto" latinLnBrk="0" hangingPunct="1">
              <a:lnSpc>
                <a:spcPct val="100000"/>
              </a:lnSpc>
              <a:spcBef>
                <a:spcPts val="600"/>
              </a:spcBef>
              <a:spcAft>
                <a:spcPts val="0"/>
              </a:spcAft>
              <a:buClrTx/>
              <a:buSzPct val="80000"/>
              <a:buFont typeface="Arial" pitchFamily="34" charset="0"/>
              <a:buNone/>
              <a:tabLst/>
              <a:defRPr/>
            </a:pPr>
            <a:r>
              <a:rPr kumimoji="0" lang="en-US" sz="1800" b="0" i="0" u="none" strike="noStrike" kern="1200" cap="none" spc="-51" normalizeH="0" baseline="0" noProof="0" dirty="0">
                <a:ln>
                  <a:noFill/>
                </a:ln>
                <a:solidFill>
                  <a:schemeClr val="tx1"/>
                </a:solidFill>
                <a:effectLst/>
                <a:uLnTx/>
                <a:uFillTx/>
                <a:latin typeface="+mn-lt"/>
                <a:ea typeface="+mn-ea"/>
                <a:cs typeface="+mn-cs"/>
              </a:rPr>
              <a:t>Includes physical servers and servers that support the services layer</a:t>
            </a:r>
          </a:p>
        </p:txBody>
      </p:sp>
      <p:sp>
        <p:nvSpPr>
          <p:cNvPr id="30" name="Content Placeholder 2"/>
          <p:cNvSpPr txBox="1">
            <a:spLocks/>
          </p:cNvSpPr>
          <p:nvPr/>
        </p:nvSpPr>
        <p:spPr>
          <a:xfrm>
            <a:off x="4712979" y="4155551"/>
            <a:ext cx="3458647" cy="1058769"/>
          </a:xfrm>
          <a:prstGeom prst="rect">
            <a:avLst/>
          </a:prstGeom>
        </p:spPr>
        <p:txBody>
          <a:bodyPr lIns="0" tIns="0" rIns="0" bIns="0" anchor="t"/>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marR="0" lvl="1" indent="0" algn="l" defTabSz="914149" rtl="0" eaLnBrk="1" fontAlgn="auto" latinLnBrk="0" hangingPunct="1">
              <a:lnSpc>
                <a:spcPct val="100000"/>
              </a:lnSpc>
              <a:spcBef>
                <a:spcPts val="600"/>
              </a:spcBef>
              <a:spcAft>
                <a:spcPts val="0"/>
              </a:spcAft>
              <a:buClrTx/>
              <a:buSzPct val="80000"/>
              <a:buFont typeface="Arial" pitchFamily="34" charset="0"/>
              <a:buNone/>
              <a:tabLst/>
              <a:defRPr/>
            </a:pPr>
            <a:r>
              <a:rPr kumimoji="0" lang="en-US" sz="1800" b="0" i="0" u="none" strike="noStrike" kern="1200" cap="none" spc="-51" normalizeH="0" baseline="0" noProof="0" dirty="0">
                <a:ln>
                  <a:noFill/>
                </a:ln>
                <a:solidFill>
                  <a:schemeClr val="tx1"/>
                </a:solidFill>
                <a:effectLst/>
                <a:uLnTx/>
                <a:uFillTx/>
                <a:latin typeface="+mn-lt"/>
                <a:ea typeface="+mn-ea"/>
                <a:cs typeface="+mn-cs"/>
              </a:rPr>
              <a:t>Gateway between client layer and platform layer</a:t>
            </a:r>
          </a:p>
        </p:txBody>
      </p:sp>
      <p:sp>
        <p:nvSpPr>
          <p:cNvPr id="31" name="Content Placeholder 2"/>
          <p:cNvSpPr txBox="1">
            <a:spLocks/>
          </p:cNvSpPr>
          <p:nvPr/>
        </p:nvSpPr>
        <p:spPr>
          <a:xfrm>
            <a:off x="415185" y="4155551"/>
            <a:ext cx="3458647" cy="1058769"/>
          </a:xfrm>
          <a:prstGeom prst="rect">
            <a:avLst/>
          </a:prstGeom>
        </p:spPr>
        <p:txBody>
          <a:bodyPr lIns="0" tIns="0" rIns="0" bIns="0" anchor="t"/>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4" marR="0" lvl="1" indent="0" algn="l" defTabSz="914149" rtl="0" eaLnBrk="1" fontAlgn="auto" latinLnBrk="0" hangingPunct="1">
              <a:lnSpc>
                <a:spcPct val="100000"/>
              </a:lnSpc>
              <a:spcBef>
                <a:spcPts val="600"/>
              </a:spcBef>
              <a:spcAft>
                <a:spcPts val="0"/>
              </a:spcAft>
              <a:buClrTx/>
              <a:buSzPct val="80000"/>
              <a:buFont typeface="Arial" pitchFamily="34" charset="0"/>
              <a:buNone/>
              <a:tabLst/>
              <a:defRPr/>
            </a:pPr>
            <a:r>
              <a:rPr kumimoji="0" lang="en-US" sz="1800" b="0" i="0" u="none" strike="noStrike" kern="1200" cap="none" spc="-51" normalizeH="0" baseline="0" noProof="0" dirty="0">
                <a:ln>
                  <a:noFill/>
                </a:ln>
                <a:solidFill>
                  <a:schemeClr val="tx1"/>
                </a:solidFill>
                <a:effectLst/>
                <a:uLnTx/>
                <a:uFillTx/>
                <a:latin typeface="+mn-lt"/>
                <a:ea typeface="+mn-ea"/>
                <a:cs typeface="+mn-cs"/>
              </a:rPr>
              <a:t>Applications communicate directly with SQL Database using TDS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6" name="Rechteck 55"/>
          <p:cNvSpPr/>
          <p:nvPr/>
        </p:nvSpPr>
        <p:spPr bwMode="auto">
          <a:xfrm>
            <a:off x="416172" y="2091773"/>
            <a:ext cx="3458647" cy="1764616"/>
          </a:xfrm>
          <a:prstGeom prst="rect">
            <a:avLst/>
          </a:prstGeom>
          <a:solidFill>
            <a:schemeClr val="accent5"/>
          </a:solidFill>
          <a:ln w="15875">
            <a:noFill/>
            <a:miter lim="800000"/>
            <a:headEnd/>
            <a:tailEnd/>
          </a:ln>
          <a:effectLst/>
        </p:spPr>
        <p:txBody>
          <a:bodyPr lIns="105877" tIns="105877" rIns="141169" bIns="70585" rtlCol="0" anchor="ctr"/>
          <a:lstStyle/>
          <a:p>
            <a:pPr marL="186747" marR="0" lvl="0" indent="-186747" algn="ctr" defTabSz="896386" eaLnBrk="1" fontAlgn="auto" latinLnBrk="0" hangingPunct="1">
              <a:lnSpc>
                <a:spcPct val="90000"/>
              </a:lnSpc>
              <a:spcBef>
                <a:spcPts val="0"/>
              </a:spcBef>
              <a:spcAft>
                <a:spcPct val="20000"/>
              </a:spcAft>
              <a:buClr>
                <a:srgbClr val="292929"/>
              </a:buClr>
              <a:buSzTx/>
              <a:buFontTx/>
              <a:buNone/>
              <a:tabLst/>
              <a:defRPr/>
            </a:pPr>
            <a:endParaRPr kumimoji="0" lang="de-DE" sz="1568" b="0" i="0" u="none" strike="noStrike" kern="0" cap="none" spc="0" normalizeH="0" baseline="0" noProof="0" dirty="0">
              <a:ln>
                <a:noFill/>
              </a:ln>
              <a:solidFill>
                <a:schemeClr val="bg1"/>
              </a:solidFill>
              <a:effectLst/>
              <a:uLnTx/>
              <a:uFillTx/>
            </a:endParaRPr>
          </a:p>
        </p:txBody>
      </p:sp>
      <p:sp>
        <p:nvSpPr>
          <p:cNvPr id="36" name="Rectangle 39"/>
          <p:cNvSpPr/>
          <p:nvPr/>
        </p:nvSpPr>
        <p:spPr bwMode="auto">
          <a:xfrm>
            <a:off x="1561696" y="2152890"/>
            <a:ext cx="1192685" cy="776431"/>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SQL Server</a:t>
            </a:r>
          </a:p>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applications</a:t>
            </a:r>
          </a:p>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and tools</a:t>
            </a:r>
          </a:p>
        </p:txBody>
      </p:sp>
      <p:sp>
        <p:nvSpPr>
          <p:cNvPr id="62" name="Rectangle 38"/>
          <p:cNvSpPr/>
          <p:nvPr/>
        </p:nvSpPr>
        <p:spPr bwMode="auto">
          <a:xfrm>
            <a:off x="2949344" y="2152890"/>
            <a:ext cx="826916" cy="776431"/>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WCF data services</a:t>
            </a:r>
          </a:p>
        </p:txBody>
      </p:sp>
      <p:sp>
        <p:nvSpPr>
          <p:cNvPr id="64" name="Rectangle 40"/>
          <p:cNvSpPr/>
          <p:nvPr/>
        </p:nvSpPr>
        <p:spPr bwMode="auto">
          <a:xfrm>
            <a:off x="528490" y="3028569"/>
            <a:ext cx="1552862" cy="35292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ODBC</a:t>
            </a:r>
          </a:p>
        </p:txBody>
      </p:sp>
      <p:sp>
        <p:nvSpPr>
          <p:cNvPr id="65" name="Rectangle 41"/>
          <p:cNvSpPr/>
          <p:nvPr/>
        </p:nvSpPr>
        <p:spPr bwMode="auto">
          <a:xfrm>
            <a:off x="2228624" y="3018385"/>
            <a:ext cx="1552862" cy="35292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ADO.NET</a:t>
            </a:r>
          </a:p>
        </p:txBody>
      </p:sp>
      <p:sp>
        <p:nvSpPr>
          <p:cNvPr id="66" name="Rectangle 42"/>
          <p:cNvSpPr/>
          <p:nvPr/>
        </p:nvSpPr>
        <p:spPr bwMode="auto">
          <a:xfrm>
            <a:off x="534593" y="3448602"/>
            <a:ext cx="3246893" cy="35292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Tabular data stream (TDS)</a:t>
            </a:r>
          </a:p>
        </p:txBody>
      </p:sp>
      <p:sp>
        <p:nvSpPr>
          <p:cNvPr id="57" name="Rechteck 56"/>
          <p:cNvSpPr/>
          <p:nvPr/>
        </p:nvSpPr>
        <p:spPr bwMode="auto">
          <a:xfrm>
            <a:off x="415679" y="1588104"/>
            <a:ext cx="3459140" cy="503669"/>
          </a:xfrm>
          <a:prstGeom prst="rect">
            <a:avLst/>
          </a:prstGeom>
          <a:solidFill>
            <a:schemeClr val="accent1"/>
          </a:solidFill>
          <a:ln w="9525" algn="ctr">
            <a:noFill/>
            <a:round/>
            <a:headEnd/>
            <a:tailEnd/>
          </a:ln>
          <a:effectLst/>
        </p:spPr>
        <p:txBody>
          <a:bodyPr lIns="35292" tIns="35292" rIns="35292" bIns="35292" anchor="ctr"/>
          <a:lstStyle/>
          <a:p>
            <a:pPr marL="0" marR="0" lvl="0" indent="0" algn="ctr" defTabSz="672290" eaLnBrk="1" fontAlgn="auto" latinLnBrk="0" hangingPunct="1">
              <a:lnSpc>
                <a:spcPct val="100000"/>
              </a:lnSpc>
              <a:spcBef>
                <a:spcPts val="0"/>
              </a:spcBef>
              <a:spcAft>
                <a:spcPts val="588"/>
              </a:spcAft>
              <a:buClrTx/>
              <a:buSzTx/>
              <a:buFontTx/>
              <a:buNone/>
              <a:tabLst/>
              <a:defRPr/>
            </a:pPr>
            <a:r>
              <a:rPr kumimoji="0" lang="de-DE" sz="1600" b="0" i="0" u="none" strike="noStrike" kern="0" cap="none" spc="0" normalizeH="0" baseline="0" noProof="0" dirty="0">
                <a:ln>
                  <a:noFill/>
                </a:ln>
                <a:solidFill>
                  <a:schemeClr val="bg1"/>
                </a:solidFill>
                <a:effectLst/>
                <a:uLnTx/>
                <a:uFillTx/>
              </a:rPr>
              <a:t>Client </a:t>
            </a:r>
            <a:r>
              <a:rPr kumimoji="0" lang="de-DE" sz="1600" b="0" i="0" u="none" strike="noStrike" kern="0" cap="none" spc="0" normalizeH="0" baseline="0" noProof="0" dirty="0" err="1">
                <a:ln>
                  <a:noFill/>
                </a:ln>
                <a:solidFill>
                  <a:schemeClr val="bg1"/>
                </a:solidFill>
                <a:effectLst/>
                <a:uLnTx/>
                <a:uFillTx/>
              </a:rPr>
              <a:t>layer</a:t>
            </a:r>
            <a:endParaRPr kumimoji="0" lang="de-DE" sz="1600" b="0" i="0" u="none" strike="noStrike" kern="0" cap="none" spc="0" normalizeH="0" baseline="0" noProof="0" dirty="0">
              <a:ln>
                <a:noFill/>
              </a:ln>
              <a:solidFill>
                <a:schemeClr val="bg1"/>
              </a:solidFill>
              <a:effectLst/>
              <a:uLnTx/>
              <a:uFillTx/>
            </a:endParaRPr>
          </a:p>
        </p:txBody>
      </p:sp>
      <p:sp>
        <p:nvSpPr>
          <p:cNvPr id="60" name="Rectangle 2"/>
          <p:cNvSpPr/>
          <p:nvPr/>
        </p:nvSpPr>
        <p:spPr bwMode="auto">
          <a:xfrm>
            <a:off x="536564" y="2155552"/>
            <a:ext cx="826913" cy="776431"/>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PHP</a:t>
            </a:r>
          </a:p>
        </p:txBody>
      </p:sp>
      <p:sp>
        <p:nvSpPr>
          <p:cNvPr id="29" name="Rechteck 28"/>
          <p:cNvSpPr/>
          <p:nvPr/>
        </p:nvSpPr>
        <p:spPr bwMode="auto">
          <a:xfrm>
            <a:off x="8332789" y="2091773"/>
            <a:ext cx="3458647" cy="1764616"/>
          </a:xfrm>
          <a:prstGeom prst="rect">
            <a:avLst/>
          </a:prstGeom>
          <a:solidFill>
            <a:schemeClr val="bg2"/>
          </a:solidFill>
          <a:ln w="15875">
            <a:noFill/>
            <a:miter lim="800000"/>
            <a:headEnd/>
            <a:tailEnd/>
          </a:ln>
          <a:effectLst/>
        </p:spPr>
        <p:txBody>
          <a:bodyPr lIns="105877" tIns="105877" rIns="141169" bIns="70585" rtlCol="0" anchor="ctr"/>
          <a:lstStyle/>
          <a:p>
            <a:pPr marL="186747" marR="0" lvl="0" indent="-186747" algn="ctr" defTabSz="896386" eaLnBrk="1" fontAlgn="auto" latinLnBrk="0" hangingPunct="1">
              <a:lnSpc>
                <a:spcPct val="90000"/>
              </a:lnSpc>
              <a:spcBef>
                <a:spcPts val="0"/>
              </a:spcBef>
              <a:spcAft>
                <a:spcPct val="20000"/>
              </a:spcAft>
              <a:buClr>
                <a:srgbClr val="292929"/>
              </a:buClr>
              <a:buSzTx/>
              <a:buFontTx/>
              <a:buNone/>
              <a:tabLst/>
              <a:defRPr/>
            </a:pPr>
            <a:endParaRPr kumimoji="0" lang="de-DE" sz="1400" b="0" i="0" u="none" strike="noStrike" kern="0" cap="none" spc="0" normalizeH="0" baseline="0" noProof="0" dirty="0">
              <a:ln>
                <a:noFill/>
              </a:ln>
              <a:solidFill>
                <a:schemeClr val="bg1"/>
              </a:solidFill>
              <a:effectLst/>
              <a:uLnTx/>
              <a:uFillTx/>
            </a:endParaRPr>
          </a:p>
        </p:txBody>
      </p:sp>
      <p:sp>
        <p:nvSpPr>
          <p:cNvPr id="51" name="Rectangle 105"/>
          <p:cNvSpPr/>
          <p:nvPr/>
        </p:nvSpPr>
        <p:spPr bwMode="auto">
          <a:xfrm>
            <a:off x="8627350" y="2221433"/>
            <a:ext cx="2868142" cy="412013"/>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SQL Server</a:t>
            </a:r>
          </a:p>
        </p:txBody>
      </p:sp>
      <p:sp>
        <p:nvSpPr>
          <p:cNvPr id="52" name="Rectangle 106"/>
          <p:cNvSpPr/>
          <p:nvPr/>
        </p:nvSpPr>
        <p:spPr bwMode="auto">
          <a:xfrm>
            <a:off x="8627350" y="2722247"/>
            <a:ext cx="2868142" cy="412013"/>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SQL database fabric</a:t>
            </a:r>
          </a:p>
        </p:txBody>
      </p:sp>
      <p:sp>
        <p:nvSpPr>
          <p:cNvPr id="53" name="Rectangle 107"/>
          <p:cNvSpPr/>
          <p:nvPr/>
        </p:nvSpPr>
        <p:spPr bwMode="auto">
          <a:xfrm>
            <a:off x="8627350" y="3223062"/>
            <a:ext cx="2868142" cy="412013"/>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Management services</a:t>
            </a:r>
          </a:p>
        </p:txBody>
      </p:sp>
      <p:sp>
        <p:nvSpPr>
          <p:cNvPr id="72" name="Rechteck 71"/>
          <p:cNvSpPr/>
          <p:nvPr/>
        </p:nvSpPr>
        <p:spPr bwMode="auto">
          <a:xfrm>
            <a:off x="8332542" y="1588104"/>
            <a:ext cx="3459140" cy="503669"/>
          </a:xfrm>
          <a:prstGeom prst="rect">
            <a:avLst/>
          </a:prstGeom>
          <a:solidFill>
            <a:schemeClr val="accent1"/>
          </a:solidFill>
          <a:ln w="9525" algn="ctr">
            <a:noFill/>
            <a:round/>
            <a:headEnd/>
            <a:tailEnd/>
          </a:ln>
          <a:effectLst/>
        </p:spPr>
        <p:txBody>
          <a:bodyPr lIns="35292" tIns="35292" rIns="35292" bIns="35292" anchor="ctr"/>
          <a:lstStyle/>
          <a:p>
            <a:pPr marL="0" marR="0" lvl="0" indent="0" algn="ctr" defTabSz="672290" eaLnBrk="1" fontAlgn="auto" latinLnBrk="0" hangingPunct="1">
              <a:lnSpc>
                <a:spcPct val="100000"/>
              </a:lnSpc>
              <a:spcBef>
                <a:spcPts val="0"/>
              </a:spcBef>
              <a:spcAft>
                <a:spcPts val="588"/>
              </a:spcAft>
              <a:buClrTx/>
              <a:buSzTx/>
              <a:buFontTx/>
              <a:buNone/>
              <a:tabLst/>
              <a:defRPr/>
            </a:pPr>
            <a:r>
              <a:rPr kumimoji="0" lang="de-DE" sz="1600" b="0" i="0" u="none" strike="noStrike" kern="0" cap="none" spc="0" normalizeH="0" baseline="0" noProof="0" dirty="0" err="1">
                <a:ln>
                  <a:noFill/>
                </a:ln>
                <a:solidFill>
                  <a:schemeClr val="bg1"/>
                </a:solidFill>
                <a:effectLst/>
                <a:uLnTx/>
                <a:uFillTx/>
              </a:rPr>
              <a:t>Platform</a:t>
            </a:r>
            <a:r>
              <a:rPr kumimoji="0" lang="de-DE" sz="1600" b="0" i="0" u="none" strike="noStrike" kern="0" cap="none" spc="0" normalizeH="0" baseline="0" noProof="0" dirty="0">
                <a:ln>
                  <a:noFill/>
                </a:ln>
                <a:solidFill>
                  <a:schemeClr val="bg1"/>
                </a:solidFill>
                <a:effectLst/>
                <a:uLnTx/>
                <a:uFillTx/>
              </a:rPr>
              <a:t> </a:t>
            </a:r>
            <a:r>
              <a:rPr kumimoji="0" lang="de-DE" sz="1600" b="0" i="0" u="none" strike="noStrike" kern="0" cap="none" spc="0" normalizeH="0" baseline="0" noProof="0" dirty="0" err="1">
                <a:ln>
                  <a:noFill/>
                </a:ln>
                <a:solidFill>
                  <a:schemeClr val="bg1"/>
                </a:solidFill>
                <a:effectLst/>
                <a:uLnTx/>
                <a:uFillTx/>
              </a:rPr>
              <a:t>layer</a:t>
            </a:r>
            <a:endParaRPr kumimoji="0" lang="de-DE" sz="1600" b="0" i="0" u="none" strike="noStrike" kern="0" cap="none" spc="0" normalizeH="0" baseline="0" noProof="0" dirty="0">
              <a:ln>
                <a:noFill/>
              </a:ln>
              <a:solidFill>
                <a:schemeClr val="bg1"/>
              </a:solidFill>
              <a:effectLst/>
              <a:uLnTx/>
              <a:uFillTx/>
            </a:endParaRPr>
          </a:p>
        </p:txBody>
      </p:sp>
      <p:sp>
        <p:nvSpPr>
          <p:cNvPr id="71" name="Rechteck 70"/>
          <p:cNvSpPr/>
          <p:nvPr/>
        </p:nvSpPr>
        <p:spPr bwMode="auto">
          <a:xfrm>
            <a:off x="4683484" y="2091773"/>
            <a:ext cx="3458647" cy="1764616"/>
          </a:xfrm>
          <a:prstGeom prst="rect">
            <a:avLst/>
          </a:prstGeom>
          <a:solidFill>
            <a:schemeClr val="bg2"/>
          </a:solidFill>
          <a:ln w="15875">
            <a:noFill/>
            <a:miter lim="800000"/>
            <a:headEnd/>
            <a:tailEnd/>
          </a:ln>
          <a:effectLst/>
        </p:spPr>
        <p:txBody>
          <a:bodyPr lIns="105877" tIns="105877" rIns="141169" bIns="70585" rtlCol="0" anchor="ctr"/>
          <a:lstStyle/>
          <a:p>
            <a:pPr marL="186747" marR="0" lvl="0" indent="-186747" algn="ctr" defTabSz="896386" eaLnBrk="1" fontAlgn="auto" latinLnBrk="0" hangingPunct="1">
              <a:lnSpc>
                <a:spcPct val="90000"/>
              </a:lnSpc>
              <a:spcBef>
                <a:spcPts val="0"/>
              </a:spcBef>
              <a:spcAft>
                <a:spcPct val="20000"/>
              </a:spcAft>
              <a:buClr>
                <a:srgbClr val="292929"/>
              </a:buClr>
              <a:buSzTx/>
              <a:buFontTx/>
              <a:buNone/>
              <a:tabLst/>
              <a:defRPr/>
            </a:pPr>
            <a:endParaRPr kumimoji="0" lang="de-DE" sz="1568" b="0" i="0" u="none" strike="noStrike" kern="0" cap="none" spc="0" normalizeH="0" baseline="0" noProof="0" dirty="0">
              <a:ln>
                <a:noFill/>
              </a:ln>
              <a:solidFill>
                <a:schemeClr val="bg1"/>
              </a:solidFill>
              <a:effectLst/>
              <a:uLnTx/>
              <a:uFillTx/>
            </a:endParaRPr>
          </a:p>
        </p:txBody>
      </p:sp>
      <p:sp>
        <p:nvSpPr>
          <p:cNvPr id="44" name="Rectangle 97"/>
          <p:cNvSpPr/>
          <p:nvPr/>
        </p:nvSpPr>
        <p:spPr bwMode="auto">
          <a:xfrm>
            <a:off x="4957910" y="2191669"/>
            <a:ext cx="2868141" cy="426318"/>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Provisioning</a:t>
            </a:r>
          </a:p>
        </p:txBody>
      </p:sp>
      <p:sp>
        <p:nvSpPr>
          <p:cNvPr id="45" name="Rectangle 98"/>
          <p:cNvSpPr/>
          <p:nvPr/>
        </p:nvSpPr>
        <p:spPr bwMode="auto">
          <a:xfrm>
            <a:off x="4957910" y="2728211"/>
            <a:ext cx="2868141" cy="417626"/>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Billing and metering</a:t>
            </a:r>
          </a:p>
        </p:txBody>
      </p:sp>
      <p:sp>
        <p:nvSpPr>
          <p:cNvPr id="46" name="Rectangle 99"/>
          <p:cNvSpPr/>
          <p:nvPr/>
        </p:nvSpPr>
        <p:spPr bwMode="auto">
          <a:xfrm>
            <a:off x="4957910" y="3256062"/>
            <a:ext cx="2868141" cy="426318"/>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Connection routing</a:t>
            </a:r>
          </a:p>
        </p:txBody>
      </p:sp>
      <p:sp>
        <p:nvSpPr>
          <p:cNvPr id="75" name="Rechteck 74"/>
          <p:cNvSpPr/>
          <p:nvPr/>
        </p:nvSpPr>
        <p:spPr bwMode="auto">
          <a:xfrm>
            <a:off x="4676110" y="1588104"/>
            <a:ext cx="3459140" cy="503669"/>
          </a:xfrm>
          <a:prstGeom prst="rect">
            <a:avLst/>
          </a:prstGeom>
          <a:solidFill>
            <a:schemeClr val="accent1"/>
          </a:solidFill>
          <a:ln w="9525" algn="ctr">
            <a:noFill/>
            <a:round/>
            <a:headEnd/>
            <a:tailEnd/>
          </a:ln>
          <a:effectLst/>
        </p:spPr>
        <p:txBody>
          <a:bodyPr lIns="35292" tIns="35292" rIns="35292" bIns="35292" anchor="ctr"/>
          <a:lstStyle/>
          <a:p>
            <a:pPr marL="0" marR="0" lvl="0" indent="0" algn="ctr" defTabSz="672290" eaLnBrk="1" fontAlgn="auto" latinLnBrk="0" hangingPunct="1">
              <a:lnSpc>
                <a:spcPct val="100000"/>
              </a:lnSpc>
              <a:spcBef>
                <a:spcPts val="0"/>
              </a:spcBef>
              <a:spcAft>
                <a:spcPts val="588"/>
              </a:spcAft>
              <a:buClrTx/>
              <a:buSzTx/>
              <a:buFontTx/>
              <a:buNone/>
              <a:tabLst/>
              <a:defRPr/>
            </a:pPr>
            <a:r>
              <a:rPr kumimoji="0" lang="de-DE" sz="1600" b="0" i="0" u="none" strike="noStrike" kern="0" cap="none" spc="0" normalizeH="0" baseline="0" noProof="0" dirty="0">
                <a:ln>
                  <a:noFill/>
                </a:ln>
                <a:solidFill>
                  <a:schemeClr val="bg1"/>
                </a:solidFill>
                <a:effectLst/>
                <a:uLnTx/>
                <a:uFillTx/>
              </a:rPr>
              <a:t>Services </a:t>
            </a:r>
            <a:r>
              <a:rPr kumimoji="0" lang="de-DE" sz="1600" b="0" i="0" u="none" strike="noStrike" kern="0" cap="none" spc="0" normalizeH="0" baseline="0" noProof="0" dirty="0" err="1">
                <a:ln>
                  <a:noFill/>
                </a:ln>
                <a:solidFill>
                  <a:schemeClr val="bg1"/>
                </a:solidFill>
                <a:effectLst/>
                <a:uLnTx/>
                <a:uFillTx/>
              </a:rPr>
              <a:t>layer</a:t>
            </a:r>
            <a:endParaRPr kumimoji="0" lang="de-DE" sz="1600" b="0" i="0" u="none" strike="noStrike" kern="0" cap="none" spc="0" normalizeH="0" baseline="0" noProof="0" dirty="0">
              <a:ln>
                <a:noFill/>
              </a:ln>
              <a:solidFill>
                <a:schemeClr val="bg1"/>
              </a:solidFill>
              <a:effectLst/>
              <a:uLnTx/>
              <a:uFillTx/>
            </a:endParaRPr>
          </a:p>
        </p:txBody>
      </p:sp>
      <p:cxnSp>
        <p:nvCxnSpPr>
          <p:cNvPr id="9" name="Gerader Verbinder 8"/>
          <p:cNvCxnSpPr/>
          <p:nvPr/>
        </p:nvCxnSpPr>
        <p:spPr>
          <a:xfrm flipH="1">
            <a:off x="4358154" y="1451782"/>
            <a:ext cx="1" cy="3680657"/>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2" name="Titel 11"/>
          <p:cNvSpPr>
            <a:spLocks noGrp="1"/>
          </p:cNvSpPr>
          <p:nvPr>
            <p:ph type="title"/>
          </p:nvPr>
        </p:nvSpPr>
        <p:spPr/>
        <p:txBody>
          <a:bodyPr/>
          <a:lstStyle/>
          <a:p>
            <a:r>
              <a:rPr lang="en-US" dirty="0"/>
              <a:t>How It Works – Architecture of the Service</a:t>
            </a:r>
          </a:p>
        </p:txBody>
      </p:sp>
      <p:sp>
        <p:nvSpPr>
          <p:cNvPr id="14" name="Textplatzhalter 13"/>
          <p:cNvSpPr>
            <a:spLocks noGrp="1"/>
          </p:cNvSpPr>
          <p:nvPr>
            <p:ph type="body" sz="quarter" idx="12"/>
          </p:nvPr>
        </p:nvSpPr>
        <p:spPr/>
        <p:txBody>
          <a:bodyPr/>
          <a:lstStyle/>
          <a:p>
            <a:r>
              <a:rPr lang="en-US" dirty="0"/>
              <a:t>Source: Microsoft</a:t>
            </a:r>
          </a:p>
        </p:txBody>
      </p:sp>
      <p:sp>
        <p:nvSpPr>
          <p:cNvPr id="2" name="Bildplatzhalter 1"/>
          <p:cNvSpPr>
            <a:spLocks noGrp="1"/>
          </p:cNvSpPr>
          <p:nvPr>
            <p:ph type="pic" sz="quarter" idx="13"/>
          </p:nvPr>
        </p:nvSpPr>
        <p:spPr/>
      </p:sp>
      <p:pic>
        <p:nvPicPr>
          <p:cNvPr id="33" name="Picture 2"/>
          <p:cNvPicPr>
            <a:picLocks noChangeAspect="1"/>
          </p:cNvPicPr>
          <p:nvPr/>
        </p:nvPicPr>
        <p:blipFill>
          <a:blip r:embed="rId3">
            <a:grayscl/>
          </a:blip>
          <a:stretch>
            <a:fillRect/>
          </a:stretch>
        </p:blipFill>
        <p:spPr>
          <a:xfrm>
            <a:off x="398348" y="4994140"/>
            <a:ext cx="1307863" cy="1376400"/>
          </a:xfrm>
          <a:prstGeom prst="rect">
            <a:avLst/>
          </a:prstGeom>
        </p:spPr>
      </p:pic>
      <p:sp>
        <p:nvSpPr>
          <p:cNvPr id="4" name="Rechteck 3"/>
          <p:cNvSpPr/>
          <p:nvPr/>
        </p:nvSpPr>
        <p:spPr>
          <a:xfrm>
            <a:off x="3865817" y="2485217"/>
            <a:ext cx="577402" cy="73866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3C96"/>
                </a:solidFill>
                <a:effectLst/>
                <a:uLnTx/>
                <a:uFillTx/>
              </a:rPr>
              <a:t>TDS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3C96"/>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3C96"/>
                </a:solidFill>
                <a:effectLst/>
                <a:uLnTx/>
                <a:uFillTx/>
              </a:rPr>
              <a:t> SSL </a:t>
            </a:r>
          </a:p>
        </p:txBody>
      </p:sp>
      <p:sp>
        <p:nvSpPr>
          <p:cNvPr id="6" name="Flussdiagramm: Verbinder 5"/>
          <p:cNvSpPr/>
          <p:nvPr/>
        </p:nvSpPr>
        <p:spPr>
          <a:xfrm>
            <a:off x="3959279" y="2297902"/>
            <a:ext cx="152418" cy="166419"/>
          </a:xfrm>
          <a:prstGeom prst="flowChartConnector">
            <a:avLst/>
          </a:prstGeom>
          <a:solidFill>
            <a:srgbClr val="003C9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marR="0" lvl="0" indent="-108000" algn="ctr"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de-DE" sz="1800" b="0" i="0" u="none" strike="noStrike" kern="0" cap="none" spc="0" normalizeH="0" baseline="0" noProof="0" dirty="0" err="1">
              <a:ln>
                <a:noFill/>
              </a:ln>
              <a:solidFill>
                <a:schemeClr val="tx1"/>
              </a:solidFill>
              <a:effectLst/>
              <a:uLnTx/>
              <a:uFillTx/>
            </a:endParaRPr>
          </a:p>
        </p:txBody>
      </p:sp>
      <p:sp>
        <p:nvSpPr>
          <p:cNvPr id="10" name="Rechteck 9"/>
          <p:cNvSpPr/>
          <p:nvPr/>
        </p:nvSpPr>
        <p:spPr>
          <a:xfrm>
            <a:off x="4089212" y="2359109"/>
            <a:ext cx="623275" cy="45719"/>
          </a:xfrm>
          <a:prstGeom prst="rect">
            <a:avLst/>
          </a:prstGeom>
          <a:solidFill>
            <a:srgbClr val="003C9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marR="0" lvl="0" indent="-108000" algn="ctr"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de-DE" sz="1800" b="0" i="0" u="none" strike="noStrike" kern="0" cap="none" spc="0" normalizeH="0" baseline="0" noProof="0" dirty="0" err="1">
              <a:ln>
                <a:noFill/>
              </a:ln>
              <a:solidFill>
                <a:schemeClr val="tx1"/>
              </a:solidFill>
              <a:effectLst/>
              <a:uLnTx/>
              <a:uFillTx/>
            </a:endParaRPr>
          </a:p>
        </p:txBody>
      </p:sp>
      <p:cxnSp>
        <p:nvCxnSpPr>
          <p:cNvPr id="34" name="Gerader Verbinder 33"/>
          <p:cNvCxnSpPr/>
          <p:nvPr/>
        </p:nvCxnSpPr>
        <p:spPr>
          <a:xfrm flipH="1">
            <a:off x="4358154" y="1451782"/>
            <a:ext cx="1" cy="2703600"/>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889666"/>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Gerader Verbinder 27"/>
          <p:cNvCxnSpPr/>
          <p:nvPr/>
        </p:nvCxnSpPr>
        <p:spPr>
          <a:xfrm flipH="1">
            <a:off x="4358154" y="1451782"/>
            <a:ext cx="1" cy="2703600"/>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7" name="Rechteck 26"/>
          <p:cNvSpPr/>
          <p:nvPr/>
        </p:nvSpPr>
        <p:spPr>
          <a:xfrm>
            <a:off x="4856465" y="4848359"/>
            <a:ext cx="6094444" cy="907941"/>
          </a:xfrm>
          <a:prstGeom prst="rect">
            <a:avLst/>
          </a:prstGeom>
        </p:spPr>
        <p:txBody>
          <a:bodyPr>
            <a:spAutoFit/>
          </a:bodyPr>
          <a:lstStyle/>
          <a:p>
            <a:pPr marL="3174" marR="0" lvl="1" indent="0" algn="ctr" defTabSz="914149" eaLnBrk="1" fontAlgn="auto" latinLnBrk="0" hangingPunct="1">
              <a:lnSpc>
                <a:spcPct val="100000"/>
              </a:lnSpc>
              <a:spcBef>
                <a:spcPts val="600"/>
              </a:spcBef>
              <a:spcAft>
                <a:spcPts val="0"/>
              </a:spcAft>
              <a:buClrTx/>
              <a:buSzTx/>
              <a:buFontTx/>
              <a:buNone/>
              <a:tabLst/>
              <a:defRPr/>
            </a:pPr>
            <a:r>
              <a:rPr kumimoji="0" lang="en-US" sz="2400" b="1" i="0" u="none" strike="noStrike" kern="0" cap="none" spc="-51" normalizeH="0" baseline="0" noProof="0" dirty="0">
                <a:ln>
                  <a:noFill/>
                </a:ln>
                <a:solidFill>
                  <a:srgbClr val="002050"/>
                </a:solidFill>
                <a:effectLst/>
                <a:uLnTx/>
                <a:uFillTx/>
              </a:rPr>
              <a:t>Microsoft Azure SQL Database</a:t>
            </a:r>
          </a:p>
          <a:p>
            <a:pPr marL="3174" marR="0" lvl="1" indent="0" algn="ctr" defTabSz="914149" eaLnBrk="1" fontAlgn="auto" latinLnBrk="0" hangingPunct="1">
              <a:lnSpc>
                <a:spcPct val="100000"/>
              </a:lnSpc>
              <a:spcBef>
                <a:spcPts val="600"/>
              </a:spcBef>
              <a:spcAft>
                <a:spcPts val="0"/>
              </a:spcAft>
              <a:buClrTx/>
              <a:buSzTx/>
              <a:buFontTx/>
              <a:buNone/>
              <a:tabLst/>
              <a:defRPr/>
            </a:pPr>
            <a:r>
              <a:rPr kumimoji="0" lang="en-US" sz="2400" b="1" i="0" u="none" strike="noStrike" kern="0" cap="none" spc="-51" normalizeH="0" baseline="0" noProof="0" dirty="0">
                <a:ln>
                  <a:noFill/>
                </a:ln>
                <a:solidFill>
                  <a:srgbClr val="002050"/>
                </a:solidFill>
                <a:effectLst/>
                <a:uLnTx/>
                <a:uFillTx/>
              </a:rPr>
              <a:t>PaaS</a:t>
            </a:r>
            <a:endParaRPr kumimoji="0" lang="en-US" sz="2400" b="1" i="0" u="none" strike="noStrike" kern="0" cap="none" spc="0" normalizeH="0" baseline="0" noProof="0" dirty="0">
              <a:ln>
                <a:noFill/>
              </a:ln>
              <a:solidFill>
                <a:srgbClr val="002050"/>
              </a:solidFill>
              <a:effectLst/>
              <a:uLnTx/>
              <a:uFillTx/>
            </a:endParaRPr>
          </a:p>
        </p:txBody>
      </p:sp>
      <p:pic>
        <p:nvPicPr>
          <p:cNvPr id="34" name="Picture 2"/>
          <p:cNvPicPr>
            <a:picLocks noChangeAspect="1"/>
          </p:cNvPicPr>
          <p:nvPr/>
        </p:nvPicPr>
        <p:blipFill>
          <a:blip r:embed="rId3">
            <a:grayscl/>
          </a:blip>
          <a:stretch>
            <a:fillRect/>
          </a:stretch>
        </p:blipFill>
        <p:spPr>
          <a:xfrm>
            <a:off x="398348" y="4994140"/>
            <a:ext cx="1307863" cy="1376400"/>
          </a:xfrm>
          <a:prstGeom prst="rect">
            <a:avLst/>
          </a:prstGeom>
        </p:spPr>
      </p:pic>
      <p:sp>
        <p:nvSpPr>
          <p:cNvPr id="2" name="Titel 1"/>
          <p:cNvSpPr>
            <a:spLocks noGrp="1"/>
          </p:cNvSpPr>
          <p:nvPr>
            <p:ph type="title"/>
          </p:nvPr>
        </p:nvSpPr>
        <p:spPr/>
        <p:txBody>
          <a:bodyPr/>
          <a:lstStyle/>
          <a:p>
            <a:r>
              <a:rPr lang="en-US" dirty="0"/>
              <a:t>How It Works – Architecture of the Service</a:t>
            </a:r>
          </a:p>
        </p:txBody>
      </p:sp>
      <p:sp>
        <p:nvSpPr>
          <p:cNvPr id="3" name="Textplatzhalter 2"/>
          <p:cNvSpPr>
            <a:spLocks noGrp="1"/>
          </p:cNvSpPr>
          <p:nvPr>
            <p:ph type="body" sz="quarter" idx="12"/>
          </p:nvPr>
        </p:nvSpPr>
        <p:spPr>
          <a:noFill/>
        </p:spPr>
        <p:txBody>
          <a:bodyPr/>
          <a:lstStyle/>
          <a:p>
            <a:r>
              <a:rPr lang="en-US" dirty="0"/>
              <a:t>Source: Microsoft</a:t>
            </a:r>
          </a:p>
        </p:txBody>
      </p:sp>
      <p:sp>
        <p:nvSpPr>
          <p:cNvPr id="5" name="Bildplatzhalter 4"/>
          <p:cNvSpPr>
            <a:spLocks noGrp="1"/>
          </p:cNvSpPr>
          <p:nvPr>
            <p:ph type="pic" sz="quarter" idx="13"/>
          </p:nvPr>
        </p:nvSpPr>
        <p:spPr/>
      </p:sp>
      <p:sp>
        <p:nvSpPr>
          <p:cNvPr id="76" name="Rechteck 75"/>
          <p:cNvSpPr/>
          <p:nvPr/>
        </p:nvSpPr>
        <p:spPr bwMode="auto">
          <a:xfrm>
            <a:off x="416172" y="2091773"/>
            <a:ext cx="3458647" cy="1764616"/>
          </a:xfrm>
          <a:prstGeom prst="rect">
            <a:avLst/>
          </a:prstGeom>
          <a:solidFill>
            <a:schemeClr val="accent5"/>
          </a:solidFill>
          <a:ln w="15875">
            <a:noFill/>
            <a:miter lim="800000"/>
            <a:headEnd/>
            <a:tailEnd/>
          </a:ln>
          <a:effectLst/>
        </p:spPr>
        <p:txBody>
          <a:bodyPr lIns="105877" tIns="105877" rIns="141169" bIns="70585" rtlCol="0" anchor="ctr"/>
          <a:lstStyle/>
          <a:p>
            <a:pPr marL="186747" marR="0" lvl="0" indent="-186747" algn="ctr" defTabSz="896386" eaLnBrk="1" fontAlgn="auto" latinLnBrk="0" hangingPunct="1">
              <a:lnSpc>
                <a:spcPct val="90000"/>
              </a:lnSpc>
              <a:spcBef>
                <a:spcPts val="0"/>
              </a:spcBef>
              <a:spcAft>
                <a:spcPct val="20000"/>
              </a:spcAft>
              <a:buClr>
                <a:srgbClr val="292929"/>
              </a:buClr>
              <a:buSzTx/>
              <a:buFontTx/>
              <a:buNone/>
              <a:tabLst/>
              <a:defRPr/>
            </a:pPr>
            <a:endParaRPr kumimoji="0" lang="de-DE" sz="1568" b="0" i="0" u="none" strike="noStrike" kern="0" cap="none" spc="0" normalizeH="0" baseline="0" noProof="0" dirty="0">
              <a:ln>
                <a:noFill/>
              </a:ln>
              <a:solidFill>
                <a:schemeClr val="bg1"/>
              </a:solidFill>
              <a:effectLst/>
              <a:uLnTx/>
              <a:uFillTx/>
            </a:endParaRPr>
          </a:p>
        </p:txBody>
      </p:sp>
      <p:sp>
        <p:nvSpPr>
          <p:cNvPr id="77" name="Rectangle 39"/>
          <p:cNvSpPr/>
          <p:nvPr/>
        </p:nvSpPr>
        <p:spPr bwMode="auto">
          <a:xfrm>
            <a:off x="1561696" y="2152890"/>
            <a:ext cx="1192685" cy="776431"/>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SQL Server</a:t>
            </a:r>
          </a:p>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applications</a:t>
            </a:r>
          </a:p>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and tools</a:t>
            </a:r>
          </a:p>
        </p:txBody>
      </p:sp>
      <p:sp>
        <p:nvSpPr>
          <p:cNvPr id="78" name="Rectangle 38"/>
          <p:cNvSpPr/>
          <p:nvPr/>
        </p:nvSpPr>
        <p:spPr bwMode="auto">
          <a:xfrm>
            <a:off x="2949344" y="2152890"/>
            <a:ext cx="826916" cy="776431"/>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WCF data services</a:t>
            </a:r>
          </a:p>
        </p:txBody>
      </p:sp>
      <p:sp>
        <p:nvSpPr>
          <p:cNvPr id="79" name="Rectangle 40"/>
          <p:cNvSpPr/>
          <p:nvPr/>
        </p:nvSpPr>
        <p:spPr bwMode="auto">
          <a:xfrm>
            <a:off x="528490" y="3028569"/>
            <a:ext cx="1552862" cy="35292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ODBC</a:t>
            </a:r>
          </a:p>
        </p:txBody>
      </p:sp>
      <p:sp>
        <p:nvSpPr>
          <p:cNvPr id="80" name="Rectangle 41"/>
          <p:cNvSpPr/>
          <p:nvPr/>
        </p:nvSpPr>
        <p:spPr bwMode="auto">
          <a:xfrm>
            <a:off x="2228624" y="3018385"/>
            <a:ext cx="1552862" cy="35292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ADO.NET</a:t>
            </a:r>
          </a:p>
        </p:txBody>
      </p:sp>
      <p:sp>
        <p:nvSpPr>
          <p:cNvPr id="81" name="Rectangle 42"/>
          <p:cNvSpPr/>
          <p:nvPr/>
        </p:nvSpPr>
        <p:spPr bwMode="auto">
          <a:xfrm>
            <a:off x="534593" y="3448602"/>
            <a:ext cx="3246893" cy="35292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Tabular data stream (TDS)</a:t>
            </a:r>
          </a:p>
        </p:txBody>
      </p:sp>
      <p:sp>
        <p:nvSpPr>
          <p:cNvPr id="82" name="Rechteck 81"/>
          <p:cNvSpPr/>
          <p:nvPr/>
        </p:nvSpPr>
        <p:spPr bwMode="auto">
          <a:xfrm>
            <a:off x="415679" y="1588104"/>
            <a:ext cx="3459140" cy="503669"/>
          </a:xfrm>
          <a:prstGeom prst="rect">
            <a:avLst/>
          </a:prstGeom>
          <a:solidFill>
            <a:schemeClr val="accent1"/>
          </a:solidFill>
          <a:ln w="9525" algn="ctr">
            <a:noFill/>
            <a:round/>
            <a:headEnd/>
            <a:tailEnd/>
          </a:ln>
          <a:effectLst/>
        </p:spPr>
        <p:txBody>
          <a:bodyPr lIns="35292" tIns="35292" rIns="35292" bIns="35292" anchor="ctr"/>
          <a:lstStyle/>
          <a:p>
            <a:pPr marL="0" marR="0" lvl="0" indent="0" algn="ctr" defTabSz="672290" eaLnBrk="1" fontAlgn="auto" latinLnBrk="0" hangingPunct="1">
              <a:lnSpc>
                <a:spcPct val="100000"/>
              </a:lnSpc>
              <a:spcBef>
                <a:spcPts val="0"/>
              </a:spcBef>
              <a:spcAft>
                <a:spcPts val="588"/>
              </a:spcAft>
              <a:buClrTx/>
              <a:buSzTx/>
              <a:buFontTx/>
              <a:buNone/>
              <a:tabLst/>
              <a:defRPr/>
            </a:pPr>
            <a:r>
              <a:rPr kumimoji="0" lang="de-DE" sz="1600" b="0" i="0" u="none" strike="noStrike" kern="0" cap="none" spc="0" normalizeH="0" baseline="0" noProof="0" dirty="0">
                <a:ln>
                  <a:noFill/>
                </a:ln>
                <a:solidFill>
                  <a:schemeClr val="bg1"/>
                </a:solidFill>
                <a:effectLst/>
                <a:uLnTx/>
                <a:uFillTx/>
              </a:rPr>
              <a:t>Client </a:t>
            </a:r>
            <a:r>
              <a:rPr kumimoji="0" lang="de-DE" sz="1600" b="0" i="0" u="none" strike="noStrike" kern="0" cap="none" spc="0" normalizeH="0" baseline="0" noProof="0" dirty="0" err="1">
                <a:ln>
                  <a:noFill/>
                </a:ln>
                <a:solidFill>
                  <a:schemeClr val="bg1"/>
                </a:solidFill>
                <a:effectLst/>
                <a:uLnTx/>
                <a:uFillTx/>
              </a:rPr>
              <a:t>layer</a:t>
            </a:r>
            <a:endParaRPr kumimoji="0" lang="de-DE" sz="1600" b="0" i="0" u="none" strike="noStrike" kern="0" cap="none" spc="0" normalizeH="0" baseline="0" noProof="0" dirty="0">
              <a:ln>
                <a:noFill/>
              </a:ln>
              <a:solidFill>
                <a:schemeClr val="bg1"/>
              </a:solidFill>
              <a:effectLst/>
              <a:uLnTx/>
              <a:uFillTx/>
            </a:endParaRPr>
          </a:p>
        </p:txBody>
      </p:sp>
      <p:sp>
        <p:nvSpPr>
          <p:cNvPr id="83" name="Rectangle 2"/>
          <p:cNvSpPr/>
          <p:nvPr/>
        </p:nvSpPr>
        <p:spPr bwMode="auto">
          <a:xfrm>
            <a:off x="536564" y="2155552"/>
            <a:ext cx="826913" cy="776431"/>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PHP</a:t>
            </a:r>
          </a:p>
        </p:txBody>
      </p:sp>
      <p:sp>
        <p:nvSpPr>
          <p:cNvPr id="54" name="Rechteck 53"/>
          <p:cNvSpPr/>
          <p:nvPr/>
        </p:nvSpPr>
        <p:spPr bwMode="auto">
          <a:xfrm>
            <a:off x="8332789" y="2091773"/>
            <a:ext cx="3458647" cy="1764616"/>
          </a:xfrm>
          <a:prstGeom prst="rect">
            <a:avLst/>
          </a:prstGeom>
          <a:solidFill>
            <a:schemeClr val="bg2"/>
          </a:solidFill>
          <a:ln w="15875">
            <a:noFill/>
            <a:miter lim="800000"/>
            <a:headEnd/>
            <a:tailEnd/>
          </a:ln>
          <a:effectLst/>
        </p:spPr>
        <p:txBody>
          <a:bodyPr lIns="105877" tIns="105877" rIns="141169" bIns="70585" rtlCol="0" anchor="ctr"/>
          <a:lstStyle/>
          <a:p>
            <a:pPr marL="186747" marR="0" lvl="0" indent="-186747" algn="ctr" defTabSz="896386" eaLnBrk="1" fontAlgn="auto" latinLnBrk="0" hangingPunct="1">
              <a:lnSpc>
                <a:spcPct val="90000"/>
              </a:lnSpc>
              <a:spcBef>
                <a:spcPts val="0"/>
              </a:spcBef>
              <a:spcAft>
                <a:spcPct val="20000"/>
              </a:spcAft>
              <a:buClr>
                <a:srgbClr val="292929"/>
              </a:buClr>
              <a:buSzTx/>
              <a:buFontTx/>
              <a:buNone/>
              <a:tabLst/>
              <a:defRPr/>
            </a:pPr>
            <a:endParaRPr kumimoji="0" lang="de-DE" sz="1568" b="0" i="0" u="none" strike="noStrike" kern="0" cap="none" spc="0" normalizeH="0" baseline="0" noProof="0" dirty="0">
              <a:ln>
                <a:noFill/>
              </a:ln>
              <a:solidFill>
                <a:schemeClr val="bg1"/>
              </a:solidFill>
              <a:effectLst/>
              <a:uLnTx/>
              <a:uFillTx/>
            </a:endParaRPr>
          </a:p>
        </p:txBody>
      </p:sp>
      <p:sp>
        <p:nvSpPr>
          <p:cNvPr id="72" name="Rectangle 105"/>
          <p:cNvSpPr/>
          <p:nvPr/>
        </p:nvSpPr>
        <p:spPr bwMode="auto">
          <a:xfrm>
            <a:off x="8627350" y="2221433"/>
            <a:ext cx="2868142" cy="412013"/>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SQL Server</a:t>
            </a:r>
          </a:p>
        </p:txBody>
      </p:sp>
      <p:sp>
        <p:nvSpPr>
          <p:cNvPr id="73" name="Rectangle 106"/>
          <p:cNvSpPr/>
          <p:nvPr/>
        </p:nvSpPr>
        <p:spPr bwMode="auto">
          <a:xfrm>
            <a:off x="8627350" y="2722247"/>
            <a:ext cx="2868142" cy="412013"/>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SQL database fabric</a:t>
            </a:r>
          </a:p>
        </p:txBody>
      </p:sp>
      <p:sp>
        <p:nvSpPr>
          <p:cNvPr id="74" name="Rectangle 107"/>
          <p:cNvSpPr/>
          <p:nvPr/>
        </p:nvSpPr>
        <p:spPr bwMode="auto">
          <a:xfrm>
            <a:off x="8627350" y="3223062"/>
            <a:ext cx="2868142" cy="412013"/>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Management services</a:t>
            </a:r>
          </a:p>
        </p:txBody>
      </p:sp>
      <p:sp>
        <p:nvSpPr>
          <p:cNvPr id="75" name="Rechteck 74"/>
          <p:cNvSpPr/>
          <p:nvPr/>
        </p:nvSpPr>
        <p:spPr bwMode="auto">
          <a:xfrm>
            <a:off x="8332542" y="1588104"/>
            <a:ext cx="3459140" cy="503669"/>
          </a:xfrm>
          <a:prstGeom prst="rect">
            <a:avLst/>
          </a:prstGeom>
          <a:solidFill>
            <a:schemeClr val="accent1"/>
          </a:solidFill>
          <a:ln w="9525" algn="ctr">
            <a:noFill/>
            <a:round/>
            <a:headEnd/>
            <a:tailEnd/>
          </a:ln>
          <a:effectLst/>
        </p:spPr>
        <p:txBody>
          <a:bodyPr lIns="35292" tIns="35292" rIns="35292" bIns="35292" anchor="ctr"/>
          <a:lstStyle/>
          <a:p>
            <a:pPr marL="0" marR="0" lvl="0" indent="0" algn="ctr" defTabSz="672290" eaLnBrk="1" fontAlgn="auto" latinLnBrk="0" hangingPunct="1">
              <a:lnSpc>
                <a:spcPct val="100000"/>
              </a:lnSpc>
              <a:spcBef>
                <a:spcPts val="0"/>
              </a:spcBef>
              <a:spcAft>
                <a:spcPts val="588"/>
              </a:spcAft>
              <a:buClrTx/>
              <a:buSzTx/>
              <a:buFontTx/>
              <a:buNone/>
              <a:tabLst/>
              <a:defRPr/>
            </a:pPr>
            <a:r>
              <a:rPr kumimoji="0" lang="de-DE" sz="1600" b="0" i="0" u="none" strike="noStrike" kern="0" cap="none" spc="0" normalizeH="0" baseline="0" noProof="0" dirty="0" err="1">
                <a:ln>
                  <a:noFill/>
                </a:ln>
                <a:solidFill>
                  <a:schemeClr val="bg1"/>
                </a:solidFill>
                <a:effectLst/>
                <a:uLnTx/>
                <a:uFillTx/>
              </a:rPr>
              <a:t>Platform</a:t>
            </a:r>
            <a:r>
              <a:rPr kumimoji="0" lang="de-DE" sz="1600" b="0" i="0" u="none" strike="noStrike" kern="0" cap="none" spc="0" normalizeH="0" baseline="0" noProof="0" dirty="0">
                <a:ln>
                  <a:noFill/>
                </a:ln>
                <a:solidFill>
                  <a:schemeClr val="bg1"/>
                </a:solidFill>
                <a:effectLst/>
                <a:uLnTx/>
                <a:uFillTx/>
              </a:rPr>
              <a:t> </a:t>
            </a:r>
            <a:r>
              <a:rPr kumimoji="0" lang="de-DE" sz="1600" b="0" i="0" u="none" strike="noStrike" kern="0" cap="none" spc="0" normalizeH="0" baseline="0" noProof="0" dirty="0" err="1">
                <a:ln>
                  <a:noFill/>
                </a:ln>
                <a:solidFill>
                  <a:schemeClr val="bg1"/>
                </a:solidFill>
                <a:effectLst/>
                <a:uLnTx/>
                <a:uFillTx/>
              </a:rPr>
              <a:t>layer</a:t>
            </a:r>
            <a:endParaRPr kumimoji="0" lang="de-DE" sz="1600" b="0" i="0" u="none" strike="noStrike" kern="0" cap="none" spc="0" normalizeH="0" baseline="0" noProof="0" dirty="0">
              <a:ln>
                <a:noFill/>
              </a:ln>
              <a:solidFill>
                <a:schemeClr val="bg1"/>
              </a:solidFill>
              <a:effectLst/>
              <a:uLnTx/>
              <a:uFillTx/>
            </a:endParaRPr>
          </a:p>
        </p:txBody>
      </p:sp>
      <p:sp>
        <p:nvSpPr>
          <p:cNvPr id="46" name="Rechteck 45"/>
          <p:cNvSpPr/>
          <p:nvPr/>
        </p:nvSpPr>
        <p:spPr bwMode="auto">
          <a:xfrm>
            <a:off x="4676108" y="2091773"/>
            <a:ext cx="3458647" cy="1764616"/>
          </a:xfrm>
          <a:prstGeom prst="rect">
            <a:avLst/>
          </a:prstGeom>
          <a:solidFill>
            <a:schemeClr val="bg2"/>
          </a:solidFill>
          <a:ln w="15875">
            <a:noFill/>
            <a:miter lim="800000"/>
            <a:headEnd/>
            <a:tailEnd/>
          </a:ln>
          <a:effectLst/>
        </p:spPr>
        <p:txBody>
          <a:bodyPr lIns="105877" tIns="105877" rIns="141169" bIns="70585" rtlCol="0" anchor="ctr"/>
          <a:lstStyle/>
          <a:p>
            <a:pPr marL="186747" marR="0" lvl="0" indent="-186747" algn="ctr" defTabSz="896386" eaLnBrk="1" fontAlgn="auto" latinLnBrk="0" hangingPunct="1">
              <a:lnSpc>
                <a:spcPct val="90000"/>
              </a:lnSpc>
              <a:spcBef>
                <a:spcPts val="0"/>
              </a:spcBef>
              <a:spcAft>
                <a:spcPct val="20000"/>
              </a:spcAft>
              <a:buClr>
                <a:srgbClr val="292929"/>
              </a:buClr>
              <a:buSzTx/>
              <a:buFontTx/>
              <a:buNone/>
              <a:tabLst/>
              <a:defRPr/>
            </a:pPr>
            <a:endParaRPr kumimoji="0" lang="de-DE" sz="1568" b="0" i="0" u="none" strike="noStrike" kern="0" cap="none" spc="0" normalizeH="0" baseline="0" noProof="0" dirty="0">
              <a:ln>
                <a:noFill/>
              </a:ln>
              <a:solidFill>
                <a:schemeClr val="bg1"/>
              </a:solidFill>
              <a:effectLst/>
              <a:uLnTx/>
              <a:uFillTx/>
            </a:endParaRPr>
          </a:p>
        </p:txBody>
      </p:sp>
      <p:sp>
        <p:nvSpPr>
          <p:cNvPr id="47" name="Rectangle 97"/>
          <p:cNvSpPr/>
          <p:nvPr/>
        </p:nvSpPr>
        <p:spPr bwMode="auto">
          <a:xfrm>
            <a:off x="4957908" y="2191669"/>
            <a:ext cx="2868141" cy="426318"/>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Provisioning</a:t>
            </a:r>
          </a:p>
        </p:txBody>
      </p:sp>
      <p:sp>
        <p:nvSpPr>
          <p:cNvPr id="48" name="Rectangle 98"/>
          <p:cNvSpPr/>
          <p:nvPr/>
        </p:nvSpPr>
        <p:spPr bwMode="auto">
          <a:xfrm>
            <a:off x="4957908" y="2728211"/>
            <a:ext cx="2868141" cy="417626"/>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Billing and metering</a:t>
            </a:r>
          </a:p>
        </p:txBody>
      </p:sp>
      <p:sp>
        <p:nvSpPr>
          <p:cNvPr id="49" name="Rectangle 99"/>
          <p:cNvSpPr/>
          <p:nvPr/>
        </p:nvSpPr>
        <p:spPr bwMode="auto">
          <a:xfrm>
            <a:off x="4957908" y="3256062"/>
            <a:ext cx="2868141" cy="426318"/>
          </a:xfrm>
          <a:prstGeom prst="rect">
            <a:avLst/>
          </a:prstGeom>
          <a:solidFill>
            <a:schemeClr val="accent5"/>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Connection </a:t>
            </a:r>
            <a:r>
              <a:rPr lang="en-US" sz="1400" kern="0" dirty="0">
                <a:solidFill>
                  <a:schemeClr val="bg1"/>
                </a:solidFill>
              </a:rPr>
              <a:t>r</a:t>
            </a:r>
            <a:r>
              <a:rPr kumimoji="0" lang="en-US" sz="1400" b="0" i="0" u="none" strike="noStrike" kern="0" cap="none" spc="0" normalizeH="0" baseline="0" noProof="0" dirty="0">
                <a:ln>
                  <a:noFill/>
                </a:ln>
                <a:solidFill>
                  <a:schemeClr val="bg1"/>
                </a:solidFill>
                <a:effectLst/>
                <a:uLnTx/>
                <a:uFillTx/>
              </a:rPr>
              <a:t>outing</a:t>
            </a:r>
          </a:p>
        </p:txBody>
      </p:sp>
      <p:sp>
        <p:nvSpPr>
          <p:cNvPr id="50" name="Rechteck 49"/>
          <p:cNvSpPr/>
          <p:nvPr/>
        </p:nvSpPr>
        <p:spPr bwMode="auto">
          <a:xfrm>
            <a:off x="4676108" y="1588104"/>
            <a:ext cx="3459140" cy="503669"/>
          </a:xfrm>
          <a:prstGeom prst="rect">
            <a:avLst/>
          </a:prstGeom>
          <a:solidFill>
            <a:schemeClr val="accent1"/>
          </a:solidFill>
          <a:ln w="9525" algn="ctr">
            <a:noFill/>
            <a:round/>
            <a:headEnd/>
            <a:tailEnd/>
          </a:ln>
          <a:effectLst/>
        </p:spPr>
        <p:txBody>
          <a:bodyPr lIns="35292" tIns="35292" rIns="35292" bIns="35292" anchor="ctr"/>
          <a:lstStyle/>
          <a:p>
            <a:pPr marL="0" marR="0" lvl="0" indent="0" algn="ctr" defTabSz="672290" eaLnBrk="1" fontAlgn="auto" latinLnBrk="0" hangingPunct="1">
              <a:lnSpc>
                <a:spcPct val="100000"/>
              </a:lnSpc>
              <a:spcBef>
                <a:spcPts val="0"/>
              </a:spcBef>
              <a:spcAft>
                <a:spcPts val="588"/>
              </a:spcAft>
              <a:buClrTx/>
              <a:buSzTx/>
              <a:buFontTx/>
              <a:buNone/>
              <a:tabLst/>
              <a:defRPr/>
            </a:pPr>
            <a:r>
              <a:rPr kumimoji="0" lang="de-DE" sz="1600" b="0" i="0" u="none" strike="noStrike" kern="0" cap="none" spc="0" normalizeH="0" baseline="0" noProof="0" dirty="0">
                <a:ln>
                  <a:noFill/>
                </a:ln>
                <a:solidFill>
                  <a:schemeClr val="bg1"/>
                </a:solidFill>
                <a:effectLst/>
                <a:uLnTx/>
                <a:uFillTx/>
              </a:rPr>
              <a:t>Services </a:t>
            </a:r>
            <a:r>
              <a:rPr kumimoji="0" lang="de-DE" sz="1600" b="0" i="0" u="none" strike="noStrike" kern="0" cap="none" spc="0" normalizeH="0" baseline="0" noProof="0" dirty="0" err="1">
                <a:ln>
                  <a:noFill/>
                </a:ln>
                <a:solidFill>
                  <a:schemeClr val="bg1"/>
                </a:solidFill>
                <a:effectLst/>
                <a:uLnTx/>
                <a:uFillTx/>
              </a:rPr>
              <a:t>layer</a:t>
            </a:r>
            <a:endParaRPr kumimoji="0" lang="de-DE" sz="1600" b="0" i="0" u="none" strike="noStrike" kern="0" cap="none" spc="0" normalizeH="0" baseline="0" noProof="0" dirty="0">
              <a:ln>
                <a:noFill/>
              </a:ln>
              <a:solidFill>
                <a:schemeClr val="bg1"/>
              </a:solidFill>
              <a:effectLst/>
              <a:uLnTx/>
              <a:uFillTx/>
            </a:endParaRPr>
          </a:p>
        </p:txBody>
      </p:sp>
      <p:sp>
        <p:nvSpPr>
          <p:cNvPr id="29" name="Left Brace 16"/>
          <p:cNvSpPr/>
          <p:nvPr/>
        </p:nvSpPr>
        <p:spPr>
          <a:xfrm rot="16200000">
            <a:off x="7876755" y="655741"/>
            <a:ext cx="714035" cy="7115330"/>
          </a:xfrm>
          <a:prstGeom prst="leftBrace">
            <a:avLst/>
          </a:prstGeom>
          <a:ln w="571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ysClr val="windowText" lastClr="000000"/>
                </a:solidFill>
              </a:ln>
              <a:solidFill>
                <a:sysClr val="windowText" lastClr="000000"/>
              </a:solidFill>
              <a:effectLst/>
              <a:uLnTx/>
              <a:uFillTx/>
              <a:cs typeface="Segoe UI" panose="020B0502040204020203" pitchFamily="34" charset="0"/>
            </a:endParaRPr>
          </a:p>
        </p:txBody>
      </p:sp>
      <p:sp>
        <p:nvSpPr>
          <p:cNvPr id="30" name="Rechteck 29"/>
          <p:cNvSpPr/>
          <p:nvPr/>
        </p:nvSpPr>
        <p:spPr>
          <a:xfrm>
            <a:off x="3865817" y="2485217"/>
            <a:ext cx="577402" cy="73866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3C96"/>
                </a:solidFill>
                <a:effectLst/>
                <a:uLnTx/>
                <a:uFillTx/>
              </a:rPr>
              <a:t>TDS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3C96"/>
                </a:solidFill>
                <a:effectLst/>
                <a:uLnTx/>
                <a:uFillTx/>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400" b="1" i="0" u="none" strike="noStrike" kern="0" cap="none" spc="0" normalizeH="0" baseline="0" noProof="0" dirty="0">
                <a:ln>
                  <a:noFill/>
                </a:ln>
                <a:solidFill>
                  <a:srgbClr val="003C96"/>
                </a:solidFill>
                <a:effectLst/>
                <a:uLnTx/>
                <a:uFillTx/>
              </a:rPr>
              <a:t> SSL </a:t>
            </a:r>
          </a:p>
        </p:txBody>
      </p:sp>
      <p:sp>
        <p:nvSpPr>
          <p:cNvPr id="31" name="Flussdiagramm: Verbinder 30"/>
          <p:cNvSpPr/>
          <p:nvPr/>
        </p:nvSpPr>
        <p:spPr>
          <a:xfrm>
            <a:off x="3959279" y="2297902"/>
            <a:ext cx="152418" cy="166419"/>
          </a:xfrm>
          <a:prstGeom prst="flowChartConnector">
            <a:avLst/>
          </a:prstGeom>
          <a:solidFill>
            <a:srgbClr val="003C9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marR="0" lvl="0" indent="-108000" algn="ctr"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de-DE" sz="1800" b="0" i="0" u="none" strike="noStrike" kern="0" cap="none" spc="0" normalizeH="0" baseline="0" noProof="0" dirty="0" err="1">
              <a:ln>
                <a:noFill/>
              </a:ln>
              <a:solidFill>
                <a:schemeClr val="tx1"/>
              </a:solidFill>
              <a:effectLst/>
              <a:uLnTx/>
              <a:uFillTx/>
            </a:endParaRPr>
          </a:p>
        </p:txBody>
      </p:sp>
      <p:sp>
        <p:nvSpPr>
          <p:cNvPr id="32" name="Rechteck 31"/>
          <p:cNvSpPr/>
          <p:nvPr/>
        </p:nvSpPr>
        <p:spPr>
          <a:xfrm>
            <a:off x="4089212" y="2359109"/>
            <a:ext cx="623275" cy="45719"/>
          </a:xfrm>
          <a:prstGeom prst="rect">
            <a:avLst/>
          </a:prstGeom>
          <a:solidFill>
            <a:srgbClr val="003C9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marR="0" lvl="0" indent="-108000" algn="ctr"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de-DE" sz="1800" b="0" i="0" u="none" strike="noStrike" kern="0" cap="none" spc="0" normalizeH="0" baseline="0" noProof="0" dirty="0" err="1">
              <a:ln>
                <a:noFill/>
              </a:ln>
              <a:solidFill>
                <a:schemeClr val="tx1"/>
              </a:solidFill>
              <a:effectLst/>
              <a:uLnTx/>
              <a:uFillTx/>
            </a:endParaRPr>
          </a:p>
        </p:txBody>
      </p:sp>
    </p:spTree>
    <p:extLst>
      <p:ext uri="{BB962C8B-B14F-4D97-AF65-F5344CB8AC3E}">
        <p14:creationId xmlns:p14="http://schemas.microsoft.com/office/powerpoint/2010/main" val="3217916353"/>
      </p:ext>
    </p:extLst>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vert="horz" anchor="t">
            <a:normAutofit/>
          </a:bodyPr>
          <a:lstStyle/>
          <a:p>
            <a:pPr marL="71986"/>
            <a:r>
              <a:rPr lang="en-US" dirty="0"/>
              <a:t>SQL Database Service in Comparison to SQL Server on IaaS</a:t>
            </a:r>
          </a:p>
        </p:txBody>
      </p:sp>
      <p:sp>
        <p:nvSpPr>
          <p:cNvPr id="3" name="Textplatzhalter 2"/>
          <p:cNvSpPr>
            <a:spLocks noGrp="1"/>
          </p:cNvSpPr>
          <p:nvPr>
            <p:ph type="body" sz="quarter" idx="12"/>
          </p:nvPr>
        </p:nvSpPr>
        <p:spPr/>
        <p:txBody>
          <a:bodyPr/>
          <a:lstStyle/>
          <a:p>
            <a:r>
              <a:rPr lang="en-US" dirty="0"/>
              <a:t>Source: Microsoft</a:t>
            </a:r>
          </a:p>
        </p:txBody>
      </p:sp>
      <p:sp>
        <p:nvSpPr>
          <p:cNvPr id="5" name="Bildplatzhalter 4"/>
          <p:cNvSpPr>
            <a:spLocks noGrp="1"/>
          </p:cNvSpPr>
          <p:nvPr>
            <p:ph type="pic" sz="quarter" idx="13"/>
          </p:nvPr>
        </p:nvSpPr>
        <p:spPr/>
      </p:sp>
      <p:sp>
        <p:nvSpPr>
          <p:cNvPr id="7" name="Rectangle 6"/>
          <p:cNvSpPr/>
          <p:nvPr/>
        </p:nvSpPr>
        <p:spPr bwMode="auto">
          <a:xfrm>
            <a:off x="588482" y="2839159"/>
            <a:ext cx="5175161" cy="2704396"/>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When you want reduced overheads and possibly need elastic scale</a:t>
            </a:r>
          </a:p>
          <a:p>
            <a:pPr marL="108000" indent="-144000">
              <a:spcBef>
                <a:spcPts val="600"/>
              </a:spcBef>
              <a:spcAft>
                <a:spcPts val="600"/>
              </a:spcAft>
              <a:buFont typeface="Arial" panose="020B0604020202020204" pitchFamily="34" charset="0"/>
              <a:buChar char="•"/>
            </a:pPr>
            <a:r>
              <a:rPr lang="en-US" dirty="0">
                <a:solidFill>
                  <a:schemeClr val="tx1"/>
                </a:solidFill>
              </a:rPr>
              <a:t>Customer does not want to add additional IT resources for support and maintenance</a:t>
            </a:r>
          </a:p>
          <a:p>
            <a:pPr marL="108000" indent="-144000">
              <a:spcBef>
                <a:spcPts val="600"/>
              </a:spcBef>
              <a:spcAft>
                <a:spcPts val="600"/>
              </a:spcAft>
              <a:buFont typeface="Arial" panose="020B0604020202020204" pitchFamily="34" charset="0"/>
              <a:buChar char="•"/>
            </a:pPr>
            <a:r>
              <a:rPr lang="en-US" dirty="0">
                <a:solidFill>
                  <a:schemeClr val="tx1"/>
                </a:solidFill>
              </a:rPr>
              <a:t>Avoiding CAPEX and OPEX</a:t>
            </a:r>
          </a:p>
        </p:txBody>
      </p:sp>
      <p:sp>
        <p:nvSpPr>
          <p:cNvPr id="15" name="Rechteck 14"/>
          <p:cNvSpPr/>
          <p:nvPr/>
        </p:nvSpPr>
        <p:spPr>
          <a:xfrm>
            <a:off x="588482" y="2051060"/>
            <a:ext cx="5175161" cy="720000"/>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400" dirty="0">
                <a:solidFill>
                  <a:schemeClr val="bg1"/>
                </a:solidFill>
              </a:rPr>
              <a:t>SQL database service</a:t>
            </a:r>
          </a:p>
        </p:txBody>
      </p:sp>
      <p:sp>
        <p:nvSpPr>
          <p:cNvPr id="9" name="Rectangle 8"/>
          <p:cNvSpPr/>
          <p:nvPr/>
        </p:nvSpPr>
        <p:spPr bwMode="auto">
          <a:xfrm>
            <a:off x="6428358" y="2845375"/>
            <a:ext cx="5175161" cy="2704396"/>
          </a:xfrm>
          <a:prstGeom prst="rect">
            <a:avLst/>
          </a:prstGeom>
          <a:solidFill>
            <a:schemeClr val="bg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marL="108000" indent="-144000">
              <a:spcBef>
                <a:spcPts val="600"/>
              </a:spcBef>
              <a:spcAft>
                <a:spcPts val="600"/>
              </a:spcAft>
              <a:buFont typeface="Arial" panose="020B0604020202020204" pitchFamily="34" charset="0"/>
              <a:buChar char="•"/>
            </a:pPr>
            <a:r>
              <a:rPr lang="en-US" dirty="0">
                <a:solidFill>
                  <a:schemeClr val="tx1"/>
                </a:solidFill>
              </a:rPr>
              <a:t>Existing applications that require full-box product functionality</a:t>
            </a:r>
          </a:p>
          <a:p>
            <a:pPr marL="108000" indent="-144000">
              <a:spcBef>
                <a:spcPts val="600"/>
              </a:spcBef>
              <a:spcAft>
                <a:spcPts val="600"/>
              </a:spcAft>
              <a:buFont typeface="Arial" panose="020B0604020202020204" pitchFamily="34" charset="0"/>
              <a:buChar char="•"/>
            </a:pPr>
            <a:r>
              <a:rPr lang="en-US" dirty="0">
                <a:solidFill>
                  <a:schemeClr val="tx1"/>
                </a:solidFill>
              </a:rPr>
              <a:t>Ecosystem of IT resources for support and maintenance</a:t>
            </a:r>
          </a:p>
          <a:p>
            <a:pPr marL="108000" indent="-144000">
              <a:spcBef>
                <a:spcPts val="600"/>
              </a:spcBef>
              <a:spcAft>
                <a:spcPts val="600"/>
              </a:spcAft>
              <a:buFont typeface="Arial" panose="020B0604020202020204" pitchFamily="34" charset="0"/>
              <a:buChar char="•"/>
            </a:pPr>
            <a:r>
              <a:rPr lang="en-US" dirty="0">
                <a:solidFill>
                  <a:schemeClr val="tx1"/>
                </a:solidFill>
              </a:rPr>
              <a:t>Removing CAPEX</a:t>
            </a:r>
          </a:p>
        </p:txBody>
      </p:sp>
      <p:sp>
        <p:nvSpPr>
          <p:cNvPr id="22" name="Rechteck 21"/>
          <p:cNvSpPr/>
          <p:nvPr/>
        </p:nvSpPr>
        <p:spPr>
          <a:xfrm>
            <a:off x="6428358" y="2044844"/>
            <a:ext cx="5175161" cy="720000"/>
          </a:xfrm>
          <a:prstGeom prst="rect">
            <a:avLst/>
          </a:pr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r>
              <a:rPr lang="en-US" sz="2400" dirty="0">
                <a:solidFill>
                  <a:schemeClr val="bg1"/>
                </a:solidFill>
              </a:rPr>
              <a:t>SQL Server on IaaS</a:t>
            </a:r>
          </a:p>
        </p:txBody>
      </p:sp>
    </p:spTree>
    <p:extLst>
      <p:ext uri="{BB962C8B-B14F-4D97-AF65-F5344CB8AC3E}">
        <p14:creationId xmlns:p14="http://schemas.microsoft.com/office/powerpoint/2010/main" val="2562182217"/>
      </p:ext>
    </p:extLst>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7"/>
          </p:nvPr>
        </p:nvSpPr>
        <p:spPr/>
        <p:txBody>
          <a:bodyPr>
            <a:noAutofit/>
          </a:bodyPr>
          <a:lstStyle/>
          <a:p>
            <a:pPr marL="504217" indent="-504217">
              <a:buFont typeface="+mj-lt"/>
              <a:buAutoNum type="arabicPeriod"/>
            </a:pPr>
            <a:r>
              <a:rPr lang="en-AU" sz="2800" dirty="0"/>
              <a:t>Create an SQL Database Through the Azure Portal and Configure the Firewall to Allow Access to the Database</a:t>
            </a:r>
          </a:p>
          <a:p>
            <a:pPr marL="504217" indent="-504217">
              <a:buFont typeface="+mj-lt"/>
              <a:buAutoNum type="arabicPeriod"/>
            </a:pPr>
            <a:r>
              <a:rPr lang="en-AU" sz="2800" dirty="0"/>
              <a:t>Access the Database from your Web Applications From the Last </a:t>
            </a:r>
            <a:r>
              <a:rPr lang="en-AU" dirty="0"/>
              <a:t>E</a:t>
            </a:r>
            <a:r>
              <a:rPr lang="en-AU" sz="2800" dirty="0"/>
              <a:t>xercise or from SQL Management Studio</a:t>
            </a:r>
          </a:p>
          <a:p>
            <a:pPr marL="0" indent="0">
              <a:buNone/>
            </a:pPr>
            <a:r>
              <a:rPr lang="en-AU" dirty="0"/>
              <a:t>3.   </a:t>
            </a:r>
            <a:r>
              <a:rPr lang="en-AU" sz="2800" dirty="0"/>
              <a:t>You Can get a Free Permanent Account at: </a:t>
            </a:r>
          </a:p>
          <a:p>
            <a:pPr marL="0" indent="0">
              <a:lnSpc>
                <a:spcPct val="120000"/>
              </a:lnSpc>
              <a:buNone/>
            </a:pPr>
            <a:r>
              <a:rPr lang="en-AU" sz="2800" dirty="0"/>
              <a:t>	</a:t>
            </a:r>
            <a:r>
              <a:rPr lang="en-AU" sz="2400" dirty="0"/>
              <a:t>http://aka.ms/cloudforstudents</a:t>
            </a:r>
          </a:p>
        </p:txBody>
      </p:sp>
      <p:sp>
        <p:nvSpPr>
          <p:cNvPr id="2" name="Titel 1"/>
          <p:cNvSpPr>
            <a:spLocks noGrp="1"/>
          </p:cNvSpPr>
          <p:nvPr>
            <p:ph type="title"/>
          </p:nvPr>
        </p:nvSpPr>
        <p:spPr/>
        <p:txBody>
          <a:bodyPr/>
          <a:lstStyle/>
          <a:p>
            <a:r>
              <a:rPr lang="en-AU" sz="3600" dirty="0"/>
              <a:t>Exercise</a:t>
            </a:r>
            <a:r>
              <a:rPr lang="en-AU" dirty="0"/>
              <a:t>:</a:t>
            </a:r>
          </a:p>
        </p:txBody>
      </p:sp>
      <p:sp>
        <p:nvSpPr>
          <p:cNvPr id="4" name="Textplatzhalter 3"/>
          <p:cNvSpPr>
            <a:spLocks noGrp="1"/>
          </p:cNvSpPr>
          <p:nvPr>
            <p:ph type="body" sz="quarter" idx="12"/>
          </p:nvPr>
        </p:nvSpPr>
        <p:spPr/>
        <p:txBody>
          <a:bodyPr>
            <a:normAutofit/>
          </a:bodyPr>
          <a:lstStyle/>
          <a:p>
            <a:pPr marL="0" indent="0">
              <a:buNone/>
            </a:pPr>
            <a:endParaRPr lang="de-DE" dirty="0"/>
          </a:p>
        </p:txBody>
      </p:sp>
    </p:spTree>
    <p:extLst>
      <p:ext uri="{BB962C8B-B14F-4D97-AF65-F5344CB8AC3E}">
        <p14:creationId xmlns:p14="http://schemas.microsoft.com/office/powerpoint/2010/main" val="4013008712"/>
      </p:ext>
    </p:extLst>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4.4 </a:t>
            </a:r>
            <a:r>
              <a:rPr lang="de-DE" dirty="0" err="1"/>
              <a:t>Example</a:t>
            </a:r>
            <a:r>
              <a:rPr lang="de-DE" dirty="0"/>
              <a:t> </a:t>
            </a:r>
            <a:r>
              <a:rPr lang="de-DE" dirty="0" err="1"/>
              <a:t>for</a:t>
            </a:r>
            <a:r>
              <a:rPr lang="de-DE" dirty="0"/>
              <a:t> Cloud </a:t>
            </a:r>
            <a:r>
              <a:rPr lang="de-DE" dirty="0" err="1"/>
              <a:t>Use</a:t>
            </a:r>
            <a:r>
              <a:rPr lang="de-DE" dirty="0"/>
              <a:t> Case: </a:t>
            </a:r>
            <a:r>
              <a:rPr lang="de-DE" dirty="0" err="1"/>
              <a:t>Machine</a:t>
            </a:r>
            <a:r>
              <a:rPr lang="de-DE" dirty="0"/>
              <a:t> Learning</a:t>
            </a:r>
            <a:br>
              <a:rPr lang="de-DE" dirty="0"/>
            </a:br>
            <a:endParaRPr lang="de-DE" dirty="0"/>
          </a:p>
        </p:txBody>
      </p:sp>
      <p:sp>
        <p:nvSpPr>
          <p:cNvPr id="7" name="Textplatzhalter 6"/>
          <p:cNvSpPr>
            <a:spLocks noGrp="1"/>
          </p:cNvSpPr>
          <p:nvPr>
            <p:ph type="body" sz="quarter" idx="12"/>
          </p:nvPr>
        </p:nvSpPr>
        <p:spPr/>
        <p:txBody>
          <a:bodyPr/>
          <a:lstStyle/>
          <a:p>
            <a:endParaRPr lang="de-DE"/>
          </a:p>
        </p:txBody>
      </p:sp>
      <p:sp>
        <p:nvSpPr>
          <p:cNvPr id="8" name="Textplatzhalter 7"/>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3891510624"/>
      </p:ext>
    </p:extLst>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Machine</a:t>
            </a:r>
            <a:r>
              <a:rPr lang="de-DE" dirty="0"/>
              <a:t> Learning</a:t>
            </a:r>
          </a:p>
        </p:txBody>
      </p:sp>
      <p:sp>
        <p:nvSpPr>
          <p:cNvPr id="5" name="Textplatzhalter 4"/>
          <p:cNvSpPr>
            <a:spLocks noGrp="1"/>
          </p:cNvSpPr>
          <p:nvPr>
            <p:ph type="body" sz="quarter" idx="12"/>
          </p:nvPr>
        </p:nvSpPr>
        <p:spPr/>
        <p:txBody>
          <a:bodyPr/>
          <a:lstStyle/>
          <a:p>
            <a:r>
              <a:rPr lang="en-US" dirty="0"/>
              <a:t>Source: Microsoft</a:t>
            </a:r>
          </a:p>
        </p:txBody>
      </p:sp>
      <p:sp>
        <p:nvSpPr>
          <p:cNvPr id="6" name="Bildplatzhalter 5"/>
          <p:cNvSpPr>
            <a:spLocks noGrp="1"/>
          </p:cNvSpPr>
          <p:nvPr>
            <p:ph type="pic" sz="quarter" idx="13"/>
          </p:nvPr>
        </p:nvSpPr>
        <p:spPr/>
      </p:sp>
      <p:sp>
        <p:nvSpPr>
          <p:cNvPr id="3" name="TextBox 2"/>
          <p:cNvSpPr txBox="1"/>
          <p:nvPr/>
        </p:nvSpPr>
        <p:spPr>
          <a:xfrm>
            <a:off x="388314" y="4428425"/>
            <a:ext cx="11415373" cy="1351444"/>
          </a:xfrm>
          <a:prstGeom prst="rect">
            <a:avLst/>
          </a:prstGeom>
          <a:noFill/>
        </p:spPr>
        <p:txBody>
          <a:bodyPr wrap="square" lIns="179259" tIns="143407" rIns="179259" bIns="143407" rtlCol="0">
            <a:spAutoFit/>
          </a:bodyPr>
          <a:lstStyle/>
          <a:p>
            <a:pPr defTabSz="914225">
              <a:lnSpc>
                <a:spcPct val="90000"/>
              </a:lnSpc>
              <a:spcAft>
                <a:spcPts val="588"/>
              </a:spcAft>
            </a:pPr>
            <a:r>
              <a:rPr lang="en-US" sz="2000" i="1" dirty="0"/>
              <a:t>“Subfield of computer science and statistics that deals with the construction and study of systems that can learn from data, rather than follow only explicitly programmed instructions”</a:t>
            </a:r>
          </a:p>
          <a:p>
            <a:pPr defTabSz="914225">
              <a:lnSpc>
                <a:spcPct val="90000"/>
              </a:lnSpc>
              <a:spcBef>
                <a:spcPts val="1175"/>
              </a:spcBef>
              <a:spcAft>
                <a:spcPts val="588"/>
              </a:spcAft>
            </a:pPr>
            <a:r>
              <a:rPr lang="en-AU" sz="2000" i="1" dirty="0"/>
              <a:t>-Wikipedia</a:t>
            </a:r>
            <a:endParaRPr lang="en-US" sz="2000" i="1" dirty="0"/>
          </a:p>
        </p:txBody>
      </p:sp>
      <p:sp>
        <p:nvSpPr>
          <p:cNvPr id="8" name="Rechteck 7"/>
          <p:cNvSpPr/>
          <p:nvPr/>
        </p:nvSpPr>
        <p:spPr>
          <a:xfrm>
            <a:off x="2331747" y="2877742"/>
            <a:ext cx="9471940" cy="1263455"/>
          </a:xfrm>
          <a:prstGeom prst="rect">
            <a:avLst/>
          </a:prstGeom>
          <a:solidFill>
            <a:schemeClr val="bg2"/>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Finding patterns in data</a:t>
            </a:r>
          </a:p>
        </p:txBody>
      </p:sp>
      <p:sp>
        <p:nvSpPr>
          <p:cNvPr id="9" name="Gleichschenkliges Dreieck 8"/>
          <p:cNvSpPr/>
          <p:nvPr/>
        </p:nvSpPr>
        <p:spPr>
          <a:xfrm rot="5400000">
            <a:off x="1357535" y="3238006"/>
            <a:ext cx="1263455" cy="542926"/>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p:nvSpPr>
        <p:spPr>
          <a:xfrm>
            <a:off x="2331747" y="1496640"/>
            <a:ext cx="9471940" cy="1263455"/>
          </a:xfrm>
          <a:prstGeom prst="rect">
            <a:avLst/>
          </a:prstGeom>
          <a:solidFill>
            <a:schemeClr val="bg2"/>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Replacing human written code with supplying data</a:t>
            </a:r>
          </a:p>
        </p:txBody>
      </p:sp>
      <p:sp>
        <p:nvSpPr>
          <p:cNvPr id="11" name="Gleichschenkliges Dreieck 10"/>
          <p:cNvSpPr/>
          <p:nvPr/>
        </p:nvSpPr>
        <p:spPr>
          <a:xfrm rot="5400000">
            <a:off x="1357535" y="1856904"/>
            <a:ext cx="1263455" cy="542926"/>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2">
            <a:duotone>
              <a:schemeClr val="accent1">
                <a:shade val="45000"/>
                <a:satMod val="135000"/>
              </a:schemeClr>
              <a:prstClr val="white"/>
            </a:duotone>
          </a:blip>
          <a:stretch>
            <a:fillRect/>
          </a:stretch>
        </p:blipFill>
        <p:spPr>
          <a:xfrm>
            <a:off x="412933" y="1573107"/>
            <a:ext cx="1128605" cy="2478154"/>
          </a:xfrm>
          <a:prstGeom prst="rect">
            <a:avLst/>
          </a:prstGeom>
        </p:spPr>
      </p:pic>
    </p:spTree>
    <p:extLst>
      <p:ext uri="{BB962C8B-B14F-4D97-AF65-F5344CB8AC3E}">
        <p14:creationId xmlns:p14="http://schemas.microsoft.com/office/powerpoint/2010/main" val="1419003291"/>
      </p:ext>
    </p:extLst>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Why Learn?</a:t>
            </a:r>
          </a:p>
        </p:txBody>
      </p:sp>
      <p:sp>
        <p:nvSpPr>
          <p:cNvPr id="2" name="Textplatzhalter 1"/>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pic>
        <p:nvPicPr>
          <p:cNvPr id="22" name="Grafik 21" descr="Bildschirmausschnitt"/>
          <p:cNvPicPr>
            <a:picLocks/>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8920" y="1187397"/>
            <a:ext cx="1260000" cy="1260000"/>
          </a:xfrm>
          <a:prstGeom prst="rect">
            <a:avLst/>
          </a:prstGeom>
        </p:spPr>
      </p:pic>
      <p:pic>
        <p:nvPicPr>
          <p:cNvPr id="23" name="Grafik 22" descr="Bildschirmausschnitt"/>
          <p:cNvPicPr>
            <a:picLocks/>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8920" y="5109692"/>
            <a:ext cx="1260000" cy="1260000"/>
          </a:xfrm>
          <a:prstGeom prst="rect">
            <a:avLst/>
          </a:prstGeom>
        </p:spPr>
      </p:pic>
      <p:sp>
        <p:nvSpPr>
          <p:cNvPr id="6" name="Text Placeholder 2"/>
          <p:cNvSpPr txBox="1">
            <a:spLocks/>
          </p:cNvSpPr>
          <p:nvPr/>
        </p:nvSpPr>
        <p:spPr>
          <a:xfrm>
            <a:off x="2856865" y="3895692"/>
            <a:ext cx="8770175" cy="1008000"/>
          </a:xfrm>
          <a:prstGeom prst="rect">
            <a:avLst/>
          </a:prstGeom>
          <a:solidFill>
            <a:schemeClr val="bg2"/>
          </a:solidFill>
        </p:spPr>
        <p:txBody>
          <a:bodyPr vert="horz" lIns="720000" tIns="44821" rIns="540000" bIns="44821" rtlCol="0" anchor="ctr">
            <a:noAutofit/>
          </a:bodyPr>
          <a:lstStyle>
            <a:defPPr>
              <a:defRPr lang="en-US"/>
            </a:defPPr>
            <a:lvl1pPr algn="ctr" defTabSz="931863" rtl="0" eaLnBrk="0" fontAlgn="base" hangingPunct="0">
              <a:spcBef>
                <a:spcPct val="0"/>
              </a:spcBef>
              <a:spcAft>
                <a:spcPct val="0"/>
              </a:spcAft>
              <a:defRPr sz="1224" kern="1200">
                <a:solidFill>
                  <a:schemeClr val="tx1">
                    <a:tint val="75000"/>
                  </a:schemeClr>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algn="l">
              <a:spcBef>
                <a:spcPts val="794"/>
              </a:spcBef>
              <a:spcAft>
                <a:spcPts val="441"/>
              </a:spcAft>
            </a:pPr>
            <a:r>
              <a:rPr lang="en-US" sz="2000" dirty="0">
                <a:solidFill>
                  <a:schemeClr val="tx1"/>
                </a:solidFill>
                <a:latin typeface="+mn-lt"/>
              </a:rPr>
              <a:t>3. Learn it when you can’t code it                     </a:t>
            </a:r>
            <a:br>
              <a:rPr lang="en-US" sz="2400" dirty="0">
                <a:solidFill>
                  <a:schemeClr val="tx1"/>
                </a:solidFill>
                <a:latin typeface="+mn-lt"/>
              </a:rPr>
            </a:br>
            <a:r>
              <a:rPr lang="en-US" sz="1800" dirty="0">
                <a:solidFill>
                  <a:schemeClr val="tx1"/>
                </a:solidFill>
                <a:latin typeface="+mn-lt"/>
              </a:rPr>
              <a:t>(e.g., recognizing speech/image/gestures)</a:t>
            </a:r>
            <a:endParaRPr lang="en-US" sz="1800" b="1" dirty="0">
              <a:solidFill>
                <a:schemeClr val="tx1"/>
              </a:solidFill>
              <a:latin typeface="+mn-lt"/>
            </a:endParaRPr>
          </a:p>
        </p:txBody>
      </p:sp>
      <p:sp>
        <p:nvSpPr>
          <p:cNvPr id="8" name="Text Placeholder 2"/>
          <p:cNvSpPr txBox="1">
            <a:spLocks/>
          </p:cNvSpPr>
          <p:nvPr/>
        </p:nvSpPr>
        <p:spPr>
          <a:xfrm>
            <a:off x="2856865" y="5235692"/>
            <a:ext cx="8770175" cy="1008000"/>
          </a:xfrm>
          <a:prstGeom prst="rect">
            <a:avLst/>
          </a:prstGeom>
          <a:solidFill>
            <a:schemeClr val="bg2"/>
          </a:solidFill>
        </p:spPr>
        <p:txBody>
          <a:bodyPr vert="horz" lIns="720000" tIns="44821" rIns="540000" bIns="44821" rtlCol="0" anchor="ctr">
            <a:noAutofit/>
          </a:bodyPr>
          <a:lstStyle>
            <a:defPPr>
              <a:defRPr lang="en-US"/>
            </a:defPPr>
            <a:lvl1pPr algn="ctr" defTabSz="931863" rtl="0" eaLnBrk="0" fontAlgn="base" hangingPunct="0">
              <a:spcBef>
                <a:spcPct val="0"/>
              </a:spcBef>
              <a:spcAft>
                <a:spcPct val="0"/>
              </a:spcAft>
              <a:defRPr sz="1224" kern="1200">
                <a:solidFill>
                  <a:schemeClr val="tx1">
                    <a:tint val="75000"/>
                  </a:schemeClr>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algn="l">
              <a:spcBef>
                <a:spcPts val="794"/>
              </a:spcBef>
              <a:spcAft>
                <a:spcPts val="441"/>
              </a:spcAft>
            </a:pPr>
            <a:r>
              <a:rPr lang="en-US" sz="2000" dirty="0">
                <a:solidFill>
                  <a:schemeClr val="tx1"/>
                </a:solidFill>
                <a:latin typeface="+mn-lt"/>
              </a:rPr>
              <a:t>4. Learn it when you can’t scale it                    </a:t>
            </a:r>
            <a:br>
              <a:rPr lang="en-US" sz="2400" dirty="0">
                <a:solidFill>
                  <a:schemeClr val="tx1"/>
                </a:solidFill>
                <a:latin typeface="+mn-lt"/>
              </a:rPr>
            </a:br>
            <a:r>
              <a:rPr lang="en-US" sz="1800" dirty="0">
                <a:solidFill>
                  <a:schemeClr val="tx1"/>
                </a:solidFill>
                <a:latin typeface="+mn-lt"/>
              </a:rPr>
              <a:t>(e.g., recommendations, spam &amp; fraud detection) </a:t>
            </a:r>
          </a:p>
        </p:txBody>
      </p:sp>
      <p:sp>
        <p:nvSpPr>
          <p:cNvPr id="9" name="Text Placeholder 2"/>
          <p:cNvSpPr txBox="1">
            <a:spLocks/>
          </p:cNvSpPr>
          <p:nvPr/>
        </p:nvSpPr>
        <p:spPr>
          <a:xfrm>
            <a:off x="2856865" y="2555691"/>
            <a:ext cx="8770175" cy="1008000"/>
          </a:xfrm>
          <a:prstGeom prst="rect">
            <a:avLst/>
          </a:prstGeom>
          <a:solidFill>
            <a:schemeClr val="bg2"/>
          </a:solidFill>
        </p:spPr>
        <p:txBody>
          <a:bodyPr vert="horz" lIns="720000" tIns="44821" rIns="540000" bIns="44821" rtlCol="0" anchor="ctr">
            <a:noAutofit/>
          </a:bodyPr>
          <a:lstStyle>
            <a:defPPr>
              <a:defRPr lang="en-US"/>
            </a:defPPr>
            <a:lvl1pPr algn="ctr" defTabSz="931863" rtl="0" eaLnBrk="0" fontAlgn="base" hangingPunct="0">
              <a:spcBef>
                <a:spcPct val="0"/>
              </a:spcBef>
              <a:spcAft>
                <a:spcPct val="0"/>
              </a:spcAft>
              <a:defRPr sz="1224" kern="1200">
                <a:solidFill>
                  <a:schemeClr val="tx1">
                    <a:tint val="75000"/>
                  </a:schemeClr>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algn="l">
              <a:spcBef>
                <a:spcPts val="794"/>
              </a:spcBef>
              <a:spcAft>
                <a:spcPts val="441"/>
              </a:spcAft>
            </a:pPr>
            <a:r>
              <a:rPr lang="en-US" sz="2000" dirty="0">
                <a:solidFill>
                  <a:schemeClr val="tx1"/>
                </a:solidFill>
                <a:latin typeface="+mn-lt"/>
              </a:rPr>
              <a:t>2. Learn it when you have to adapt/personalize</a:t>
            </a:r>
            <a:br>
              <a:rPr lang="en-US" sz="2400" dirty="0">
                <a:solidFill>
                  <a:schemeClr val="tx1"/>
                </a:solidFill>
                <a:latin typeface="+mn-lt"/>
              </a:rPr>
            </a:br>
            <a:r>
              <a:rPr lang="en-US" sz="1800" dirty="0">
                <a:solidFill>
                  <a:schemeClr val="tx1"/>
                </a:solidFill>
                <a:latin typeface="+mn-lt"/>
              </a:rPr>
              <a:t>(e.g., predictive typing)</a:t>
            </a:r>
            <a:endParaRPr lang="en-US" sz="1800" b="1" dirty="0">
              <a:solidFill>
                <a:schemeClr val="tx1"/>
              </a:solidFill>
              <a:latin typeface="+mn-lt"/>
            </a:endParaRPr>
          </a:p>
        </p:txBody>
      </p:sp>
      <p:sp>
        <p:nvSpPr>
          <p:cNvPr id="11" name="Text Placeholder 2"/>
          <p:cNvSpPr txBox="1">
            <a:spLocks/>
          </p:cNvSpPr>
          <p:nvPr/>
        </p:nvSpPr>
        <p:spPr>
          <a:xfrm>
            <a:off x="2856865" y="1215690"/>
            <a:ext cx="8770175" cy="1008000"/>
          </a:xfrm>
          <a:prstGeom prst="rect">
            <a:avLst/>
          </a:prstGeom>
          <a:solidFill>
            <a:schemeClr val="bg2"/>
          </a:solidFill>
        </p:spPr>
        <p:txBody>
          <a:bodyPr vert="horz" lIns="720000" tIns="44821" rIns="540000" bIns="44821" rtlCol="0" anchor="ctr">
            <a:noAutofit/>
          </a:bodyPr>
          <a:lstStyle>
            <a:defPPr>
              <a:defRPr lang="en-US"/>
            </a:defPPr>
            <a:lvl1pPr algn="ctr" defTabSz="931863" rtl="0" eaLnBrk="0" fontAlgn="base" hangingPunct="0">
              <a:spcBef>
                <a:spcPct val="0"/>
              </a:spcBef>
              <a:spcAft>
                <a:spcPct val="0"/>
              </a:spcAft>
              <a:defRPr sz="1224" kern="1200">
                <a:solidFill>
                  <a:schemeClr val="tx1">
                    <a:tint val="75000"/>
                  </a:schemeClr>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algn="l">
              <a:spcBef>
                <a:spcPts val="794"/>
              </a:spcBef>
              <a:spcAft>
                <a:spcPts val="441"/>
              </a:spcAft>
            </a:pPr>
            <a:r>
              <a:rPr lang="en-US" sz="2000" dirty="0">
                <a:solidFill>
                  <a:schemeClr val="tx1"/>
                </a:solidFill>
                <a:latin typeface="+mn-lt"/>
              </a:rPr>
              <a:t>1. Learn it when you can’t track it</a:t>
            </a:r>
            <a:br>
              <a:rPr lang="en-US" sz="2000" dirty="0">
                <a:solidFill>
                  <a:schemeClr val="tx1"/>
                </a:solidFill>
                <a:latin typeface="+mn-lt"/>
              </a:rPr>
            </a:br>
            <a:r>
              <a:rPr lang="en-US" sz="1800" dirty="0">
                <a:solidFill>
                  <a:schemeClr val="tx1"/>
                </a:solidFill>
                <a:latin typeface="+mn-lt"/>
              </a:rPr>
              <a:t>(e.g., AI gaming, robot control)</a:t>
            </a:r>
            <a:endParaRPr lang="en-US" sz="1800" b="1" dirty="0">
              <a:solidFill>
                <a:schemeClr val="tx1"/>
              </a:solidFill>
              <a:latin typeface="+mn-lt"/>
            </a:endParaRPr>
          </a:p>
        </p:txBody>
      </p:sp>
      <p:sp>
        <p:nvSpPr>
          <p:cNvPr id="14" name="Gleichschenkliges Dreieck 13"/>
          <p:cNvSpPr/>
          <p:nvPr/>
        </p:nvSpPr>
        <p:spPr>
          <a:xfrm rot="5400000">
            <a:off x="1802670" y="1480421"/>
            <a:ext cx="1008000" cy="473968"/>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leichschenkliges Dreieck 14"/>
          <p:cNvSpPr/>
          <p:nvPr/>
        </p:nvSpPr>
        <p:spPr>
          <a:xfrm rot="5400000">
            <a:off x="1802670" y="2821183"/>
            <a:ext cx="1008000" cy="473968"/>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Gleichschenkliges Dreieck 15"/>
          <p:cNvSpPr/>
          <p:nvPr/>
        </p:nvSpPr>
        <p:spPr>
          <a:xfrm rot="5400000">
            <a:off x="1802670" y="4161945"/>
            <a:ext cx="1008000" cy="473968"/>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leichschenkliges Dreieck 16"/>
          <p:cNvSpPr/>
          <p:nvPr/>
        </p:nvSpPr>
        <p:spPr>
          <a:xfrm rot="5400000">
            <a:off x="1802670" y="5502708"/>
            <a:ext cx="1008000" cy="473968"/>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fik 19" descr="Bildschirmausschnitt"/>
          <p:cNvPicPr>
            <a:picLocks/>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8588" y="3767111"/>
            <a:ext cx="1260000" cy="1260000"/>
          </a:xfrm>
          <a:prstGeom prst="rect">
            <a:avLst/>
          </a:prstGeom>
        </p:spPr>
      </p:pic>
      <p:pic>
        <p:nvPicPr>
          <p:cNvPr id="7" name="Grafik 6"/>
          <p:cNvPicPr>
            <a:picLocks noChangeAspect="1"/>
          </p:cNvPicPr>
          <p:nvPr/>
        </p:nvPicPr>
        <p:blipFill>
          <a:blip r:embed="rId3">
            <a:duotone>
              <a:schemeClr val="accent1">
                <a:shade val="45000"/>
                <a:satMod val="135000"/>
              </a:schemeClr>
              <a:prstClr val="white"/>
            </a:duotone>
          </a:blip>
          <a:stretch>
            <a:fillRect/>
          </a:stretch>
        </p:blipFill>
        <p:spPr>
          <a:xfrm>
            <a:off x="794356" y="1330776"/>
            <a:ext cx="1110205" cy="4781045"/>
          </a:xfrm>
          <a:prstGeom prst="rect">
            <a:avLst/>
          </a:prstGeom>
        </p:spPr>
      </p:pic>
    </p:spTree>
    <p:extLst>
      <p:ext uri="{BB962C8B-B14F-4D97-AF65-F5344CB8AC3E}">
        <p14:creationId xmlns:p14="http://schemas.microsoft.com/office/powerpoint/2010/main" val="2580150209"/>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2"/>
          </p:nvPr>
        </p:nvSpPr>
        <p:spPr/>
        <p:txBody>
          <a:bodyPr>
            <a:normAutofit/>
          </a:bodyPr>
          <a:lstStyle/>
          <a:p>
            <a:pPr marL="0" indent="0">
              <a:buNone/>
            </a:pPr>
            <a:r>
              <a:rPr lang="de-DE" dirty="0"/>
              <a:t>Source</a:t>
            </a:r>
            <a:r>
              <a:rPr lang="en-US" dirty="0"/>
              <a:t>: “The Future Of Cloud Computing,” </a:t>
            </a:r>
            <a:r>
              <a:rPr lang="de-DE" dirty="0"/>
              <a:t>Expert Group Report, http://cordis.europa.eu/fp7/ict/ssai/docs/cloud-report-final.pdf</a:t>
            </a:r>
          </a:p>
        </p:txBody>
      </p:sp>
      <p:cxnSp>
        <p:nvCxnSpPr>
          <p:cNvPr id="48" name="Gerader Verbinder 47"/>
          <p:cNvCxnSpPr>
            <a:stCxn id="16" idx="1"/>
            <a:endCxn id="15" idx="3"/>
          </p:cNvCxnSpPr>
          <p:nvPr/>
        </p:nvCxnSpPr>
        <p:spPr>
          <a:xfrm flipH="1">
            <a:off x="4301337" y="3613991"/>
            <a:ext cx="3967188" cy="2632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a:stCxn id="10" idx="1"/>
            <a:endCxn id="12" idx="3"/>
          </p:cNvCxnSpPr>
          <p:nvPr/>
        </p:nvCxnSpPr>
        <p:spPr>
          <a:xfrm flipH="1">
            <a:off x="4917928" y="2510442"/>
            <a:ext cx="2734006" cy="23306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a:stCxn id="6" idx="3"/>
            <a:endCxn id="13" idx="1"/>
          </p:cNvCxnSpPr>
          <p:nvPr/>
        </p:nvCxnSpPr>
        <p:spPr>
          <a:xfrm>
            <a:off x="4917928" y="2510037"/>
            <a:ext cx="2733354" cy="238723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6280491" y="1976136"/>
            <a:ext cx="2368" cy="131699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2973928" y="2276037"/>
            <a:ext cx="1944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FEATURES</a:t>
            </a:r>
          </a:p>
        </p:txBody>
      </p:sp>
      <p:sp>
        <p:nvSpPr>
          <p:cNvPr id="10" name="Rechteck 9"/>
          <p:cNvSpPr/>
          <p:nvPr/>
        </p:nvSpPr>
        <p:spPr>
          <a:xfrm>
            <a:off x="7651934" y="2276442"/>
            <a:ext cx="1944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MODES</a:t>
            </a:r>
          </a:p>
        </p:txBody>
      </p:sp>
      <p:sp>
        <p:nvSpPr>
          <p:cNvPr id="12" name="Rechteck 11"/>
          <p:cNvSpPr/>
          <p:nvPr/>
        </p:nvSpPr>
        <p:spPr>
          <a:xfrm>
            <a:off x="2973928" y="4607096"/>
            <a:ext cx="1944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COMPARES TO</a:t>
            </a:r>
          </a:p>
        </p:txBody>
      </p:sp>
      <p:sp>
        <p:nvSpPr>
          <p:cNvPr id="13" name="Rechteck 12"/>
          <p:cNvSpPr/>
          <p:nvPr/>
        </p:nvSpPr>
        <p:spPr>
          <a:xfrm>
            <a:off x="7651282" y="4663267"/>
            <a:ext cx="1944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STAKEHOLDERS</a:t>
            </a:r>
          </a:p>
        </p:txBody>
      </p:sp>
      <p:sp>
        <p:nvSpPr>
          <p:cNvPr id="14" name="Rechteck 13"/>
          <p:cNvSpPr/>
          <p:nvPr/>
        </p:nvSpPr>
        <p:spPr>
          <a:xfrm>
            <a:off x="5488491" y="1508136"/>
            <a:ext cx="1584000"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TYPES</a:t>
            </a:r>
            <a:endParaRPr kumimoji="0" lang="en-US" sz="1600" b="1" u="none" strike="noStrike" kern="0" cap="none" spc="0" normalizeH="0" baseline="0" dirty="0">
              <a:ln>
                <a:noFill/>
              </a:ln>
              <a:solidFill>
                <a:schemeClr val="accent4"/>
              </a:solidFill>
              <a:effectLst/>
              <a:uLnTx/>
              <a:uFillTx/>
            </a:endParaRPr>
          </a:p>
        </p:txBody>
      </p:sp>
      <p:sp>
        <p:nvSpPr>
          <p:cNvPr id="15" name="Rechteck 14"/>
          <p:cNvSpPr/>
          <p:nvPr/>
        </p:nvSpPr>
        <p:spPr>
          <a:xfrm>
            <a:off x="3081175" y="3406312"/>
            <a:ext cx="1220162"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BENEFITS</a:t>
            </a:r>
          </a:p>
        </p:txBody>
      </p:sp>
      <p:sp>
        <p:nvSpPr>
          <p:cNvPr id="16" name="Rechteck 15"/>
          <p:cNvSpPr/>
          <p:nvPr/>
        </p:nvSpPr>
        <p:spPr>
          <a:xfrm>
            <a:off x="8268525" y="3379991"/>
            <a:ext cx="1288725"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dirty="0">
                <a:ln>
                  <a:noFill/>
                </a:ln>
                <a:solidFill>
                  <a:schemeClr val="accent4"/>
                </a:solidFill>
                <a:effectLst/>
                <a:uLnTx/>
                <a:uFillTx/>
              </a:rPr>
              <a:t>LOCALITY</a:t>
            </a:r>
          </a:p>
        </p:txBody>
      </p:sp>
      <p:sp>
        <p:nvSpPr>
          <p:cNvPr id="17" name="Rechteck 16"/>
          <p:cNvSpPr/>
          <p:nvPr/>
        </p:nvSpPr>
        <p:spPr>
          <a:xfrm>
            <a:off x="769508" y="5018167"/>
            <a:ext cx="1512000"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Service-oriented</a:t>
            </a:r>
          </a:p>
          <a:p>
            <a:pPr marL="0" marR="0" lvl="0" indent="0" algn="r" defTabSz="91440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rPr>
              <a:t>a</a:t>
            </a:r>
            <a:r>
              <a:rPr kumimoji="0" lang="en-US" sz="1400" b="0" u="none" strike="noStrike" kern="0" cap="none" spc="0" normalizeH="0" baseline="0" dirty="0">
                <a:ln>
                  <a:noFill/>
                </a:ln>
                <a:solidFill>
                  <a:sysClr val="windowText" lastClr="000000"/>
                </a:solidFill>
                <a:effectLst/>
                <a:uLnTx/>
                <a:uFillTx/>
              </a:rPr>
              <a:t>rchitecture</a:t>
            </a:r>
            <a:endParaRPr kumimoji="0" lang="en-US" sz="1600" b="0" u="none" strike="noStrike" kern="0" cap="none" spc="0" normalizeH="0" baseline="0" dirty="0">
              <a:ln>
                <a:noFill/>
              </a:ln>
              <a:solidFill>
                <a:sysClr val="windowText" lastClr="000000"/>
              </a:solidFill>
              <a:effectLst/>
              <a:uLnTx/>
              <a:uFillTx/>
            </a:endParaRPr>
          </a:p>
        </p:txBody>
      </p:sp>
      <p:cxnSp>
        <p:nvCxnSpPr>
          <p:cNvPr id="57" name="Gerader Verbinder 56"/>
          <p:cNvCxnSpPr>
            <a:stCxn id="17" idx="3"/>
            <a:endCxn id="12" idx="2"/>
          </p:cNvCxnSpPr>
          <p:nvPr/>
        </p:nvCxnSpPr>
        <p:spPr>
          <a:xfrm flipV="1">
            <a:off x="2281508" y="5075096"/>
            <a:ext cx="1664420" cy="15907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Rechteck 61"/>
          <p:cNvSpPr/>
          <p:nvPr/>
        </p:nvSpPr>
        <p:spPr>
          <a:xfrm>
            <a:off x="1816931" y="5769069"/>
            <a:ext cx="159370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Internet of services</a:t>
            </a:r>
            <a:endParaRPr kumimoji="0" lang="en-US" sz="1600" b="0" u="none" strike="noStrike" kern="0" cap="none" spc="0" normalizeH="0" baseline="0" dirty="0">
              <a:ln>
                <a:noFill/>
              </a:ln>
              <a:solidFill>
                <a:sysClr val="windowText" lastClr="000000"/>
              </a:solidFill>
              <a:effectLst/>
              <a:uLnTx/>
              <a:uFillTx/>
            </a:endParaRPr>
          </a:p>
        </p:txBody>
      </p:sp>
      <p:cxnSp>
        <p:nvCxnSpPr>
          <p:cNvPr id="63" name="Gerader Verbinder 62"/>
          <p:cNvCxnSpPr>
            <a:stCxn id="62" idx="0"/>
            <a:endCxn id="12" idx="2"/>
          </p:cNvCxnSpPr>
          <p:nvPr/>
        </p:nvCxnSpPr>
        <p:spPr>
          <a:xfrm flipV="1">
            <a:off x="2613784" y="5075096"/>
            <a:ext cx="1332144" cy="6939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Rechteck 63"/>
          <p:cNvSpPr/>
          <p:nvPr/>
        </p:nvSpPr>
        <p:spPr>
          <a:xfrm>
            <a:off x="3631228" y="5946063"/>
            <a:ext cx="62559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Grid</a:t>
            </a:r>
            <a:endParaRPr kumimoji="0" lang="en-US" sz="1600" b="0" u="none" strike="noStrike" kern="0" cap="none" spc="0" normalizeH="0" baseline="0" dirty="0">
              <a:ln>
                <a:noFill/>
              </a:ln>
              <a:solidFill>
                <a:sysClr val="windowText" lastClr="000000"/>
              </a:solidFill>
              <a:effectLst/>
              <a:uLnTx/>
              <a:uFillTx/>
            </a:endParaRPr>
          </a:p>
        </p:txBody>
      </p:sp>
      <p:cxnSp>
        <p:nvCxnSpPr>
          <p:cNvPr id="65" name="Gerader Verbinder 64"/>
          <p:cNvCxnSpPr>
            <a:stCxn id="64" idx="0"/>
            <a:endCxn id="12" idx="2"/>
          </p:cNvCxnSpPr>
          <p:nvPr/>
        </p:nvCxnSpPr>
        <p:spPr>
          <a:xfrm flipV="1">
            <a:off x="3944028" y="5075096"/>
            <a:ext cx="1900" cy="8709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8" name="Rechteck 77"/>
          <p:cNvSpPr/>
          <p:nvPr/>
        </p:nvSpPr>
        <p:spPr>
          <a:xfrm>
            <a:off x="4381519" y="5839293"/>
            <a:ext cx="62559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a:t>
            </a:r>
            <a:endParaRPr kumimoji="0" lang="en-US" sz="1600" b="0" u="none" strike="noStrike" kern="0" cap="none" spc="0" normalizeH="0" baseline="0" dirty="0">
              <a:ln>
                <a:noFill/>
              </a:ln>
              <a:solidFill>
                <a:sysClr val="windowText" lastClr="000000"/>
              </a:solidFill>
              <a:effectLst/>
              <a:uLnTx/>
              <a:uFillTx/>
            </a:endParaRPr>
          </a:p>
        </p:txBody>
      </p:sp>
      <p:cxnSp>
        <p:nvCxnSpPr>
          <p:cNvPr id="79" name="Gerader Verbinder 78"/>
          <p:cNvCxnSpPr>
            <a:stCxn id="78" idx="0"/>
            <a:endCxn id="12" idx="2"/>
          </p:cNvCxnSpPr>
          <p:nvPr/>
        </p:nvCxnSpPr>
        <p:spPr>
          <a:xfrm flipH="1" flipV="1">
            <a:off x="3945928" y="5075096"/>
            <a:ext cx="748391" cy="7641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3" name="Rechteck 82"/>
          <p:cNvSpPr/>
          <p:nvPr/>
        </p:nvSpPr>
        <p:spPr>
          <a:xfrm>
            <a:off x="870897" y="2945164"/>
            <a:ext cx="1407587"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chemeClr val="bg2">
                    <a:lumMod val="10000"/>
                  </a:schemeClr>
                </a:solidFill>
                <a:effectLst/>
                <a:uLnTx/>
                <a:uFillTx/>
              </a:rPr>
              <a:t>Cost reduction</a:t>
            </a:r>
          </a:p>
        </p:txBody>
      </p:sp>
      <p:cxnSp>
        <p:nvCxnSpPr>
          <p:cNvPr id="84" name="Gerader Verbinder 83"/>
          <p:cNvCxnSpPr>
            <a:stCxn id="83" idx="3"/>
            <a:endCxn id="15" idx="1"/>
          </p:cNvCxnSpPr>
          <p:nvPr/>
        </p:nvCxnSpPr>
        <p:spPr>
          <a:xfrm>
            <a:off x="2278484" y="3135108"/>
            <a:ext cx="802691" cy="50520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5" name="Rechteck 94"/>
          <p:cNvSpPr/>
          <p:nvPr/>
        </p:nvSpPr>
        <p:spPr>
          <a:xfrm>
            <a:off x="870897" y="3451946"/>
            <a:ext cx="1407587"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Ease of use</a:t>
            </a:r>
          </a:p>
        </p:txBody>
      </p:sp>
      <p:cxnSp>
        <p:nvCxnSpPr>
          <p:cNvPr id="96" name="Gerader Verbinder 95"/>
          <p:cNvCxnSpPr>
            <a:stCxn id="95" idx="3"/>
            <a:endCxn id="15" idx="1"/>
          </p:cNvCxnSpPr>
          <p:nvPr/>
        </p:nvCxnSpPr>
        <p:spPr>
          <a:xfrm flipV="1">
            <a:off x="2278484" y="3640312"/>
            <a:ext cx="802691" cy="157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7" name="Rechteck 96"/>
          <p:cNvSpPr/>
          <p:nvPr/>
        </p:nvSpPr>
        <p:spPr>
          <a:xfrm>
            <a:off x="870897" y="3846349"/>
            <a:ext cx="1407587"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a:t>
            </a:r>
          </a:p>
        </p:txBody>
      </p:sp>
      <p:cxnSp>
        <p:nvCxnSpPr>
          <p:cNvPr id="98" name="Gerader Verbinder 97"/>
          <p:cNvCxnSpPr>
            <a:stCxn id="97" idx="3"/>
            <a:endCxn id="15" idx="1"/>
          </p:cNvCxnSpPr>
          <p:nvPr/>
        </p:nvCxnSpPr>
        <p:spPr>
          <a:xfrm flipV="1">
            <a:off x="2278484" y="3640312"/>
            <a:ext cx="802691" cy="3959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Rechteck 101"/>
          <p:cNvSpPr/>
          <p:nvPr/>
        </p:nvSpPr>
        <p:spPr>
          <a:xfrm>
            <a:off x="7191156" y="5766333"/>
            <a:ext cx="92249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Providers</a:t>
            </a:r>
            <a:endParaRPr kumimoji="0" lang="en-US" sz="1600" b="0" u="none" strike="noStrike" kern="0" cap="none" spc="0" normalizeH="0" baseline="0" dirty="0">
              <a:ln>
                <a:noFill/>
              </a:ln>
              <a:solidFill>
                <a:sysClr val="windowText" lastClr="000000"/>
              </a:solidFill>
              <a:effectLst/>
              <a:uLnTx/>
              <a:uFillTx/>
            </a:endParaRPr>
          </a:p>
        </p:txBody>
      </p:sp>
      <p:cxnSp>
        <p:nvCxnSpPr>
          <p:cNvPr id="103" name="Gerader Verbinder 102"/>
          <p:cNvCxnSpPr>
            <a:stCxn id="102" idx="0"/>
            <a:endCxn id="13" idx="2"/>
          </p:cNvCxnSpPr>
          <p:nvPr/>
        </p:nvCxnSpPr>
        <p:spPr>
          <a:xfrm flipV="1">
            <a:off x="7652404" y="5131267"/>
            <a:ext cx="970878" cy="6350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4" name="Rechteck 103"/>
          <p:cNvSpPr/>
          <p:nvPr/>
        </p:nvSpPr>
        <p:spPr>
          <a:xfrm>
            <a:off x="8163156" y="5946063"/>
            <a:ext cx="87498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Resellers</a:t>
            </a:r>
            <a:endParaRPr kumimoji="0" lang="en-US" sz="1600" b="0" u="none" strike="noStrike" kern="0" cap="none" spc="0" normalizeH="0" baseline="0" dirty="0">
              <a:ln>
                <a:noFill/>
              </a:ln>
              <a:solidFill>
                <a:sysClr val="windowText" lastClr="000000"/>
              </a:solidFill>
              <a:effectLst/>
              <a:uLnTx/>
              <a:uFillTx/>
            </a:endParaRPr>
          </a:p>
        </p:txBody>
      </p:sp>
      <p:cxnSp>
        <p:nvCxnSpPr>
          <p:cNvPr id="105" name="Gerader Verbinder 104"/>
          <p:cNvCxnSpPr>
            <a:stCxn id="104" idx="0"/>
            <a:endCxn id="13" idx="2"/>
          </p:cNvCxnSpPr>
          <p:nvPr/>
        </p:nvCxnSpPr>
        <p:spPr>
          <a:xfrm flipV="1">
            <a:off x="8600648" y="5131267"/>
            <a:ext cx="22634" cy="81479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6" name="Rechteck 105"/>
          <p:cNvSpPr/>
          <p:nvPr/>
        </p:nvSpPr>
        <p:spPr>
          <a:xfrm>
            <a:off x="9439442" y="5766333"/>
            <a:ext cx="91242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Adopters</a:t>
            </a:r>
            <a:endParaRPr kumimoji="0" lang="en-US" sz="1600" b="0" u="none" strike="noStrike" kern="0" cap="none" spc="0" normalizeH="0" baseline="0" dirty="0">
              <a:ln>
                <a:noFill/>
              </a:ln>
              <a:solidFill>
                <a:sysClr val="windowText" lastClr="000000"/>
              </a:solidFill>
              <a:effectLst/>
              <a:uLnTx/>
              <a:uFillTx/>
            </a:endParaRPr>
          </a:p>
        </p:txBody>
      </p:sp>
      <p:cxnSp>
        <p:nvCxnSpPr>
          <p:cNvPr id="107" name="Gerader Verbinder 106"/>
          <p:cNvCxnSpPr>
            <a:stCxn id="106" idx="0"/>
            <a:endCxn id="13" idx="2"/>
          </p:cNvCxnSpPr>
          <p:nvPr/>
        </p:nvCxnSpPr>
        <p:spPr>
          <a:xfrm flipH="1" flipV="1">
            <a:off x="8623282" y="5131267"/>
            <a:ext cx="1272375" cy="6350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8" name="Rechteck 107"/>
          <p:cNvSpPr/>
          <p:nvPr/>
        </p:nvSpPr>
        <p:spPr>
          <a:xfrm>
            <a:off x="10393146" y="5156034"/>
            <a:ext cx="62559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Users</a:t>
            </a:r>
            <a:endParaRPr kumimoji="0" lang="en-US" sz="1600" b="0" u="none" strike="noStrike" kern="0" cap="none" spc="0" normalizeH="0" baseline="0" dirty="0">
              <a:ln>
                <a:noFill/>
              </a:ln>
              <a:solidFill>
                <a:sysClr val="windowText" lastClr="000000"/>
              </a:solidFill>
              <a:effectLst/>
              <a:uLnTx/>
              <a:uFillTx/>
            </a:endParaRPr>
          </a:p>
        </p:txBody>
      </p:sp>
      <p:cxnSp>
        <p:nvCxnSpPr>
          <p:cNvPr id="109" name="Gerader Verbinder 108"/>
          <p:cNvCxnSpPr>
            <a:stCxn id="108" idx="1"/>
            <a:endCxn id="13" idx="2"/>
          </p:cNvCxnSpPr>
          <p:nvPr/>
        </p:nvCxnSpPr>
        <p:spPr>
          <a:xfrm flipH="1" flipV="1">
            <a:off x="8623282" y="5131267"/>
            <a:ext cx="1769864" cy="1786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2" name="Rechteck 121"/>
          <p:cNvSpPr/>
          <p:nvPr/>
        </p:nvSpPr>
        <p:spPr>
          <a:xfrm>
            <a:off x="1921926" y="1347978"/>
            <a:ext cx="94269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Reliability</a:t>
            </a:r>
          </a:p>
        </p:txBody>
      </p:sp>
      <p:cxnSp>
        <p:nvCxnSpPr>
          <p:cNvPr id="123" name="Gerader Verbinder 122"/>
          <p:cNvCxnSpPr>
            <a:stCxn id="122" idx="3"/>
            <a:endCxn id="6" idx="0"/>
          </p:cNvCxnSpPr>
          <p:nvPr/>
        </p:nvCxnSpPr>
        <p:spPr>
          <a:xfrm>
            <a:off x="2864620" y="1501867"/>
            <a:ext cx="1081308" cy="77417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4" name="Rechteck 123"/>
          <p:cNvSpPr/>
          <p:nvPr/>
        </p:nvSpPr>
        <p:spPr>
          <a:xfrm>
            <a:off x="1492499" y="1839346"/>
            <a:ext cx="122700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Virtualization</a:t>
            </a:r>
          </a:p>
        </p:txBody>
      </p:sp>
      <p:cxnSp>
        <p:nvCxnSpPr>
          <p:cNvPr id="125" name="Gerader Verbinder 124"/>
          <p:cNvCxnSpPr>
            <a:stCxn id="124" idx="3"/>
            <a:endCxn id="6" idx="0"/>
          </p:cNvCxnSpPr>
          <p:nvPr/>
        </p:nvCxnSpPr>
        <p:spPr>
          <a:xfrm>
            <a:off x="2719502" y="1993235"/>
            <a:ext cx="1226426" cy="2828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6" name="Rechteck 125"/>
          <p:cNvSpPr/>
          <p:nvPr/>
        </p:nvSpPr>
        <p:spPr>
          <a:xfrm>
            <a:off x="2487959" y="2241306"/>
            <a:ext cx="31611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a:t>
            </a:r>
          </a:p>
        </p:txBody>
      </p:sp>
      <p:cxnSp>
        <p:nvCxnSpPr>
          <p:cNvPr id="127" name="Gerader Verbinder 126"/>
          <p:cNvCxnSpPr>
            <a:stCxn id="126" idx="3"/>
            <a:endCxn id="6" idx="0"/>
          </p:cNvCxnSpPr>
          <p:nvPr/>
        </p:nvCxnSpPr>
        <p:spPr>
          <a:xfrm flipV="1">
            <a:off x="2804071" y="2276037"/>
            <a:ext cx="1141857" cy="11915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5" name="Rechteck 134"/>
          <p:cNvSpPr/>
          <p:nvPr/>
        </p:nvSpPr>
        <p:spPr>
          <a:xfrm>
            <a:off x="3198255" y="934942"/>
            <a:ext cx="86594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Elasticity</a:t>
            </a:r>
          </a:p>
        </p:txBody>
      </p:sp>
      <p:cxnSp>
        <p:nvCxnSpPr>
          <p:cNvPr id="136" name="Gerader Verbinder 135"/>
          <p:cNvCxnSpPr>
            <a:stCxn id="135" idx="2"/>
            <a:endCxn id="6" idx="0"/>
          </p:cNvCxnSpPr>
          <p:nvPr/>
        </p:nvCxnSpPr>
        <p:spPr>
          <a:xfrm>
            <a:off x="3631226" y="1242719"/>
            <a:ext cx="314702" cy="10333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echteck 146"/>
          <p:cNvSpPr/>
          <p:nvPr/>
        </p:nvSpPr>
        <p:spPr>
          <a:xfrm>
            <a:off x="6792762" y="924887"/>
            <a:ext cx="696752"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SaaS</a:t>
            </a:r>
          </a:p>
        </p:txBody>
      </p:sp>
      <p:cxnSp>
        <p:nvCxnSpPr>
          <p:cNvPr id="148" name="Gerader Verbinder 147"/>
          <p:cNvCxnSpPr>
            <a:stCxn id="147" idx="1"/>
            <a:endCxn id="14" idx="0"/>
          </p:cNvCxnSpPr>
          <p:nvPr/>
        </p:nvCxnSpPr>
        <p:spPr>
          <a:xfrm flipH="1">
            <a:off x="6280491" y="1114831"/>
            <a:ext cx="512271" cy="39330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9" name="Rechteck 148"/>
          <p:cNvSpPr/>
          <p:nvPr/>
        </p:nvSpPr>
        <p:spPr>
          <a:xfrm>
            <a:off x="5922735" y="599992"/>
            <a:ext cx="715512"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PaaS</a:t>
            </a:r>
          </a:p>
        </p:txBody>
      </p:sp>
      <p:cxnSp>
        <p:nvCxnSpPr>
          <p:cNvPr id="150" name="Gerader Verbinder 149"/>
          <p:cNvCxnSpPr>
            <a:stCxn id="149" idx="2"/>
            <a:endCxn id="14" idx="0"/>
          </p:cNvCxnSpPr>
          <p:nvPr/>
        </p:nvCxnSpPr>
        <p:spPr>
          <a:xfrm>
            <a:off x="6280491" y="979880"/>
            <a:ext cx="0" cy="5282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5143701" y="884691"/>
            <a:ext cx="552288"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IaaS</a:t>
            </a:r>
          </a:p>
        </p:txBody>
      </p:sp>
      <p:cxnSp>
        <p:nvCxnSpPr>
          <p:cNvPr id="152" name="Gerader Verbinder 151"/>
          <p:cNvCxnSpPr>
            <a:endCxn id="14" idx="0"/>
          </p:cNvCxnSpPr>
          <p:nvPr/>
        </p:nvCxnSpPr>
        <p:spPr>
          <a:xfrm>
            <a:off x="5695989" y="1068801"/>
            <a:ext cx="584502" cy="439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8" name="Rechteck 167"/>
          <p:cNvSpPr/>
          <p:nvPr/>
        </p:nvSpPr>
        <p:spPr>
          <a:xfrm>
            <a:off x="9728976" y="1354210"/>
            <a:ext cx="66236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Public</a:t>
            </a:r>
          </a:p>
        </p:txBody>
      </p:sp>
      <p:cxnSp>
        <p:nvCxnSpPr>
          <p:cNvPr id="169" name="Gerader Verbinder 168"/>
          <p:cNvCxnSpPr>
            <a:stCxn id="168" idx="1"/>
            <a:endCxn id="10" idx="0"/>
          </p:cNvCxnSpPr>
          <p:nvPr/>
        </p:nvCxnSpPr>
        <p:spPr>
          <a:xfrm flipH="1">
            <a:off x="8623934" y="1508099"/>
            <a:ext cx="1105042" cy="76834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0" name="Rechteck 169"/>
          <p:cNvSpPr/>
          <p:nvPr/>
        </p:nvSpPr>
        <p:spPr>
          <a:xfrm>
            <a:off x="8531100" y="960942"/>
            <a:ext cx="72019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Private</a:t>
            </a:r>
          </a:p>
        </p:txBody>
      </p:sp>
      <p:cxnSp>
        <p:nvCxnSpPr>
          <p:cNvPr id="171" name="Gerader Verbinder 170"/>
          <p:cNvCxnSpPr>
            <a:stCxn id="170" idx="2"/>
            <a:endCxn id="10" idx="0"/>
          </p:cNvCxnSpPr>
          <p:nvPr/>
        </p:nvCxnSpPr>
        <p:spPr>
          <a:xfrm flipH="1">
            <a:off x="8623934" y="1268719"/>
            <a:ext cx="267265" cy="10077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2" name="Rechteck 171"/>
          <p:cNvSpPr/>
          <p:nvPr/>
        </p:nvSpPr>
        <p:spPr>
          <a:xfrm>
            <a:off x="9923090" y="2201430"/>
            <a:ext cx="338061" cy="379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a:t>
            </a:r>
          </a:p>
        </p:txBody>
      </p:sp>
      <p:cxnSp>
        <p:nvCxnSpPr>
          <p:cNvPr id="173" name="Gerader Verbinder 172"/>
          <p:cNvCxnSpPr>
            <a:stCxn id="172" idx="1"/>
            <a:endCxn id="10" idx="0"/>
          </p:cNvCxnSpPr>
          <p:nvPr/>
        </p:nvCxnSpPr>
        <p:spPr>
          <a:xfrm flipH="1" flipV="1">
            <a:off x="8623934" y="2276442"/>
            <a:ext cx="1299156" cy="11493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4" name="Rechteck 173"/>
          <p:cNvSpPr/>
          <p:nvPr/>
        </p:nvSpPr>
        <p:spPr>
          <a:xfrm>
            <a:off x="10043078" y="1844894"/>
            <a:ext cx="71686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Hybrid</a:t>
            </a:r>
          </a:p>
        </p:txBody>
      </p:sp>
      <p:cxnSp>
        <p:nvCxnSpPr>
          <p:cNvPr id="175" name="Gerader Verbinder 174"/>
          <p:cNvCxnSpPr>
            <a:stCxn id="174" idx="1"/>
            <a:endCxn id="10" idx="0"/>
          </p:cNvCxnSpPr>
          <p:nvPr/>
        </p:nvCxnSpPr>
        <p:spPr>
          <a:xfrm flipH="1">
            <a:off x="8623934" y="1998783"/>
            <a:ext cx="1419144" cy="277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7" name="Rechteck 196"/>
          <p:cNvSpPr/>
          <p:nvPr/>
        </p:nvSpPr>
        <p:spPr>
          <a:xfrm>
            <a:off x="10357586" y="2945164"/>
            <a:ext cx="59343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Local</a:t>
            </a:r>
          </a:p>
        </p:txBody>
      </p:sp>
      <p:cxnSp>
        <p:nvCxnSpPr>
          <p:cNvPr id="198" name="Gerader Verbinder 197"/>
          <p:cNvCxnSpPr>
            <a:stCxn id="197" idx="1"/>
            <a:endCxn id="16" idx="3"/>
          </p:cNvCxnSpPr>
          <p:nvPr/>
        </p:nvCxnSpPr>
        <p:spPr>
          <a:xfrm flipH="1">
            <a:off x="9557250" y="3099053"/>
            <a:ext cx="800336" cy="51493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9" name="Rechteck 198"/>
          <p:cNvSpPr/>
          <p:nvPr/>
        </p:nvSpPr>
        <p:spPr>
          <a:xfrm>
            <a:off x="10357586" y="3451946"/>
            <a:ext cx="7954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Remote</a:t>
            </a:r>
          </a:p>
        </p:txBody>
      </p:sp>
      <p:cxnSp>
        <p:nvCxnSpPr>
          <p:cNvPr id="200" name="Gerader Verbinder 199"/>
          <p:cNvCxnSpPr>
            <a:stCxn id="199" idx="1"/>
            <a:endCxn id="16" idx="3"/>
          </p:cNvCxnSpPr>
          <p:nvPr/>
        </p:nvCxnSpPr>
        <p:spPr>
          <a:xfrm flipH="1">
            <a:off x="9557250" y="3605835"/>
            <a:ext cx="800336" cy="81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1" name="Rechteck 200"/>
          <p:cNvSpPr/>
          <p:nvPr/>
        </p:nvSpPr>
        <p:spPr>
          <a:xfrm>
            <a:off x="10357586" y="3846349"/>
            <a:ext cx="106490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u="none" strike="noStrike" kern="0" cap="none" spc="0" normalizeH="0" baseline="0" dirty="0">
                <a:ln>
                  <a:noFill/>
                </a:ln>
                <a:solidFill>
                  <a:sysClr val="windowText" lastClr="000000"/>
                </a:solidFill>
                <a:effectLst/>
                <a:uLnTx/>
                <a:uFillTx/>
              </a:rPr>
              <a:t>Distributed</a:t>
            </a:r>
          </a:p>
        </p:txBody>
      </p:sp>
      <p:cxnSp>
        <p:nvCxnSpPr>
          <p:cNvPr id="202" name="Gerader Verbinder 201"/>
          <p:cNvCxnSpPr>
            <a:stCxn id="201" idx="1"/>
            <a:endCxn id="16" idx="3"/>
          </p:cNvCxnSpPr>
          <p:nvPr/>
        </p:nvCxnSpPr>
        <p:spPr>
          <a:xfrm flipH="1" flipV="1">
            <a:off x="9557250" y="3613991"/>
            <a:ext cx="800336" cy="38624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1" name="Gekrümmter Verbinder 390"/>
          <p:cNvCxnSpPr>
            <a:stCxn id="83" idx="1"/>
            <a:endCxn id="124" idx="1"/>
          </p:cNvCxnSpPr>
          <p:nvPr/>
        </p:nvCxnSpPr>
        <p:spPr>
          <a:xfrm rot="10800000" flipH="1">
            <a:off x="870897" y="1993236"/>
            <a:ext cx="621602" cy="1141873"/>
          </a:xfrm>
          <a:prstGeom prst="curvedConnector3">
            <a:avLst>
              <a:gd name="adj1" fmla="val -36776"/>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3" name="Gekrümmter Verbinder 392"/>
          <p:cNvCxnSpPr>
            <a:stCxn id="83" idx="1"/>
            <a:endCxn id="122" idx="1"/>
          </p:cNvCxnSpPr>
          <p:nvPr/>
        </p:nvCxnSpPr>
        <p:spPr>
          <a:xfrm rot="10800000" flipH="1">
            <a:off x="870896" y="1501868"/>
            <a:ext cx="1051029" cy="1633241"/>
          </a:xfrm>
          <a:prstGeom prst="curvedConnector3">
            <a:avLst>
              <a:gd name="adj1" fmla="val -21750"/>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5" name="Gekrümmter Verbinder 394"/>
          <p:cNvCxnSpPr>
            <a:stCxn id="83" idx="1"/>
            <a:endCxn id="135" idx="1"/>
          </p:cNvCxnSpPr>
          <p:nvPr/>
        </p:nvCxnSpPr>
        <p:spPr>
          <a:xfrm rot="10800000" flipH="1">
            <a:off x="870897" y="1088832"/>
            <a:ext cx="2327358" cy="2046277"/>
          </a:xfrm>
          <a:prstGeom prst="curvedConnector3">
            <a:avLst>
              <a:gd name="adj1" fmla="val -9822"/>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8" name="Gekrümmter Verbinder 397"/>
          <p:cNvCxnSpPr>
            <a:stCxn id="135" idx="0"/>
            <a:endCxn id="151" idx="0"/>
          </p:cNvCxnSpPr>
          <p:nvPr/>
        </p:nvCxnSpPr>
        <p:spPr>
          <a:xfrm rot="5400000" flipH="1" flipV="1">
            <a:off x="4500410" y="15508"/>
            <a:ext cx="50251" cy="1788619"/>
          </a:xfrm>
          <a:prstGeom prst="curvedConnector3">
            <a:avLst>
              <a:gd name="adj1" fmla="val 554916"/>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2" name="Gekrümmter Verbinder 401"/>
          <p:cNvCxnSpPr>
            <a:stCxn id="122" idx="0"/>
            <a:endCxn id="151" idx="0"/>
          </p:cNvCxnSpPr>
          <p:nvPr/>
        </p:nvCxnSpPr>
        <p:spPr>
          <a:xfrm rot="5400000" flipH="1" flipV="1">
            <a:off x="3674916" y="-396951"/>
            <a:ext cx="463287" cy="3026572"/>
          </a:xfrm>
          <a:prstGeom prst="curvedConnector3">
            <a:avLst>
              <a:gd name="adj1" fmla="val 149343"/>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6" name="Gekrümmter Verbinder 405"/>
          <p:cNvCxnSpPr>
            <a:stCxn id="122" idx="0"/>
            <a:endCxn id="149" idx="0"/>
          </p:cNvCxnSpPr>
          <p:nvPr/>
        </p:nvCxnSpPr>
        <p:spPr>
          <a:xfrm rot="5400000" flipH="1" flipV="1">
            <a:off x="3962889" y="-969624"/>
            <a:ext cx="747986" cy="3887218"/>
          </a:xfrm>
          <a:prstGeom prst="curvedConnector3">
            <a:avLst>
              <a:gd name="adj1" fmla="val 130562"/>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8" name="Gekrümmter Verbinder 407"/>
          <p:cNvCxnSpPr>
            <a:stCxn id="122" idx="0"/>
            <a:endCxn id="147" idx="0"/>
          </p:cNvCxnSpPr>
          <p:nvPr/>
        </p:nvCxnSpPr>
        <p:spPr>
          <a:xfrm rot="5400000" flipH="1" flipV="1">
            <a:off x="4555660" y="-1237499"/>
            <a:ext cx="423091" cy="4747865"/>
          </a:xfrm>
          <a:prstGeom prst="curvedConnector3">
            <a:avLst>
              <a:gd name="adj1" fmla="val 190408"/>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1" name="Gekrümmter Verbinder 410"/>
          <p:cNvCxnSpPr>
            <a:stCxn id="135" idx="0"/>
            <a:endCxn id="149" idx="0"/>
          </p:cNvCxnSpPr>
          <p:nvPr/>
        </p:nvCxnSpPr>
        <p:spPr>
          <a:xfrm rot="5400000" flipH="1" flipV="1">
            <a:off x="4788383" y="-557165"/>
            <a:ext cx="334950" cy="2649265"/>
          </a:xfrm>
          <a:prstGeom prst="curvedConnector3">
            <a:avLst>
              <a:gd name="adj1" fmla="val 168249"/>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0" name="Gekrümmter Verbinder 419"/>
          <p:cNvCxnSpPr/>
          <p:nvPr/>
        </p:nvCxnSpPr>
        <p:spPr>
          <a:xfrm rot="16200000" flipH="1" flipV="1">
            <a:off x="5381154" y="-904554"/>
            <a:ext cx="10055" cy="3509912"/>
          </a:xfrm>
          <a:prstGeom prst="curvedConnector3">
            <a:avLst>
              <a:gd name="adj1" fmla="val -3173904"/>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9" name="Gekrümmter Verbinder 428"/>
          <p:cNvCxnSpPr>
            <a:stCxn id="174" idx="3"/>
            <a:endCxn id="201" idx="3"/>
          </p:cNvCxnSpPr>
          <p:nvPr/>
        </p:nvCxnSpPr>
        <p:spPr>
          <a:xfrm>
            <a:off x="10759941" y="1998783"/>
            <a:ext cx="662552" cy="2001455"/>
          </a:xfrm>
          <a:prstGeom prst="curvedConnector3">
            <a:avLst>
              <a:gd name="adj1" fmla="val 134503"/>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1" name="Gekrümmter Verbinder 430"/>
          <p:cNvCxnSpPr>
            <a:stCxn id="168" idx="3"/>
            <a:endCxn id="197" idx="3"/>
          </p:cNvCxnSpPr>
          <p:nvPr/>
        </p:nvCxnSpPr>
        <p:spPr>
          <a:xfrm>
            <a:off x="10391337" y="1508099"/>
            <a:ext cx="559681" cy="1590954"/>
          </a:xfrm>
          <a:prstGeom prst="curvedConnector3">
            <a:avLst>
              <a:gd name="adj1" fmla="val 140845"/>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5" name="Gekrümmter Verbinder 434"/>
          <p:cNvCxnSpPr>
            <a:stCxn id="199" idx="3"/>
            <a:endCxn id="168" idx="3"/>
          </p:cNvCxnSpPr>
          <p:nvPr/>
        </p:nvCxnSpPr>
        <p:spPr>
          <a:xfrm flipH="1" flipV="1">
            <a:off x="10391337" y="1508099"/>
            <a:ext cx="761660" cy="2097736"/>
          </a:xfrm>
          <a:prstGeom prst="curvedConnector3">
            <a:avLst>
              <a:gd name="adj1" fmla="val -30013"/>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7" name="Gekrümmter Verbinder 436"/>
          <p:cNvCxnSpPr>
            <a:stCxn id="168" idx="3"/>
            <a:endCxn id="201" idx="3"/>
          </p:cNvCxnSpPr>
          <p:nvPr/>
        </p:nvCxnSpPr>
        <p:spPr>
          <a:xfrm>
            <a:off x="10391337" y="1508099"/>
            <a:ext cx="1031156" cy="2492139"/>
          </a:xfrm>
          <a:prstGeom prst="curvedConnector3">
            <a:avLst>
              <a:gd name="adj1" fmla="val 129797"/>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0" name="Gekrümmter Verbinder 439"/>
          <p:cNvCxnSpPr>
            <a:stCxn id="170" idx="3"/>
            <a:endCxn id="197" idx="3"/>
          </p:cNvCxnSpPr>
          <p:nvPr/>
        </p:nvCxnSpPr>
        <p:spPr>
          <a:xfrm>
            <a:off x="9251297" y="1114831"/>
            <a:ext cx="1699721" cy="1984222"/>
          </a:xfrm>
          <a:prstGeom prst="curvedConnector3">
            <a:avLst>
              <a:gd name="adj1" fmla="val 113449"/>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3" name="Gekrümmter Verbinder 442"/>
          <p:cNvCxnSpPr>
            <a:stCxn id="168" idx="0"/>
            <a:endCxn id="147" idx="0"/>
          </p:cNvCxnSpPr>
          <p:nvPr/>
        </p:nvCxnSpPr>
        <p:spPr>
          <a:xfrm rot="16200000" flipV="1">
            <a:off x="8385987" y="-319961"/>
            <a:ext cx="429323" cy="2919019"/>
          </a:xfrm>
          <a:prstGeom prst="curvedConnector3">
            <a:avLst>
              <a:gd name="adj1" fmla="val 153247"/>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9" name="Gekrümmter Verbinder 448"/>
          <p:cNvCxnSpPr>
            <a:stCxn id="149" idx="0"/>
            <a:endCxn id="168" idx="0"/>
          </p:cNvCxnSpPr>
          <p:nvPr/>
        </p:nvCxnSpPr>
        <p:spPr>
          <a:xfrm rot="16200000" flipH="1">
            <a:off x="7793215" y="-912732"/>
            <a:ext cx="754218" cy="3779666"/>
          </a:xfrm>
          <a:prstGeom prst="curvedConnector3">
            <a:avLst>
              <a:gd name="adj1" fmla="val -30310"/>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3" name="Gekrümmter Verbinder 452"/>
          <p:cNvCxnSpPr>
            <a:stCxn id="168" idx="0"/>
            <a:endCxn id="151" idx="0"/>
          </p:cNvCxnSpPr>
          <p:nvPr/>
        </p:nvCxnSpPr>
        <p:spPr>
          <a:xfrm rot="16200000" flipV="1">
            <a:off x="7505242" y="-1200705"/>
            <a:ext cx="469519" cy="4640312"/>
          </a:xfrm>
          <a:prstGeom prst="curvedConnector3">
            <a:avLst>
              <a:gd name="adj1" fmla="val 227023"/>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6" name="Gekrümmter Verbinder 455"/>
          <p:cNvCxnSpPr>
            <a:stCxn id="170" idx="0"/>
            <a:endCxn id="149" idx="0"/>
          </p:cNvCxnSpPr>
          <p:nvPr/>
        </p:nvCxnSpPr>
        <p:spPr>
          <a:xfrm rot="16200000" flipV="1">
            <a:off x="7405370" y="-524887"/>
            <a:ext cx="360950" cy="2610708"/>
          </a:xfrm>
          <a:prstGeom prst="curvedConnector3">
            <a:avLst>
              <a:gd name="adj1" fmla="val 163333"/>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8" name="Gekrümmter Verbinder 457"/>
          <p:cNvCxnSpPr>
            <a:stCxn id="170" idx="0"/>
            <a:endCxn id="151" idx="0"/>
          </p:cNvCxnSpPr>
          <p:nvPr/>
        </p:nvCxnSpPr>
        <p:spPr>
          <a:xfrm rot="16200000" flipV="1">
            <a:off x="7117397" y="-812860"/>
            <a:ext cx="76251" cy="3471354"/>
          </a:xfrm>
          <a:prstGeom prst="curvedConnector3">
            <a:avLst>
              <a:gd name="adj1" fmla="val 530402"/>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3" name="Gekrümmter Verbinder 472"/>
          <p:cNvCxnSpPr>
            <a:stCxn id="147" idx="0"/>
            <a:endCxn id="170" idx="0"/>
          </p:cNvCxnSpPr>
          <p:nvPr/>
        </p:nvCxnSpPr>
        <p:spPr>
          <a:xfrm rot="16200000" flipH="1">
            <a:off x="7998140" y="67884"/>
            <a:ext cx="36055" cy="1750061"/>
          </a:xfrm>
          <a:prstGeom prst="curvedConnector3">
            <a:avLst>
              <a:gd name="adj1" fmla="val -634031"/>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Grafik 6" descr="Bildschirmausschnitt"/>
          <p:cNvPicPr>
            <a:picLocks noChangeAspect="1"/>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65681" y="3812561"/>
            <a:ext cx="568695" cy="579483"/>
          </a:xfrm>
          <a:prstGeom prst="rect">
            <a:avLst/>
          </a:prstGeom>
        </p:spPr>
      </p:pic>
      <p:pic>
        <p:nvPicPr>
          <p:cNvPr id="8" name="Grafik 7"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28754" y="1823205"/>
            <a:ext cx="693792" cy="650039"/>
          </a:xfrm>
          <a:prstGeom prst="rect">
            <a:avLst/>
          </a:prstGeom>
        </p:spPr>
      </p:pic>
      <p:pic>
        <p:nvPicPr>
          <p:cNvPr id="18" name="Grafik 17" descr="Bildschirmausschnitt"/>
          <p:cNvPicPr>
            <a:picLocks noChangeAspect="1"/>
          </p:cNvPicPr>
          <p:nvPr/>
        </p:nvPicPr>
        <p:blipFill>
          <a:blip r:embed="rId4"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01990" y="1750623"/>
            <a:ext cx="592174" cy="556465"/>
          </a:xfrm>
          <a:prstGeom prst="rect">
            <a:avLst/>
          </a:prstGeom>
        </p:spPr>
      </p:pic>
      <p:pic>
        <p:nvPicPr>
          <p:cNvPr id="19" name="Grafik 18" descr="Bildschirmausschnitt"/>
          <p:cNvPicPr>
            <a:picLocks noChangeAspect="1"/>
          </p:cNvPicPr>
          <p:nvPr/>
        </p:nvPicPr>
        <p:blipFill>
          <a:blip r:embed="rId5"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58924" y="2787617"/>
            <a:ext cx="744605" cy="694407"/>
          </a:xfrm>
          <a:prstGeom prst="rect">
            <a:avLst/>
          </a:prstGeom>
        </p:spPr>
      </p:pic>
      <p:pic>
        <p:nvPicPr>
          <p:cNvPr id="21" name="Grafik 20" descr="Bildschirmausschnitt"/>
          <p:cNvPicPr>
            <a:picLocks noChangeAspect="1"/>
          </p:cNvPicPr>
          <p:nvPr/>
        </p:nvPicPr>
        <p:blipFill>
          <a:blip r:embed="rId6"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99835" y="4133460"/>
            <a:ext cx="864031" cy="590379"/>
          </a:xfrm>
          <a:prstGeom prst="rect">
            <a:avLst/>
          </a:prstGeom>
        </p:spPr>
      </p:pic>
      <p:pic>
        <p:nvPicPr>
          <p:cNvPr id="99" name="Grafik 98" descr="Bildschirmausschnitt"/>
          <p:cNvPicPr>
            <a:picLocks noChangeAspect="1"/>
          </p:cNvPicPr>
          <p:nvPr/>
        </p:nvPicPr>
        <p:blipFill>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13107" y="4893393"/>
            <a:ext cx="750551" cy="750551"/>
          </a:xfrm>
          <a:prstGeom prst="rect">
            <a:avLst/>
          </a:prstGeom>
        </p:spPr>
      </p:pic>
      <p:pic>
        <p:nvPicPr>
          <p:cNvPr id="22" name="Grafik 21" descr="Bildschirmausschnitt"/>
          <p:cNvPicPr>
            <a:picLocks noChangeAspect="1"/>
          </p:cNvPicPr>
          <p:nvPr/>
        </p:nvPicPr>
        <p:blipFill>
          <a:blip r:embed="rId8"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51638" y="2501512"/>
            <a:ext cx="534467" cy="630034"/>
          </a:xfrm>
          <a:prstGeom prst="rect">
            <a:avLst/>
          </a:prstGeom>
        </p:spPr>
      </p:pic>
      <p:pic>
        <p:nvPicPr>
          <p:cNvPr id="3" name="Grafik 2"/>
          <p:cNvPicPr>
            <a:picLocks noChangeAspect="1"/>
          </p:cNvPicPr>
          <p:nvPr/>
        </p:nvPicPr>
        <p:blipFill>
          <a:blip r:embed="rId9">
            <a:duotone>
              <a:schemeClr val="accent1">
                <a:shade val="45000"/>
                <a:satMod val="135000"/>
              </a:schemeClr>
              <a:prstClr val="white"/>
            </a:duotone>
          </a:blip>
          <a:stretch>
            <a:fillRect/>
          </a:stretch>
        </p:blipFill>
        <p:spPr>
          <a:xfrm>
            <a:off x="4779227" y="2738172"/>
            <a:ext cx="3017823" cy="1697989"/>
          </a:xfrm>
          <a:prstGeom prst="rect">
            <a:avLst/>
          </a:prstGeom>
        </p:spPr>
      </p:pic>
      <p:sp>
        <p:nvSpPr>
          <p:cNvPr id="20" name="Textfeld 19"/>
          <p:cNvSpPr txBox="1"/>
          <p:nvPr/>
        </p:nvSpPr>
        <p:spPr>
          <a:xfrm>
            <a:off x="5810069" y="3512053"/>
            <a:ext cx="1365131"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u="none" strike="noStrike" kern="0" cap="none" spc="0" normalizeH="0" baseline="0" dirty="0">
                <a:ln>
                  <a:noFill/>
                </a:ln>
                <a:solidFill>
                  <a:schemeClr val="bg1"/>
                </a:solidFill>
                <a:effectLst/>
                <a:uLnTx/>
                <a:uFillTx/>
              </a:rPr>
              <a:t>Cloud</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chemeClr val="bg1"/>
                </a:solidFill>
              </a:rPr>
              <a:t>s</a:t>
            </a:r>
            <a:r>
              <a:rPr kumimoji="0" lang="en-US" sz="2000" b="1" u="none" strike="noStrike" kern="0" cap="none" spc="0" normalizeH="0" baseline="0" dirty="0">
                <a:ln>
                  <a:noFill/>
                </a:ln>
                <a:solidFill>
                  <a:schemeClr val="bg1"/>
                </a:solidFill>
                <a:effectLst/>
                <a:uLnTx/>
                <a:uFillTx/>
              </a:rPr>
              <a:t>ystems</a:t>
            </a:r>
          </a:p>
        </p:txBody>
      </p:sp>
    </p:spTree>
    <p:extLst>
      <p:ext uri="{BB962C8B-B14F-4D97-AF65-F5344CB8AC3E}">
        <p14:creationId xmlns:p14="http://schemas.microsoft.com/office/powerpoint/2010/main" val="1370738378"/>
      </p:ext>
    </p:extLst>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Using</a:t>
            </a:r>
            <a:r>
              <a:rPr lang="de-DE" dirty="0"/>
              <a:t> </a:t>
            </a:r>
            <a:r>
              <a:rPr lang="de-DE" dirty="0" err="1"/>
              <a:t>Past</a:t>
            </a:r>
            <a:r>
              <a:rPr lang="de-DE" dirty="0"/>
              <a:t> Data </a:t>
            </a:r>
            <a:r>
              <a:rPr lang="de-DE" dirty="0" err="1"/>
              <a:t>to</a:t>
            </a:r>
            <a:r>
              <a:rPr lang="de-DE" dirty="0"/>
              <a:t> </a:t>
            </a:r>
            <a:r>
              <a:rPr lang="de-DE" dirty="0" err="1"/>
              <a:t>Predict</a:t>
            </a:r>
            <a:r>
              <a:rPr lang="de-DE" dirty="0"/>
              <a:t> </a:t>
            </a:r>
            <a:r>
              <a:rPr lang="de-DE" dirty="0" err="1"/>
              <a:t>the</a:t>
            </a:r>
            <a:r>
              <a:rPr lang="de-DE" dirty="0"/>
              <a:t> Future</a:t>
            </a:r>
          </a:p>
        </p:txBody>
      </p:sp>
      <p:sp>
        <p:nvSpPr>
          <p:cNvPr id="2" name="Textplatzhalter 1"/>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41" name="Rechteck 40"/>
          <p:cNvSpPr/>
          <p:nvPr/>
        </p:nvSpPr>
        <p:spPr>
          <a:xfrm>
            <a:off x="821255" y="2872815"/>
            <a:ext cx="4109144" cy="1938992"/>
          </a:xfrm>
          <a:prstGeom prst="rect">
            <a:avLst/>
          </a:prstGeom>
          <a:solidFill>
            <a:schemeClr val="bg2"/>
          </a:solidFill>
        </p:spPr>
        <p:txBody>
          <a:bodyPr wrap="square">
            <a:spAutoFit/>
          </a:bodyPr>
          <a:lstStyle/>
          <a:p>
            <a:pPr defTabSz="932563">
              <a:spcBef>
                <a:spcPts val="1174"/>
              </a:spcBef>
            </a:pPr>
            <a:r>
              <a:rPr lang="en-IN" sz="2400" b="1" dirty="0"/>
              <a:t>Machine learning </a:t>
            </a:r>
            <a:r>
              <a:rPr lang="en-IN" sz="2400" dirty="0"/>
              <a:t>&amp; </a:t>
            </a:r>
            <a:r>
              <a:rPr lang="en-IN" sz="2400" b="1" dirty="0"/>
              <a:t>predictive analytics</a:t>
            </a:r>
            <a:r>
              <a:rPr lang="en-IN" sz="2400" dirty="0"/>
              <a:t> are core capabilities that are </a:t>
            </a:r>
            <a:r>
              <a:rPr lang="en-IN" sz="2400" b="1" dirty="0"/>
              <a:t>needed</a:t>
            </a:r>
            <a:r>
              <a:rPr lang="en-IN" sz="2400" dirty="0"/>
              <a:t> throughout your </a:t>
            </a:r>
            <a:r>
              <a:rPr lang="en-IN" sz="2400" b="1" dirty="0"/>
              <a:t>business!</a:t>
            </a:r>
          </a:p>
        </p:txBody>
      </p:sp>
      <p:grpSp>
        <p:nvGrpSpPr>
          <p:cNvPr id="46" name="Gruppieren 45"/>
          <p:cNvGrpSpPr/>
          <p:nvPr/>
        </p:nvGrpSpPr>
        <p:grpSpPr>
          <a:xfrm>
            <a:off x="5505564" y="4712406"/>
            <a:ext cx="5865182" cy="1638103"/>
            <a:chOff x="5505564" y="4720026"/>
            <a:chExt cx="5865182" cy="1638103"/>
          </a:xfrm>
        </p:grpSpPr>
        <p:sp>
          <p:nvSpPr>
            <p:cNvPr id="13" name="Rectangle 50"/>
            <p:cNvSpPr/>
            <p:nvPr/>
          </p:nvSpPr>
          <p:spPr bwMode="auto">
            <a:xfrm>
              <a:off x="5505564" y="5458129"/>
              <a:ext cx="1383355"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Advertising analysis</a:t>
              </a:r>
            </a:p>
          </p:txBody>
        </p:sp>
        <p:pic>
          <p:nvPicPr>
            <p:cNvPr id="14" name="Grafik 13"/>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b="17939"/>
            <a:stretch/>
          </p:blipFill>
          <p:spPr>
            <a:xfrm>
              <a:off x="5758546" y="4720026"/>
              <a:ext cx="877390" cy="720000"/>
            </a:xfrm>
            <a:prstGeom prst="rect">
              <a:avLst/>
            </a:prstGeom>
          </p:spPr>
        </p:pic>
        <p:sp>
          <p:nvSpPr>
            <p:cNvPr id="25" name="Rectangle 71"/>
            <p:cNvSpPr/>
            <p:nvPr/>
          </p:nvSpPr>
          <p:spPr bwMode="auto">
            <a:xfrm>
              <a:off x="6985709" y="5458129"/>
              <a:ext cx="1383353"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Pricing analysis</a:t>
              </a:r>
            </a:p>
          </p:txBody>
        </p:sp>
        <p:pic>
          <p:nvPicPr>
            <p:cNvPr id="18" name="Grafik 17"/>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b="11087"/>
            <a:stretch/>
          </p:blipFill>
          <p:spPr>
            <a:xfrm>
              <a:off x="7272492" y="4720026"/>
              <a:ext cx="809787" cy="720000"/>
            </a:xfrm>
            <a:prstGeom prst="rect">
              <a:avLst/>
            </a:prstGeom>
          </p:spPr>
        </p:pic>
        <p:sp>
          <p:nvSpPr>
            <p:cNvPr id="40" name="Rectangle 86"/>
            <p:cNvSpPr/>
            <p:nvPr/>
          </p:nvSpPr>
          <p:spPr bwMode="auto">
            <a:xfrm>
              <a:off x="9959053" y="5458129"/>
              <a:ext cx="1411693"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Personalized insurance</a:t>
              </a:r>
            </a:p>
          </p:txBody>
        </p:sp>
        <p:pic>
          <p:nvPicPr>
            <p:cNvPr id="21" name="Grafik 20"/>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94347" y="4720026"/>
              <a:ext cx="720000" cy="720000"/>
            </a:xfrm>
            <a:prstGeom prst="rect">
              <a:avLst/>
            </a:prstGeom>
          </p:spPr>
        </p:pic>
        <p:sp>
          <p:nvSpPr>
            <p:cNvPr id="28" name="Rectangle 74"/>
            <p:cNvSpPr/>
            <p:nvPr/>
          </p:nvSpPr>
          <p:spPr bwMode="auto">
            <a:xfrm>
              <a:off x="8471553" y="5458129"/>
              <a:ext cx="1383354"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Fraud </a:t>
              </a:r>
              <a:br>
                <a:rPr lang="en-US" sz="1400" dirty="0">
                  <a:solidFill>
                    <a:srgbClr val="FFFFFF"/>
                  </a:solidFill>
                  <a:cs typeface="Segoe UI" pitchFamily="34" charset="0"/>
                </a:rPr>
              </a:br>
              <a:r>
                <a:rPr lang="en-US" sz="1400" dirty="0">
                  <a:solidFill>
                    <a:srgbClr val="FFFFFF"/>
                  </a:solidFill>
                  <a:cs typeface="Segoe UI" pitchFamily="34" charset="0"/>
                </a:rPr>
                <a:t>detection</a:t>
              </a:r>
            </a:p>
          </p:txBody>
        </p:sp>
        <p:pic>
          <p:nvPicPr>
            <p:cNvPr id="27" name="Grafik 2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03230" y="4770826"/>
              <a:ext cx="720000" cy="720000"/>
            </a:xfrm>
            <a:prstGeom prst="rect">
              <a:avLst/>
            </a:prstGeom>
          </p:spPr>
        </p:pic>
      </p:grpSp>
      <p:grpSp>
        <p:nvGrpSpPr>
          <p:cNvPr id="44" name="Gruppieren 43"/>
          <p:cNvGrpSpPr/>
          <p:nvPr/>
        </p:nvGrpSpPr>
        <p:grpSpPr>
          <a:xfrm>
            <a:off x="5537539" y="1258186"/>
            <a:ext cx="5788125" cy="1632249"/>
            <a:chOff x="5537539" y="1389631"/>
            <a:chExt cx="5788125" cy="1632249"/>
          </a:xfrm>
        </p:grpSpPr>
        <p:sp>
          <p:nvSpPr>
            <p:cNvPr id="31" name="Rectangle 77"/>
            <p:cNvSpPr/>
            <p:nvPr/>
          </p:nvSpPr>
          <p:spPr bwMode="auto">
            <a:xfrm>
              <a:off x="5537539" y="2121880"/>
              <a:ext cx="1383354"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Churn </a:t>
              </a:r>
              <a:br>
                <a:rPr lang="en-US" sz="1400" dirty="0">
                  <a:solidFill>
                    <a:srgbClr val="FFFFFF"/>
                  </a:solidFill>
                  <a:cs typeface="Segoe UI" pitchFamily="34" charset="0"/>
                </a:rPr>
              </a:br>
              <a:r>
                <a:rPr lang="en-US" sz="1400" dirty="0">
                  <a:solidFill>
                    <a:srgbClr val="FFFFFF"/>
                  </a:solidFill>
                  <a:cs typeface="Segoe UI" pitchFamily="34" charset="0"/>
                </a:rPr>
                <a:t>analysis</a:t>
              </a:r>
            </a:p>
          </p:txBody>
        </p:sp>
        <p:pic>
          <p:nvPicPr>
            <p:cNvPr id="12" name="Grafik 11"/>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69216" y="1389631"/>
              <a:ext cx="720000" cy="720000"/>
            </a:xfrm>
            <a:prstGeom prst="rect">
              <a:avLst/>
            </a:prstGeom>
          </p:spPr>
        </p:pic>
        <p:sp>
          <p:nvSpPr>
            <p:cNvPr id="19" name="Rectangle 59"/>
            <p:cNvSpPr/>
            <p:nvPr/>
          </p:nvSpPr>
          <p:spPr bwMode="auto">
            <a:xfrm>
              <a:off x="7009141" y="2120568"/>
              <a:ext cx="1383354"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Social network analysis</a:t>
              </a:r>
            </a:p>
          </p:txBody>
        </p:sp>
        <p:pic>
          <p:nvPicPr>
            <p:cNvPr id="23" name="Grafik 22"/>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3913" t="11352" r="12699" b="6567"/>
            <a:stretch/>
          </p:blipFill>
          <p:spPr>
            <a:xfrm>
              <a:off x="7335083" y="1389631"/>
              <a:ext cx="731470" cy="720000"/>
            </a:xfrm>
            <a:prstGeom prst="rect">
              <a:avLst/>
            </a:prstGeom>
          </p:spPr>
        </p:pic>
        <p:sp>
          <p:nvSpPr>
            <p:cNvPr id="10" name="Rectangle 47"/>
            <p:cNvSpPr/>
            <p:nvPr/>
          </p:nvSpPr>
          <p:spPr bwMode="auto">
            <a:xfrm>
              <a:off x="8480742" y="2120568"/>
              <a:ext cx="1383354"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err="1">
                  <a:solidFill>
                    <a:srgbClr val="FFFFFF"/>
                  </a:solidFill>
                  <a:cs typeface="Segoe UI" pitchFamily="34" charset="0"/>
                </a:rPr>
                <a:t>Recommen-dation</a:t>
              </a:r>
              <a:r>
                <a:rPr lang="en-US" sz="1400" dirty="0">
                  <a:solidFill>
                    <a:srgbClr val="FFFFFF"/>
                  </a:solidFill>
                  <a:cs typeface="Segoe UI" pitchFamily="34" charset="0"/>
                </a:rPr>
                <a:t> engines</a:t>
              </a:r>
            </a:p>
          </p:txBody>
        </p:sp>
        <p:pic>
          <p:nvPicPr>
            <p:cNvPr id="26" name="Grafik 2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12419" y="1389631"/>
              <a:ext cx="720000" cy="720000"/>
            </a:xfrm>
            <a:prstGeom prst="rect">
              <a:avLst/>
            </a:prstGeom>
          </p:spPr>
        </p:pic>
        <p:sp>
          <p:nvSpPr>
            <p:cNvPr id="37" name="Rectangle 83"/>
            <p:cNvSpPr/>
            <p:nvPr/>
          </p:nvSpPr>
          <p:spPr bwMode="auto">
            <a:xfrm>
              <a:off x="9952343" y="2120854"/>
              <a:ext cx="1373321"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Location-based tracking and services</a:t>
              </a:r>
            </a:p>
          </p:txBody>
        </p:sp>
        <p:pic>
          <p:nvPicPr>
            <p:cNvPr id="29" name="Grafik 28"/>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79003" y="1389631"/>
              <a:ext cx="720000" cy="720000"/>
            </a:xfrm>
            <a:prstGeom prst="rect">
              <a:avLst/>
            </a:prstGeom>
          </p:spPr>
        </p:pic>
      </p:grpSp>
      <p:grpSp>
        <p:nvGrpSpPr>
          <p:cNvPr id="45" name="Gruppieren 44"/>
          <p:cNvGrpSpPr/>
          <p:nvPr/>
        </p:nvGrpSpPr>
        <p:grpSpPr>
          <a:xfrm>
            <a:off x="5519607" y="2983568"/>
            <a:ext cx="5811883" cy="1635705"/>
            <a:chOff x="5519607" y="2998106"/>
            <a:chExt cx="5811883" cy="1635705"/>
          </a:xfrm>
        </p:grpSpPr>
        <p:sp>
          <p:nvSpPr>
            <p:cNvPr id="6" name="Rectangle 65"/>
            <p:cNvSpPr/>
            <p:nvPr/>
          </p:nvSpPr>
          <p:spPr bwMode="auto">
            <a:xfrm>
              <a:off x="5519607" y="3733811"/>
              <a:ext cx="1373321"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Vision analytics</a:t>
              </a:r>
            </a:p>
          </p:txBody>
        </p:sp>
        <p:pic>
          <p:nvPicPr>
            <p:cNvPr id="15" name="Grafik 14"/>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46267" y="2998106"/>
              <a:ext cx="720000" cy="720000"/>
            </a:xfrm>
            <a:prstGeom prst="rect">
              <a:avLst/>
            </a:prstGeom>
          </p:spPr>
        </p:pic>
        <p:sp>
          <p:nvSpPr>
            <p:cNvPr id="22" name="Rectangle 68"/>
            <p:cNvSpPr/>
            <p:nvPr/>
          </p:nvSpPr>
          <p:spPr bwMode="auto">
            <a:xfrm>
              <a:off x="8471800" y="3733811"/>
              <a:ext cx="1383353"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Legal </a:t>
              </a:r>
              <a:br>
                <a:rPr lang="en-US" sz="1400" dirty="0">
                  <a:solidFill>
                    <a:srgbClr val="FFFFFF"/>
                  </a:solidFill>
                  <a:cs typeface="Segoe UI" pitchFamily="34" charset="0"/>
                </a:rPr>
              </a:br>
              <a:r>
                <a:rPr lang="en-US" sz="1400" dirty="0">
                  <a:solidFill>
                    <a:srgbClr val="FFFFFF"/>
                  </a:solidFill>
                  <a:cs typeface="Segoe UI" pitchFamily="34" charset="0"/>
                </a:rPr>
                <a:t>discovery and document archiving</a:t>
              </a:r>
            </a:p>
          </p:txBody>
        </p:sp>
        <p:pic>
          <p:nvPicPr>
            <p:cNvPr id="17" name="Grafik 16"/>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03476" y="2998106"/>
              <a:ext cx="720000" cy="720000"/>
            </a:xfrm>
            <a:prstGeom prst="rect">
              <a:avLst/>
            </a:prstGeom>
          </p:spPr>
        </p:pic>
        <p:sp>
          <p:nvSpPr>
            <p:cNvPr id="34" name="Rectangle 80"/>
            <p:cNvSpPr/>
            <p:nvPr/>
          </p:nvSpPr>
          <p:spPr bwMode="auto">
            <a:xfrm>
              <a:off x="9948135" y="3733811"/>
              <a:ext cx="1383355"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Equipment monitoring</a:t>
              </a:r>
            </a:p>
          </p:txBody>
        </p:sp>
        <p:pic>
          <p:nvPicPr>
            <p:cNvPr id="20" name="Grafik 19"/>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79812" y="2998106"/>
              <a:ext cx="720000" cy="720000"/>
            </a:xfrm>
            <a:prstGeom prst="rect">
              <a:avLst/>
            </a:prstGeom>
          </p:spPr>
        </p:pic>
        <p:sp>
          <p:nvSpPr>
            <p:cNvPr id="16" name="Rectangle 56"/>
            <p:cNvSpPr/>
            <p:nvPr/>
          </p:nvSpPr>
          <p:spPr bwMode="auto">
            <a:xfrm>
              <a:off x="6983470" y="3733811"/>
              <a:ext cx="1383353" cy="90000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36000" rIns="36000" bIns="36000" numCol="1" rtlCol="0" anchor="ctr" anchorCtr="0" compatLnSpc="1">
              <a:prstTxWarp prst="textNoShape">
                <a:avLst/>
              </a:prstTxWarp>
            </a:bodyPr>
            <a:lstStyle/>
            <a:p>
              <a:pPr algn="ctr" defTabSz="912067">
                <a:spcAft>
                  <a:spcPts val="600"/>
                </a:spcAft>
              </a:pPr>
              <a:r>
                <a:rPr lang="en-US" sz="1400" dirty="0">
                  <a:solidFill>
                    <a:srgbClr val="FFFFFF"/>
                  </a:solidFill>
                  <a:cs typeface="Segoe UI" pitchFamily="34" charset="0"/>
                </a:rPr>
                <a:t>Weather forecasting for business planning</a:t>
              </a:r>
            </a:p>
          </p:txBody>
        </p:sp>
        <p:pic>
          <p:nvPicPr>
            <p:cNvPr id="33" name="Grafik 32"/>
            <p:cNvPicPr>
              <a:picLocks noChangeAspect="1"/>
            </p:cNvPicPr>
            <p:nvPr/>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5842" t="15530" r="7352" b="13514"/>
            <a:stretch/>
          </p:blipFill>
          <p:spPr>
            <a:xfrm>
              <a:off x="7234732" y="2998106"/>
              <a:ext cx="880829" cy="720000"/>
            </a:xfrm>
            <a:prstGeom prst="rect">
              <a:avLst/>
            </a:prstGeom>
          </p:spPr>
        </p:pic>
      </p:grpSp>
    </p:spTree>
    <p:extLst>
      <p:ext uri="{BB962C8B-B14F-4D97-AF65-F5344CB8AC3E}">
        <p14:creationId xmlns:p14="http://schemas.microsoft.com/office/powerpoint/2010/main" val="423147955"/>
      </p:ext>
    </p:extLst>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Machine</a:t>
            </a:r>
            <a:r>
              <a:rPr lang="de-DE" dirty="0"/>
              <a:t> Learning Flow</a:t>
            </a:r>
          </a:p>
        </p:txBody>
      </p:sp>
      <p:sp>
        <p:nvSpPr>
          <p:cNvPr id="2" name="Textplatzhalter 1"/>
          <p:cNvSpPr>
            <a:spLocks noGrp="1"/>
          </p:cNvSpPr>
          <p:nvPr>
            <p:ph type="body" sz="quarter" idx="12"/>
          </p:nvPr>
        </p:nvSpPr>
        <p:spPr/>
        <p:txBody>
          <a:bodyPr/>
          <a:lstStyle/>
          <a:p>
            <a:r>
              <a:rPr lang="en-US" dirty="0"/>
              <a:t>Source: Microsoft</a:t>
            </a:r>
          </a:p>
        </p:txBody>
      </p:sp>
      <p:sp>
        <p:nvSpPr>
          <p:cNvPr id="3" name="Bildplatzhalter 2"/>
          <p:cNvSpPr>
            <a:spLocks noGrp="1"/>
          </p:cNvSpPr>
          <p:nvPr>
            <p:ph type="pic" sz="quarter" idx="13"/>
          </p:nvPr>
        </p:nvSpPr>
        <p:spPr/>
      </p:sp>
      <p:sp>
        <p:nvSpPr>
          <p:cNvPr id="13" name="Ellipse 12"/>
          <p:cNvSpPr/>
          <p:nvPr/>
        </p:nvSpPr>
        <p:spPr>
          <a:xfrm>
            <a:off x="4979399" y="3483981"/>
            <a:ext cx="2233202" cy="978451"/>
          </a:xfrm>
          <a:prstGeom prst="ellipse">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n w="0">
                  <a:solidFill>
                    <a:srgbClr val="FFFFFF"/>
                  </a:solidFill>
                </a:ln>
                <a:solidFill>
                  <a:srgbClr val="FFFFFF"/>
                </a:solidFill>
                <a:effectLst>
                  <a:outerShdw blurRad="50800" dist="38100" dir="18900000" algn="bl" rotWithShape="0">
                    <a:prstClr val="black">
                      <a:alpha val="40000"/>
                    </a:prstClr>
                  </a:outerShdw>
                </a:effectLst>
              </a:rPr>
              <a:t>Integrate</a:t>
            </a:r>
            <a:endParaRPr lang="de-DE" dirty="0">
              <a:ln w="0">
                <a:solidFill>
                  <a:srgbClr val="FFFFFF"/>
                </a:solidFill>
              </a:ln>
              <a:solidFill>
                <a:srgbClr val="FFFFFF"/>
              </a:solidFill>
              <a:effectLst>
                <a:outerShdw blurRad="50800" dist="38100" dir="18900000" algn="bl" rotWithShape="0">
                  <a:prstClr val="black">
                    <a:alpha val="40000"/>
                  </a:prstClr>
                </a:outerShdw>
              </a:effectLst>
            </a:endParaRPr>
          </a:p>
        </p:txBody>
      </p:sp>
      <p:cxnSp>
        <p:nvCxnSpPr>
          <p:cNvPr id="15" name="Gerade Verbindung mit Pfeil 14"/>
          <p:cNvCxnSpPr>
            <a:stCxn id="25" idx="3"/>
            <a:endCxn id="13" idx="2"/>
          </p:cNvCxnSpPr>
          <p:nvPr/>
        </p:nvCxnSpPr>
        <p:spPr>
          <a:xfrm>
            <a:off x="3789844" y="3969461"/>
            <a:ext cx="1189555" cy="3746"/>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Abgerundetes Rechteck 23"/>
          <p:cNvSpPr/>
          <p:nvPr/>
        </p:nvSpPr>
        <p:spPr>
          <a:xfrm>
            <a:off x="1269844" y="1866202"/>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a:solidFill>
                  <a:schemeClr val="tx1"/>
                </a:solidFill>
              </a:rPr>
              <a:t>Manage</a:t>
            </a:r>
          </a:p>
        </p:txBody>
      </p:sp>
      <p:sp>
        <p:nvSpPr>
          <p:cNvPr id="20" name="Abgerundetes Rechteck 19"/>
          <p:cNvSpPr/>
          <p:nvPr/>
        </p:nvSpPr>
        <p:spPr>
          <a:xfrm>
            <a:off x="8402155" y="4992720"/>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a:solidFill>
                  <a:schemeClr val="tx1"/>
                </a:solidFill>
              </a:rPr>
              <a:t>Train </a:t>
            </a:r>
            <a:r>
              <a:rPr lang="de-DE" dirty="0" err="1">
                <a:solidFill>
                  <a:schemeClr val="tx1"/>
                </a:solidFill>
              </a:rPr>
              <a:t>models</a:t>
            </a:r>
            <a:endParaRPr lang="de-DE" dirty="0">
              <a:solidFill>
                <a:schemeClr val="tx1"/>
              </a:solidFill>
            </a:endParaRPr>
          </a:p>
        </p:txBody>
      </p:sp>
      <p:sp>
        <p:nvSpPr>
          <p:cNvPr id="25" name="Abgerundetes Rechteck 24"/>
          <p:cNvSpPr/>
          <p:nvPr/>
        </p:nvSpPr>
        <p:spPr>
          <a:xfrm>
            <a:off x="1269844" y="3429461"/>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err="1">
                <a:solidFill>
                  <a:schemeClr val="tx1"/>
                </a:solidFill>
              </a:rPr>
              <a:t>Publish</a:t>
            </a:r>
            <a:endParaRPr lang="de-DE" dirty="0">
              <a:solidFill>
                <a:schemeClr val="tx1"/>
              </a:solidFill>
            </a:endParaRPr>
          </a:p>
        </p:txBody>
      </p:sp>
      <p:sp>
        <p:nvSpPr>
          <p:cNvPr id="22" name="Abgerundetes Rechteck 21"/>
          <p:cNvSpPr/>
          <p:nvPr/>
        </p:nvSpPr>
        <p:spPr>
          <a:xfrm>
            <a:off x="8402157" y="1866202"/>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err="1">
                <a:solidFill>
                  <a:schemeClr val="tx1"/>
                </a:solidFill>
              </a:rPr>
              <a:t>Collect</a:t>
            </a:r>
            <a:r>
              <a:rPr lang="de-DE" dirty="0">
                <a:solidFill>
                  <a:schemeClr val="tx1"/>
                </a:solidFill>
              </a:rPr>
              <a:t> </a:t>
            </a:r>
            <a:r>
              <a:rPr lang="de-DE" dirty="0" err="1">
                <a:solidFill>
                  <a:schemeClr val="tx1"/>
                </a:solidFill>
              </a:rPr>
              <a:t>data</a:t>
            </a:r>
            <a:endParaRPr lang="de-DE" dirty="0">
              <a:solidFill>
                <a:schemeClr val="tx1"/>
              </a:solidFill>
            </a:endParaRPr>
          </a:p>
        </p:txBody>
      </p:sp>
      <p:sp>
        <p:nvSpPr>
          <p:cNvPr id="21" name="Abgerundetes Rechteck 20"/>
          <p:cNvSpPr/>
          <p:nvPr/>
        </p:nvSpPr>
        <p:spPr>
          <a:xfrm>
            <a:off x="8402157" y="3429462"/>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err="1">
                <a:solidFill>
                  <a:schemeClr val="tx1"/>
                </a:solidFill>
              </a:rPr>
              <a:t>Prepare</a:t>
            </a:r>
            <a:r>
              <a:rPr lang="de-DE" dirty="0">
                <a:solidFill>
                  <a:schemeClr val="tx1"/>
                </a:solidFill>
              </a:rPr>
              <a:t> </a:t>
            </a:r>
            <a:r>
              <a:rPr lang="de-DE" dirty="0" err="1">
                <a:solidFill>
                  <a:schemeClr val="tx1"/>
                </a:solidFill>
              </a:rPr>
              <a:t>data</a:t>
            </a:r>
            <a:endParaRPr lang="de-DE" dirty="0">
              <a:solidFill>
                <a:schemeClr val="tx1"/>
              </a:solidFill>
            </a:endParaRPr>
          </a:p>
        </p:txBody>
      </p:sp>
      <p:sp>
        <p:nvSpPr>
          <p:cNvPr id="26" name="Abgerundetes Rechteck 25"/>
          <p:cNvSpPr/>
          <p:nvPr/>
        </p:nvSpPr>
        <p:spPr>
          <a:xfrm>
            <a:off x="1269844" y="4992720"/>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err="1">
                <a:solidFill>
                  <a:schemeClr val="tx1"/>
                </a:solidFill>
              </a:rPr>
              <a:t>Evaluate</a:t>
            </a:r>
            <a:r>
              <a:rPr lang="de-DE" dirty="0">
                <a:solidFill>
                  <a:schemeClr val="tx1"/>
                </a:solidFill>
              </a:rPr>
              <a:t> </a:t>
            </a:r>
            <a:r>
              <a:rPr lang="de-DE" dirty="0" err="1">
                <a:solidFill>
                  <a:schemeClr val="tx1"/>
                </a:solidFill>
              </a:rPr>
              <a:t>models</a:t>
            </a:r>
            <a:endParaRPr lang="de-DE" dirty="0">
              <a:solidFill>
                <a:schemeClr val="tx1"/>
              </a:solidFill>
            </a:endParaRPr>
          </a:p>
        </p:txBody>
      </p:sp>
      <p:sp>
        <p:nvSpPr>
          <p:cNvPr id="23" name="Abgerundetes Rechteck 22"/>
          <p:cNvSpPr/>
          <p:nvPr/>
        </p:nvSpPr>
        <p:spPr>
          <a:xfrm>
            <a:off x="4836000" y="1866202"/>
            <a:ext cx="2520000" cy="1080000"/>
          </a:xfrm>
          <a:prstGeom prst="round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de-DE" dirty="0" err="1">
                <a:solidFill>
                  <a:schemeClr val="tx1"/>
                </a:solidFill>
              </a:rPr>
              <a:t>Define</a:t>
            </a:r>
            <a:r>
              <a:rPr lang="de-DE" dirty="0">
                <a:solidFill>
                  <a:schemeClr val="tx1"/>
                </a:solidFill>
              </a:rPr>
              <a:t> </a:t>
            </a:r>
            <a:r>
              <a:rPr lang="de-DE" dirty="0" err="1">
                <a:solidFill>
                  <a:schemeClr val="tx1"/>
                </a:solidFill>
              </a:rPr>
              <a:t>objective</a:t>
            </a:r>
            <a:endParaRPr lang="de-DE" dirty="0">
              <a:solidFill>
                <a:schemeClr val="tx1"/>
              </a:solidFill>
            </a:endParaRPr>
          </a:p>
        </p:txBody>
      </p:sp>
      <p:sp>
        <p:nvSpPr>
          <p:cNvPr id="48" name="Pfeil nach rechts 47"/>
          <p:cNvSpPr/>
          <p:nvPr/>
        </p:nvSpPr>
        <p:spPr>
          <a:xfrm>
            <a:off x="3988922" y="2118202"/>
            <a:ext cx="648000" cy="576000"/>
          </a:xfrm>
          <a:prstGeom prst="rightArrow">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50" name="Pfeil nach rechts 49"/>
          <p:cNvSpPr/>
          <p:nvPr/>
        </p:nvSpPr>
        <p:spPr>
          <a:xfrm rot="16200000">
            <a:off x="2331845" y="4463091"/>
            <a:ext cx="396000" cy="576000"/>
          </a:xfrm>
          <a:prstGeom prst="rightArrow">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51" name="Pfeil nach rechts 50"/>
          <p:cNvSpPr/>
          <p:nvPr/>
        </p:nvSpPr>
        <p:spPr>
          <a:xfrm rot="10800000">
            <a:off x="3988907" y="5242375"/>
            <a:ext cx="4214186" cy="580690"/>
          </a:xfrm>
          <a:prstGeom prst="rightArrow">
            <a:avLst/>
          </a:prstGeom>
          <a:solidFill>
            <a:schemeClr val="accent1"/>
          </a:solidFill>
          <a:ln>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52" name="Pfeil nach rechts 51"/>
          <p:cNvSpPr/>
          <p:nvPr/>
        </p:nvSpPr>
        <p:spPr>
          <a:xfrm rot="5400000">
            <a:off x="9464157" y="4463092"/>
            <a:ext cx="396000" cy="576000"/>
          </a:xfrm>
          <a:prstGeom prst="rightArrow">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53" name="Pfeil nach rechts 52"/>
          <p:cNvSpPr/>
          <p:nvPr/>
        </p:nvSpPr>
        <p:spPr>
          <a:xfrm rot="5400000">
            <a:off x="9464157" y="2899832"/>
            <a:ext cx="396000" cy="576000"/>
          </a:xfrm>
          <a:prstGeom prst="rightArrow">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54" name="Pfeil nach rechts 53"/>
          <p:cNvSpPr/>
          <p:nvPr/>
        </p:nvSpPr>
        <p:spPr>
          <a:xfrm>
            <a:off x="7555078" y="2118202"/>
            <a:ext cx="648000" cy="576000"/>
          </a:xfrm>
          <a:prstGeom prst="rightArrow">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sp>
        <p:nvSpPr>
          <p:cNvPr id="55" name="Pfeil nach rechts 54"/>
          <p:cNvSpPr/>
          <p:nvPr/>
        </p:nvSpPr>
        <p:spPr>
          <a:xfrm rot="16200000">
            <a:off x="2331844" y="2899832"/>
            <a:ext cx="396000" cy="576000"/>
          </a:xfrm>
          <a:prstGeom prst="rightArrow">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pic>
        <p:nvPicPr>
          <p:cNvPr id="5" name="Grafik 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6288" y="1546005"/>
            <a:ext cx="1447112" cy="1447112"/>
          </a:xfrm>
          <a:prstGeom prst="rect">
            <a:avLst/>
          </a:prstGeom>
        </p:spPr>
      </p:pic>
      <p:pic>
        <p:nvPicPr>
          <p:cNvPr id="6" name="Grafik 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5617" y="1858889"/>
            <a:ext cx="745067" cy="745067"/>
          </a:xfrm>
          <a:prstGeom prst="rect">
            <a:avLst/>
          </a:prstGeom>
        </p:spPr>
      </p:pic>
      <p:pic>
        <p:nvPicPr>
          <p:cNvPr id="8" name="Grafik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97421" y="1845632"/>
            <a:ext cx="729473" cy="729473"/>
          </a:xfrm>
          <a:prstGeom prst="rect">
            <a:avLst/>
          </a:prstGeom>
        </p:spPr>
      </p:pic>
      <p:pic>
        <p:nvPicPr>
          <p:cNvPr id="9" name="Grafik 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97421" y="3426384"/>
            <a:ext cx="729473" cy="729473"/>
          </a:xfrm>
          <a:prstGeom prst="rect">
            <a:avLst/>
          </a:prstGeom>
        </p:spPr>
      </p:pic>
      <p:pic>
        <p:nvPicPr>
          <p:cNvPr id="11" name="Grafik 1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82148" y="4757667"/>
            <a:ext cx="1160019" cy="1160019"/>
          </a:xfrm>
          <a:prstGeom prst="rect">
            <a:avLst/>
          </a:prstGeom>
        </p:spPr>
      </p:pic>
      <p:pic>
        <p:nvPicPr>
          <p:cNvPr id="14" name="Grafik 13"/>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74177" y="4996375"/>
            <a:ext cx="711335" cy="711335"/>
          </a:xfrm>
          <a:prstGeom prst="rect">
            <a:avLst/>
          </a:prstGeom>
        </p:spPr>
      </p:pic>
      <p:pic>
        <p:nvPicPr>
          <p:cNvPr id="17" name="Grafik 1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66446" y="3443987"/>
            <a:ext cx="728133" cy="728133"/>
          </a:xfrm>
          <a:prstGeom prst="rect">
            <a:avLst/>
          </a:prstGeom>
        </p:spPr>
      </p:pic>
    </p:spTree>
    <p:extLst>
      <p:ext uri="{BB962C8B-B14F-4D97-AF65-F5344CB8AC3E}">
        <p14:creationId xmlns:p14="http://schemas.microsoft.com/office/powerpoint/2010/main" val="960649599"/>
      </p:ext>
    </p:extLst>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12366" y="1220346"/>
            <a:ext cx="1702015" cy="1548000"/>
          </a:xfrm>
          <a:prstGeom prst="rect">
            <a:avLst/>
          </a:prstGeom>
          <a:solidFill>
            <a:schemeClr val="bg2"/>
          </a:solidFill>
          <a:ln>
            <a:noFill/>
          </a:ln>
        </p:spPr>
        <p:txBody>
          <a:bodyPr wrap="square" rtlCol="0">
            <a:spAutoFit/>
          </a:bodyPr>
          <a:lstStyle/>
          <a:p>
            <a:endParaRPr lang="de-DE" dirty="0"/>
          </a:p>
        </p:txBody>
      </p:sp>
      <p:sp>
        <p:nvSpPr>
          <p:cNvPr id="4" name="Titel 3"/>
          <p:cNvSpPr>
            <a:spLocks noGrp="1"/>
          </p:cNvSpPr>
          <p:nvPr>
            <p:ph type="title"/>
          </p:nvPr>
        </p:nvSpPr>
        <p:spPr/>
        <p:txBody>
          <a:bodyPr>
            <a:noAutofit/>
          </a:bodyPr>
          <a:lstStyle/>
          <a:p>
            <a:r>
              <a:rPr lang="en-AU" dirty="0"/>
              <a:t>Machine Learning Roles</a:t>
            </a:r>
            <a:endParaRPr lang="de-DE" dirty="0"/>
          </a:p>
        </p:txBody>
      </p:sp>
      <p:sp>
        <p:nvSpPr>
          <p:cNvPr id="10" name="Textplatzhalter 9"/>
          <p:cNvSpPr>
            <a:spLocks noGrp="1"/>
          </p:cNvSpPr>
          <p:nvPr>
            <p:ph type="body" sz="quarter" idx="12"/>
          </p:nvPr>
        </p:nvSpPr>
        <p:spPr/>
        <p:txBody>
          <a:bodyPr/>
          <a:lstStyle/>
          <a:p>
            <a:r>
              <a:rPr lang="en-US" dirty="0"/>
              <a:t>Source: Microsoft</a:t>
            </a:r>
          </a:p>
        </p:txBody>
      </p:sp>
      <p:sp>
        <p:nvSpPr>
          <p:cNvPr id="8" name="Bildplatzhalter 7"/>
          <p:cNvSpPr>
            <a:spLocks noGrp="1"/>
          </p:cNvSpPr>
          <p:nvPr>
            <p:ph type="pic" sz="quarter" idx="13"/>
          </p:nvPr>
        </p:nvSpPr>
        <p:spPr/>
      </p:sp>
      <p:sp>
        <p:nvSpPr>
          <p:cNvPr id="9" name="Inhaltsplatzhalter 8"/>
          <p:cNvSpPr>
            <a:spLocks noGrp="1"/>
          </p:cNvSpPr>
          <p:nvPr>
            <p:ph idx="4294967295"/>
          </p:nvPr>
        </p:nvSpPr>
        <p:spPr>
          <a:xfrm>
            <a:off x="1962000" y="1217613"/>
            <a:ext cx="9832975" cy="1547812"/>
          </a:xfrm>
          <a:solidFill>
            <a:schemeClr val="bg2"/>
          </a:solidFill>
          <a:ln>
            <a:noFill/>
          </a:ln>
        </p:spPr>
        <p:txBody>
          <a:bodyPr>
            <a:noAutofit/>
          </a:bodyPr>
          <a:lstStyle/>
          <a:p>
            <a:pPr marL="108000" indent="0" defTabSz="932488">
              <a:spcBef>
                <a:spcPts val="600"/>
              </a:spcBef>
              <a:spcAft>
                <a:spcPts val="600"/>
              </a:spcAft>
              <a:buClr>
                <a:srgbClr val="FFFFFF"/>
              </a:buClr>
              <a:buNone/>
            </a:pPr>
            <a:r>
              <a:rPr lang="en-US" sz="2000" b="1" dirty="0"/>
              <a:t>Data scientist</a:t>
            </a:r>
          </a:p>
          <a:p>
            <a:pPr marL="108000" lvl="1" indent="0" defTabSz="932488">
              <a:spcBef>
                <a:spcPts val="600"/>
              </a:spcBef>
              <a:spcAft>
                <a:spcPts val="600"/>
              </a:spcAft>
              <a:buClr>
                <a:srgbClr val="FFFFFF"/>
              </a:buClr>
              <a:buNone/>
            </a:pPr>
            <a:r>
              <a:rPr lang="en-US" sz="1800" dirty="0"/>
              <a:t>A highly educated and skilled person who can solve complex data problems by employing deep expertise in scientific disciplines (mathematics, statistics, or computer science)</a:t>
            </a:r>
          </a:p>
          <a:p>
            <a:pPr marL="108000" lvl="1" indent="0" defTabSz="932488">
              <a:spcBef>
                <a:spcPts val="600"/>
              </a:spcBef>
              <a:spcAft>
                <a:spcPts val="600"/>
              </a:spcAft>
              <a:buClr>
                <a:srgbClr val="FFFFFF"/>
              </a:buClr>
            </a:pPr>
            <a:endParaRPr lang="en-AU" sz="2000" dirty="0"/>
          </a:p>
        </p:txBody>
      </p:sp>
      <p:sp>
        <p:nvSpPr>
          <p:cNvPr id="3" name="Textfeld 2"/>
          <p:cNvSpPr txBox="1"/>
          <p:nvPr/>
        </p:nvSpPr>
        <p:spPr>
          <a:xfrm>
            <a:off x="1963232" y="3011540"/>
            <a:ext cx="9833429" cy="1548000"/>
          </a:xfrm>
          <a:prstGeom prst="rect">
            <a:avLst/>
          </a:prstGeom>
          <a:solidFill>
            <a:schemeClr val="bg2"/>
          </a:solidFill>
          <a:ln>
            <a:noFill/>
          </a:ln>
        </p:spPr>
        <p:txBody>
          <a:bodyPr wrap="square" rtlCol="0">
            <a:noAutofit/>
          </a:bodyPr>
          <a:lstStyle/>
          <a:p>
            <a:pPr marL="108000" defTabSz="932488">
              <a:spcBef>
                <a:spcPts val="600"/>
              </a:spcBef>
              <a:spcAft>
                <a:spcPts val="600"/>
              </a:spcAft>
              <a:buClr>
                <a:srgbClr val="FFFFFF"/>
              </a:buClr>
            </a:pPr>
            <a:r>
              <a:rPr lang="en-US" sz="2000" b="1" dirty="0"/>
              <a:t>Data professional</a:t>
            </a:r>
          </a:p>
          <a:p>
            <a:pPr marL="108000" lvl="1" defTabSz="932488">
              <a:spcBef>
                <a:spcPts val="600"/>
              </a:spcBef>
              <a:spcAft>
                <a:spcPts val="600"/>
              </a:spcAft>
              <a:buClr>
                <a:srgbClr val="FFFFFF"/>
              </a:buClr>
            </a:pPr>
            <a:r>
              <a:rPr lang="en-US" dirty="0"/>
              <a:t>A skilled person who creates or maintains data systems and data solutions, or implements predictive modeling</a:t>
            </a:r>
            <a:br>
              <a:rPr lang="en-US" dirty="0"/>
            </a:br>
            <a:r>
              <a:rPr lang="en-US" i="1" dirty="0"/>
              <a:t>Roles: Database Administrator, Database Developer, or BI Developer</a:t>
            </a:r>
          </a:p>
          <a:p>
            <a:pPr marL="108000" lvl="1" defTabSz="932488">
              <a:spcBef>
                <a:spcPts val="600"/>
              </a:spcBef>
              <a:spcAft>
                <a:spcPts val="600"/>
              </a:spcAft>
              <a:buClr>
                <a:srgbClr val="FFFFFF"/>
              </a:buClr>
            </a:pPr>
            <a:endParaRPr lang="en-US" i="1" dirty="0"/>
          </a:p>
          <a:p>
            <a:pPr marL="108000">
              <a:spcBef>
                <a:spcPts val="600"/>
              </a:spcBef>
              <a:spcAft>
                <a:spcPts val="600"/>
              </a:spcAft>
            </a:pPr>
            <a:endParaRPr lang="de-DE" dirty="0"/>
          </a:p>
        </p:txBody>
      </p:sp>
      <p:sp>
        <p:nvSpPr>
          <p:cNvPr id="14" name="Textfeld 13"/>
          <p:cNvSpPr txBox="1"/>
          <p:nvPr/>
        </p:nvSpPr>
        <p:spPr>
          <a:xfrm>
            <a:off x="421728" y="4802542"/>
            <a:ext cx="1550869" cy="1548000"/>
          </a:xfrm>
          <a:prstGeom prst="rect">
            <a:avLst/>
          </a:prstGeom>
          <a:solidFill>
            <a:schemeClr val="accent1"/>
          </a:solidFill>
          <a:ln>
            <a:noFill/>
          </a:ln>
        </p:spPr>
        <p:txBody>
          <a:bodyPr wrap="square" rtlCol="0">
            <a:spAutoFit/>
          </a:bodyPr>
          <a:lstStyle/>
          <a:p>
            <a:endParaRPr lang="de-DE" dirty="0"/>
          </a:p>
        </p:txBody>
      </p:sp>
      <p:sp>
        <p:nvSpPr>
          <p:cNvPr id="6" name="Textfeld 5"/>
          <p:cNvSpPr txBox="1"/>
          <p:nvPr/>
        </p:nvSpPr>
        <p:spPr>
          <a:xfrm>
            <a:off x="1963232" y="4806837"/>
            <a:ext cx="9824067" cy="1548000"/>
          </a:xfrm>
          <a:prstGeom prst="rect">
            <a:avLst/>
          </a:prstGeom>
          <a:solidFill>
            <a:schemeClr val="bg2"/>
          </a:solidFill>
          <a:ln>
            <a:noFill/>
          </a:ln>
        </p:spPr>
        <p:txBody>
          <a:bodyPr wrap="square" rtlCol="0">
            <a:noAutofit/>
          </a:bodyPr>
          <a:lstStyle/>
          <a:p>
            <a:pPr marL="108000" defTabSz="932488">
              <a:spcBef>
                <a:spcPts val="600"/>
              </a:spcBef>
              <a:spcAft>
                <a:spcPts val="600"/>
              </a:spcAft>
              <a:buClr>
                <a:srgbClr val="FFFFFF"/>
              </a:buClr>
            </a:pPr>
            <a:r>
              <a:rPr lang="en-AU" sz="2000" b="1" dirty="0"/>
              <a:t>Software developer</a:t>
            </a:r>
          </a:p>
          <a:p>
            <a:pPr marL="108000" lvl="1" defTabSz="932488">
              <a:spcBef>
                <a:spcPts val="600"/>
              </a:spcBef>
              <a:spcAft>
                <a:spcPts val="600"/>
              </a:spcAft>
              <a:buClr>
                <a:srgbClr val="FFFFFF"/>
              </a:buClr>
            </a:pPr>
            <a:r>
              <a:rPr lang="en-AU" dirty="0"/>
              <a:t>A skilled person who designs and develops programming logic, and can apply machine learning to integrate predictive functionality into applications</a:t>
            </a:r>
          </a:p>
          <a:p>
            <a:pPr marL="108000">
              <a:spcBef>
                <a:spcPts val="600"/>
              </a:spcBef>
              <a:spcAft>
                <a:spcPts val="600"/>
              </a:spcAft>
            </a:pPr>
            <a:endParaRPr lang="de-DE" dirty="0"/>
          </a:p>
        </p:txBody>
      </p:sp>
      <p:pic>
        <p:nvPicPr>
          <p:cNvPr id="15" name="Grafik 14"/>
          <p:cNvPicPr>
            <a:picLocks noChangeAspect="1"/>
          </p:cNvPicPr>
          <p:nvPr/>
        </p:nvPicPr>
        <p:blipFill>
          <a:blip r:embed="rId2"/>
          <a:stretch>
            <a:fillRect/>
          </a:stretch>
        </p:blipFill>
        <p:spPr>
          <a:xfrm>
            <a:off x="412365" y="1214415"/>
            <a:ext cx="1550870" cy="1550870"/>
          </a:xfrm>
          <a:prstGeom prst="rect">
            <a:avLst/>
          </a:prstGeom>
          <a:solidFill>
            <a:schemeClr val="accent1"/>
          </a:solidFill>
        </p:spPr>
      </p:pic>
      <p:sp>
        <p:nvSpPr>
          <p:cNvPr id="25" name="Textfeld 24"/>
          <p:cNvSpPr txBox="1"/>
          <p:nvPr/>
        </p:nvSpPr>
        <p:spPr>
          <a:xfrm>
            <a:off x="412363" y="3016569"/>
            <a:ext cx="1550869" cy="1548000"/>
          </a:xfrm>
          <a:prstGeom prst="rect">
            <a:avLst/>
          </a:prstGeom>
          <a:solidFill>
            <a:schemeClr val="accent1"/>
          </a:solidFill>
          <a:ln>
            <a:noFill/>
          </a:ln>
        </p:spPr>
        <p:txBody>
          <a:bodyPr wrap="square" rtlCol="0">
            <a:spAutoFit/>
          </a:bodyPr>
          <a:lstStyle/>
          <a:p>
            <a:endParaRPr lang="de-DE" dirty="0"/>
          </a:p>
        </p:txBody>
      </p:sp>
      <p:pic>
        <p:nvPicPr>
          <p:cNvPr id="26" name="Grafik 25"/>
          <p:cNvPicPr>
            <a:picLocks noChangeAspect="1"/>
          </p:cNvPicPr>
          <p:nvPr/>
        </p:nvPicPr>
        <p:blipFill>
          <a:blip r:embed="rId3"/>
          <a:stretch>
            <a:fillRect/>
          </a:stretch>
        </p:blipFill>
        <p:spPr>
          <a:xfrm>
            <a:off x="531413" y="3214127"/>
            <a:ext cx="1312771" cy="2926740"/>
          </a:xfrm>
          <a:prstGeom prst="rect">
            <a:avLst/>
          </a:prstGeom>
        </p:spPr>
      </p:pic>
    </p:spTree>
    <p:extLst>
      <p:ext uri="{BB962C8B-B14F-4D97-AF65-F5344CB8AC3E}">
        <p14:creationId xmlns:p14="http://schemas.microsoft.com/office/powerpoint/2010/main" val="3974678433"/>
      </p:ext>
    </p:extLst>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ihandform 6"/>
          <p:cNvSpPr/>
          <p:nvPr/>
        </p:nvSpPr>
        <p:spPr>
          <a:xfrm>
            <a:off x="3337775" y="1714995"/>
            <a:ext cx="1628433" cy="626978"/>
          </a:xfrm>
          <a:custGeom>
            <a:avLst/>
            <a:gdLst>
              <a:gd name="connsiteX0" fmla="*/ 0 w 1661086"/>
              <a:gd name="connsiteY0" fmla="*/ 0 h 639550"/>
              <a:gd name="connsiteX1" fmla="*/ 1661086 w 1661086"/>
              <a:gd name="connsiteY1" fmla="*/ 0 h 639550"/>
              <a:gd name="connsiteX2" fmla="*/ 1661086 w 1661086"/>
              <a:gd name="connsiteY2" fmla="*/ 639550 h 639550"/>
              <a:gd name="connsiteX3" fmla="*/ 0 w 1661086"/>
              <a:gd name="connsiteY3" fmla="*/ 639550 h 639550"/>
              <a:gd name="connsiteX4" fmla="*/ 0 w 1661086"/>
              <a:gd name="connsiteY4" fmla="*/ 0 h 63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086" h="639550">
                <a:moveTo>
                  <a:pt x="0" y="0"/>
                </a:moveTo>
                <a:lnTo>
                  <a:pt x="1661086" y="0"/>
                </a:lnTo>
                <a:lnTo>
                  <a:pt x="1661086" y="639550"/>
                </a:lnTo>
                <a:lnTo>
                  <a:pt x="0" y="639550"/>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21" tIns="19921" rIns="19921" bIns="19921" numCol="1" spcCol="1270" anchor="ctr" anchorCtr="0">
            <a:noAutofit/>
          </a:bodyPr>
          <a:lstStyle/>
          <a:p>
            <a:pPr algn="ctr" defTabSz="697189">
              <a:lnSpc>
                <a:spcPct val="90000"/>
              </a:lnSpc>
              <a:spcBef>
                <a:spcPct val="0"/>
              </a:spcBef>
              <a:spcAft>
                <a:spcPct val="35000"/>
              </a:spcAft>
            </a:pPr>
            <a:r>
              <a:rPr lang="en-US" sz="1400" dirty="0">
                <a:ln>
                  <a:solidFill>
                    <a:schemeClr val="tx1"/>
                  </a:solidFill>
                </a:ln>
              </a:rPr>
              <a:t>Strategic change</a:t>
            </a:r>
          </a:p>
        </p:txBody>
      </p:sp>
      <p:sp>
        <p:nvSpPr>
          <p:cNvPr id="8" name="Gebogener Pfeil 7"/>
          <p:cNvSpPr/>
          <p:nvPr/>
        </p:nvSpPr>
        <p:spPr>
          <a:xfrm>
            <a:off x="459140" y="1384194"/>
            <a:ext cx="4929331" cy="4929331"/>
          </a:xfrm>
          <a:prstGeom prst="circularArrow">
            <a:avLst>
              <a:gd name="adj1" fmla="val 5202"/>
              <a:gd name="adj2" fmla="val 336015"/>
              <a:gd name="adj3" fmla="val 15507"/>
              <a:gd name="adj4" fmla="val 18786547"/>
              <a:gd name="adj5" fmla="val 6068"/>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sz="1400" dirty="0"/>
          </a:p>
        </p:txBody>
      </p:sp>
      <p:sp>
        <p:nvSpPr>
          <p:cNvPr id="9" name="Freihandform 8"/>
          <p:cNvSpPr/>
          <p:nvPr/>
        </p:nvSpPr>
        <p:spPr>
          <a:xfrm>
            <a:off x="4280436" y="4133552"/>
            <a:ext cx="1919946" cy="437802"/>
          </a:xfrm>
          <a:custGeom>
            <a:avLst/>
            <a:gdLst>
              <a:gd name="connsiteX0" fmla="*/ 0 w 1958445"/>
              <a:gd name="connsiteY0" fmla="*/ 0 h 446581"/>
              <a:gd name="connsiteX1" fmla="*/ 1958445 w 1958445"/>
              <a:gd name="connsiteY1" fmla="*/ 0 h 446581"/>
              <a:gd name="connsiteX2" fmla="*/ 1958445 w 1958445"/>
              <a:gd name="connsiteY2" fmla="*/ 446581 h 446581"/>
              <a:gd name="connsiteX3" fmla="*/ 0 w 1958445"/>
              <a:gd name="connsiteY3" fmla="*/ 446581 h 446581"/>
              <a:gd name="connsiteX4" fmla="*/ 0 w 1958445"/>
              <a:gd name="connsiteY4" fmla="*/ 0 h 44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445" h="446581">
                <a:moveTo>
                  <a:pt x="0" y="0"/>
                </a:moveTo>
                <a:lnTo>
                  <a:pt x="1958445" y="0"/>
                </a:lnTo>
                <a:lnTo>
                  <a:pt x="1958445" y="446581"/>
                </a:lnTo>
                <a:lnTo>
                  <a:pt x="0" y="4465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21" tIns="143428" rIns="19921" bIns="143428" numCol="1" spcCol="1270" anchor="ctr" anchorCtr="0">
            <a:noAutofit/>
          </a:bodyPr>
          <a:lstStyle/>
          <a:p>
            <a:pPr algn="ctr" defTabSz="697189">
              <a:lnSpc>
                <a:spcPct val="90000"/>
              </a:lnSpc>
              <a:spcBef>
                <a:spcPct val="0"/>
              </a:spcBef>
              <a:spcAft>
                <a:spcPct val="35000"/>
              </a:spcAft>
            </a:pPr>
            <a:r>
              <a:rPr lang="en-US" sz="1400" dirty="0">
                <a:ln>
                  <a:solidFill>
                    <a:schemeClr val="tx1"/>
                  </a:solidFill>
                </a:ln>
                <a:solidFill>
                  <a:schemeClr val="tx1"/>
                </a:solidFill>
              </a:rPr>
              <a:t>Lots </a:t>
            </a:r>
            <a:r>
              <a:rPr lang="en-US" sz="1400" dirty="0">
                <a:ln>
                  <a:solidFill>
                    <a:schemeClr val="tx1"/>
                  </a:solidFill>
                </a:ln>
              </a:rPr>
              <a:t>of </a:t>
            </a:r>
          </a:p>
          <a:p>
            <a:pPr algn="ctr" defTabSz="697189">
              <a:lnSpc>
                <a:spcPct val="90000"/>
              </a:lnSpc>
              <a:spcBef>
                <a:spcPct val="0"/>
              </a:spcBef>
              <a:spcAft>
                <a:spcPct val="35000"/>
              </a:spcAft>
            </a:pPr>
            <a:r>
              <a:rPr lang="en-US" sz="1400" dirty="0">
                <a:ln>
                  <a:solidFill>
                    <a:schemeClr val="tx1"/>
                  </a:solidFill>
                </a:ln>
              </a:rPr>
              <a:t>buzzwords</a:t>
            </a:r>
          </a:p>
        </p:txBody>
      </p:sp>
      <p:sp>
        <p:nvSpPr>
          <p:cNvPr id="10" name="Gebogener Pfeil 9"/>
          <p:cNvSpPr/>
          <p:nvPr/>
        </p:nvSpPr>
        <p:spPr>
          <a:xfrm>
            <a:off x="478593" y="1317929"/>
            <a:ext cx="4929331" cy="4929331"/>
          </a:xfrm>
          <a:prstGeom prst="circularArrow">
            <a:avLst>
              <a:gd name="adj1" fmla="val 5202"/>
              <a:gd name="adj2" fmla="val 336015"/>
              <a:gd name="adj3" fmla="val 4188146"/>
              <a:gd name="adj4" fmla="val 1420782"/>
              <a:gd name="adj5" fmla="val 6068"/>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sz="1400" dirty="0"/>
          </a:p>
        </p:txBody>
      </p:sp>
      <p:sp>
        <p:nvSpPr>
          <p:cNvPr id="11" name="Freihandform 10"/>
          <p:cNvSpPr/>
          <p:nvPr/>
        </p:nvSpPr>
        <p:spPr>
          <a:xfrm>
            <a:off x="2297522" y="5283224"/>
            <a:ext cx="1313538" cy="1313538"/>
          </a:xfrm>
          <a:custGeom>
            <a:avLst/>
            <a:gdLst>
              <a:gd name="connsiteX0" fmla="*/ 0 w 1339877"/>
              <a:gd name="connsiteY0" fmla="*/ 0 h 1339877"/>
              <a:gd name="connsiteX1" fmla="*/ 1339877 w 1339877"/>
              <a:gd name="connsiteY1" fmla="*/ 0 h 1339877"/>
              <a:gd name="connsiteX2" fmla="*/ 1339877 w 1339877"/>
              <a:gd name="connsiteY2" fmla="*/ 1339877 h 1339877"/>
              <a:gd name="connsiteX3" fmla="*/ 0 w 1339877"/>
              <a:gd name="connsiteY3" fmla="*/ 1339877 h 1339877"/>
              <a:gd name="connsiteX4" fmla="*/ 0 w 1339877"/>
              <a:gd name="connsiteY4" fmla="*/ 0 h 1339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877" h="1339877">
                <a:moveTo>
                  <a:pt x="0" y="0"/>
                </a:moveTo>
                <a:lnTo>
                  <a:pt x="1339877" y="0"/>
                </a:lnTo>
                <a:lnTo>
                  <a:pt x="1339877" y="1339877"/>
                </a:lnTo>
                <a:lnTo>
                  <a:pt x="0" y="13398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695" tIns="13695" rIns="13695" bIns="13695" numCol="1" spcCol="1270" anchor="ctr" anchorCtr="0">
            <a:noAutofit/>
          </a:bodyPr>
          <a:lstStyle/>
          <a:p>
            <a:pPr algn="ctr" defTabSz="479318">
              <a:lnSpc>
                <a:spcPct val="90000"/>
              </a:lnSpc>
              <a:spcBef>
                <a:spcPct val="0"/>
              </a:spcBef>
              <a:spcAft>
                <a:spcPct val="35000"/>
              </a:spcAft>
            </a:pPr>
            <a:r>
              <a:rPr lang="en-US" sz="1400" b="1" dirty="0">
                <a:ln>
                  <a:solidFill>
                    <a:schemeClr val="tx1"/>
                  </a:solidFill>
                </a:ln>
              </a:rPr>
              <a:t> </a:t>
            </a:r>
          </a:p>
        </p:txBody>
      </p:sp>
      <p:sp>
        <p:nvSpPr>
          <p:cNvPr id="12" name="Gebogener Pfeil 11"/>
          <p:cNvSpPr/>
          <p:nvPr/>
        </p:nvSpPr>
        <p:spPr>
          <a:xfrm>
            <a:off x="550857" y="1308420"/>
            <a:ext cx="4929331" cy="4929331"/>
          </a:xfrm>
          <a:prstGeom prst="circularArrow">
            <a:avLst>
              <a:gd name="adj1" fmla="val 5202"/>
              <a:gd name="adj2" fmla="val 336015"/>
              <a:gd name="adj3" fmla="val 8528989"/>
              <a:gd name="adj4" fmla="val 6551172"/>
              <a:gd name="adj5" fmla="val 6068"/>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sz="1400" dirty="0"/>
          </a:p>
        </p:txBody>
      </p:sp>
      <p:sp>
        <p:nvSpPr>
          <p:cNvPr id="13" name="Freihandform 12"/>
          <p:cNvSpPr/>
          <p:nvPr/>
        </p:nvSpPr>
        <p:spPr>
          <a:xfrm>
            <a:off x="346214" y="4355790"/>
            <a:ext cx="1313538" cy="584104"/>
          </a:xfrm>
          <a:custGeom>
            <a:avLst/>
            <a:gdLst>
              <a:gd name="connsiteX0" fmla="*/ 0 w 1339877"/>
              <a:gd name="connsiteY0" fmla="*/ 0 h 595816"/>
              <a:gd name="connsiteX1" fmla="*/ 1339877 w 1339877"/>
              <a:gd name="connsiteY1" fmla="*/ 0 h 595816"/>
              <a:gd name="connsiteX2" fmla="*/ 1339877 w 1339877"/>
              <a:gd name="connsiteY2" fmla="*/ 595816 h 595816"/>
              <a:gd name="connsiteX3" fmla="*/ 0 w 1339877"/>
              <a:gd name="connsiteY3" fmla="*/ 595816 h 595816"/>
              <a:gd name="connsiteX4" fmla="*/ 0 w 1339877"/>
              <a:gd name="connsiteY4" fmla="*/ 0 h 59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877" h="595816">
                <a:moveTo>
                  <a:pt x="0" y="0"/>
                </a:moveTo>
                <a:lnTo>
                  <a:pt x="1339877" y="0"/>
                </a:lnTo>
                <a:lnTo>
                  <a:pt x="1339877" y="595816"/>
                </a:lnTo>
                <a:lnTo>
                  <a:pt x="0" y="595816"/>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21" tIns="19921" rIns="19921" bIns="19921" numCol="1" spcCol="1270" anchor="ctr" anchorCtr="0">
            <a:noAutofit/>
          </a:bodyPr>
          <a:lstStyle/>
          <a:p>
            <a:pPr algn="ctr" defTabSz="697189">
              <a:lnSpc>
                <a:spcPct val="90000"/>
              </a:lnSpc>
              <a:spcBef>
                <a:spcPct val="0"/>
              </a:spcBef>
              <a:spcAft>
                <a:spcPct val="35000"/>
              </a:spcAft>
            </a:pPr>
            <a:r>
              <a:rPr lang="en-US" sz="1400" dirty="0">
                <a:ln>
                  <a:solidFill>
                    <a:schemeClr val="tx1"/>
                  </a:solidFill>
                </a:ln>
              </a:rPr>
              <a:t>New markets</a:t>
            </a:r>
          </a:p>
        </p:txBody>
      </p:sp>
      <p:sp>
        <p:nvSpPr>
          <p:cNvPr id="14" name="Gebogener Pfeil 13"/>
          <p:cNvSpPr/>
          <p:nvPr/>
        </p:nvSpPr>
        <p:spPr>
          <a:xfrm>
            <a:off x="570309" y="1444272"/>
            <a:ext cx="4929331" cy="4929331"/>
          </a:xfrm>
          <a:prstGeom prst="circularArrow">
            <a:avLst>
              <a:gd name="adj1" fmla="val 5202"/>
              <a:gd name="adj2" fmla="val 336015"/>
              <a:gd name="adj3" fmla="val 12815871"/>
              <a:gd name="adj4" fmla="val 9984539"/>
              <a:gd name="adj5" fmla="val 6068"/>
            </a:avLst>
          </a:prstGeom>
          <a:solidFill>
            <a:schemeClr val="accent1"/>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sz="1400" dirty="0"/>
          </a:p>
        </p:txBody>
      </p:sp>
      <p:sp>
        <p:nvSpPr>
          <p:cNvPr id="15" name="Freihandform 14"/>
          <p:cNvSpPr/>
          <p:nvPr/>
        </p:nvSpPr>
        <p:spPr>
          <a:xfrm>
            <a:off x="986863" y="1893195"/>
            <a:ext cx="1313538" cy="626978"/>
          </a:xfrm>
          <a:custGeom>
            <a:avLst/>
            <a:gdLst>
              <a:gd name="connsiteX0" fmla="*/ 0 w 1339877"/>
              <a:gd name="connsiteY0" fmla="*/ 0 h 639550"/>
              <a:gd name="connsiteX1" fmla="*/ 1339877 w 1339877"/>
              <a:gd name="connsiteY1" fmla="*/ 0 h 639550"/>
              <a:gd name="connsiteX2" fmla="*/ 1339877 w 1339877"/>
              <a:gd name="connsiteY2" fmla="*/ 639550 h 639550"/>
              <a:gd name="connsiteX3" fmla="*/ 0 w 1339877"/>
              <a:gd name="connsiteY3" fmla="*/ 639550 h 639550"/>
              <a:gd name="connsiteX4" fmla="*/ 0 w 1339877"/>
              <a:gd name="connsiteY4" fmla="*/ 0 h 63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877" h="639550">
                <a:moveTo>
                  <a:pt x="0" y="0"/>
                </a:moveTo>
                <a:lnTo>
                  <a:pt x="1339877" y="0"/>
                </a:lnTo>
                <a:lnTo>
                  <a:pt x="1339877" y="639550"/>
                </a:lnTo>
                <a:lnTo>
                  <a:pt x="0" y="639550"/>
                </a:lnTo>
                <a:lnTo>
                  <a:pt x="0" y="0"/>
                </a:lnTo>
                <a:close/>
              </a:path>
            </a:pathLst>
          </a:custGeom>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921" tIns="19921" rIns="19921" bIns="19921" numCol="1" spcCol="1270" anchor="ctr" anchorCtr="0">
            <a:noAutofit/>
          </a:bodyPr>
          <a:lstStyle/>
          <a:p>
            <a:pPr algn="ctr" defTabSz="697189">
              <a:lnSpc>
                <a:spcPct val="90000"/>
              </a:lnSpc>
              <a:spcBef>
                <a:spcPct val="0"/>
              </a:spcBef>
              <a:spcAft>
                <a:spcPct val="35000"/>
              </a:spcAft>
            </a:pPr>
            <a:r>
              <a:rPr lang="en-US" sz="1400" dirty="0">
                <a:ln>
                  <a:solidFill>
                    <a:schemeClr val="tx1"/>
                  </a:solidFill>
                </a:ln>
              </a:rPr>
              <a:t>High competition</a:t>
            </a:r>
          </a:p>
        </p:txBody>
      </p:sp>
      <p:sp>
        <p:nvSpPr>
          <p:cNvPr id="16" name="Gebogener Pfeil 15"/>
          <p:cNvSpPr/>
          <p:nvPr/>
        </p:nvSpPr>
        <p:spPr>
          <a:xfrm>
            <a:off x="619694" y="1405123"/>
            <a:ext cx="4929331" cy="4929331"/>
          </a:xfrm>
          <a:prstGeom prst="circularArrow">
            <a:avLst>
              <a:gd name="adj1" fmla="val 5202"/>
              <a:gd name="adj2" fmla="val 336015"/>
              <a:gd name="adj3" fmla="val 16661158"/>
              <a:gd name="adj4" fmla="val 14851994"/>
              <a:gd name="adj5" fmla="val 6068"/>
            </a:avLst>
          </a:prstGeom>
          <a:solidFill>
            <a:schemeClr val="accent1"/>
          </a:solidFill>
          <a:effectLst/>
          <a:scene3d>
            <a:camera prst="orthographicFront">
              <a:rot lat="0" lon="0" rev="0"/>
            </a:camera>
            <a:lightRig rig="threePt" dir="t"/>
          </a:scene3d>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sz="1400" dirty="0"/>
          </a:p>
        </p:txBody>
      </p:sp>
      <p:sp>
        <p:nvSpPr>
          <p:cNvPr id="34" name="TextBox 25"/>
          <p:cNvSpPr txBox="1"/>
          <p:nvPr/>
        </p:nvSpPr>
        <p:spPr>
          <a:xfrm>
            <a:off x="2136715" y="5565309"/>
            <a:ext cx="1563524" cy="718787"/>
          </a:xfrm>
          <a:prstGeom prst="rect">
            <a:avLst/>
          </a:prstGeom>
          <a:noFill/>
          <a:effectLst/>
        </p:spPr>
        <p:txBody>
          <a:bodyPr wrap="square" lIns="175736" tIns="140589" rIns="175736" bIns="140589" rtlCol="0">
            <a:spAutoFit/>
          </a:bodyPr>
          <a:lstStyle/>
          <a:p>
            <a:pPr algn="ctr" defTabSz="896181">
              <a:lnSpc>
                <a:spcPct val="90000"/>
              </a:lnSpc>
              <a:spcAft>
                <a:spcPts val="575"/>
              </a:spcAft>
              <a:defRPr/>
            </a:pPr>
            <a:r>
              <a:rPr lang="en-US" sz="1570" b="1" i="1" kern="0" dirty="0"/>
              <a:t>DATA SCIENTIST</a:t>
            </a:r>
          </a:p>
        </p:txBody>
      </p:sp>
      <p:sp>
        <p:nvSpPr>
          <p:cNvPr id="35" name="Pentagon 1"/>
          <p:cNvSpPr/>
          <p:nvPr/>
        </p:nvSpPr>
        <p:spPr bwMode="auto">
          <a:xfrm>
            <a:off x="6037542" y="1462904"/>
            <a:ext cx="2531995" cy="1142282"/>
          </a:xfrm>
          <a:prstGeom prst="homePlate">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defTabSz="895922">
              <a:defRPr/>
            </a:pPr>
            <a:r>
              <a:rPr lang="en-US" sz="2400" kern="0" dirty="0">
                <a:solidFill>
                  <a:srgbClr val="FFFFFF"/>
                </a:solidFill>
                <a:ea typeface="Segoe UI" pitchFamily="34" charset="0"/>
                <a:cs typeface="Segoe UI" pitchFamily="34" charset="0"/>
              </a:rPr>
              <a:t>Expensive</a:t>
            </a:r>
          </a:p>
        </p:txBody>
      </p:sp>
      <p:sp>
        <p:nvSpPr>
          <p:cNvPr id="36" name="Pentagon 14"/>
          <p:cNvSpPr/>
          <p:nvPr/>
        </p:nvSpPr>
        <p:spPr bwMode="auto">
          <a:xfrm>
            <a:off x="6037542" y="2600279"/>
            <a:ext cx="2531995" cy="1142282"/>
          </a:xfrm>
          <a:prstGeom prst="homePlate">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defTabSz="895922">
              <a:defRPr/>
            </a:pPr>
            <a:r>
              <a:rPr lang="en-US" sz="2400" kern="0" dirty="0">
                <a:solidFill>
                  <a:srgbClr val="FFFFFF"/>
                </a:solidFill>
                <a:ea typeface="Segoe UI" pitchFamily="34" charset="0"/>
                <a:cs typeface="Segoe UI" pitchFamily="34" charset="0"/>
              </a:rPr>
              <a:t>Isolated data</a:t>
            </a:r>
          </a:p>
        </p:txBody>
      </p:sp>
      <p:sp>
        <p:nvSpPr>
          <p:cNvPr id="37" name="Pentagon 16"/>
          <p:cNvSpPr/>
          <p:nvPr/>
        </p:nvSpPr>
        <p:spPr bwMode="auto">
          <a:xfrm>
            <a:off x="6037542" y="3737654"/>
            <a:ext cx="2531995" cy="1142282"/>
          </a:xfrm>
          <a:prstGeom prst="homePlate">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defTabSz="895922">
              <a:defRPr/>
            </a:pPr>
            <a:r>
              <a:rPr lang="en-US" sz="2400" kern="0" dirty="0">
                <a:solidFill>
                  <a:srgbClr val="FFFFFF"/>
                </a:solidFill>
                <a:ea typeface="Segoe UI" pitchFamily="34" charset="0"/>
                <a:cs typeface="Segoe UI" pitchFamily="34" charset="0"/>
              </a:rPr>
              <a:t>Tool chaos</a:t>
            </a:r>
          </a:p>
        </p:txBody>
      </p:sp>
      <p:sp>
        <p:nvSpPr>
          <p:cNvPr id="38" name="Pentagon 17"/>
          <p:cNvSpPr/>
          <p:nvPr/>
        </p:nvSpPr>
        <p:spPr bwMode="auto">
          <a:xfrm>
            <a:off x="6037542" y="4875030"/>
            <a:ext cx="2531995" cy="1142282"/>
          </a:xfrm>
          <a:prstGeom prst="homePlate">
            <a:avLst/>
          </a:prstGeom>
          <a:solidFill>
            <a:schemeClr val="accent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defTabSz="895922">
              <a:defRPr/>
            </a:pPr>
            <a:r>
              <a:rPr lang="en-US" sz="2400" kern="0" dirty="0">
                <a:solidFill>
                  <a:prstClr val="white"/>
                </a:solidFill>
              </a:rPr>
              <a:t>Complexity</a:t>
            </a:r>
            <a:endParaRPr lang="en-US" sz="2400" kern="0" dirty="0">
              <a:solidFill>
                <a:srgbClr val="FFFFFF"/>
              </a:solidFill>
              <a:ea typeface="Segoe UI" pitchFamily="34" charset="0"/>
              <a:cs typeface="Segoe UI" pitchFamily="34" charset="0"/>
            </a:endParaRPr>
          </a:p>
        </p:txBody>
      </p:sp>
      <p:sp>
        <p:nvSpPr>
          <p:cNvPr id="40" name="TextBox 23"/>
          <p:cNvSpPr txBox="1"/>
          <p:nvPr/>
        </p:nvSpPr>
        <p:spPr>
          <a:xfrm>
            <a:off x="11617523" y="3906511"/>
            <a:ext cx="228264" cy="1989038"/>
          </a:xfrm>
          <a:prstGeom prst="rect">
            <a:avLst/>
          </a:prstGeom>
          <a:solidFill>
            <a:schemeClr val="accent1"/>
          </a:solidFill>
          <a:ln>
            <a:solidFill>
              <a:schemeClr val="accent1"/>
            </a:solidFill>
          </a:ln>
        </p:spPr>
        <p:txBody>
          <a:bodyPr wrap="square" lIns="175736" tIns="140589" rIns="175736" bIns="140589" rtlCol="0" anchor="ctr">
            <a:noAutofit/>
          </a:bodyPr>
          <a:lstStyle/>
          <a:p>
            <a:pPr defTabSz="896214">
              <a:lnSpc>
                <a:spcPct val="90000"/>
              </a:lnSpc>
              <a:spcAft>
                <a:spcPts val="575"/>
              </a:spcAft>
              <a:defRPr/>
            </a:pPr>
            <a:endParaRPr lang="en-US" sz="2307" kern="0" dirty="0">
              <a:gradFill>
                <a:gsLst>
                  <a:gs pos="2917">
                    <a:prstClr val="white"/>
                  </a:gs>
                  <a:gs pos="30000">
                    <a:prstClr val="white"/>
                  </a:gs>
                </a:gsLst>
                <a:lin ang="5400000" scaled="0"/>
              </a:gradFill>
              <a:cs typeface="Segoe UI Semilight" panose="020B0402040204020203" pitchFamily="34" charset="0"/>
            </a:endParaRPr>
          </a:p>
        </p:txBody>
      </p:sp>
      <p:sp>
        <p:nvSpPr>
          <p:cNvPr id="41" name="Rectangle 27"/>
          <p:cNvSpPr/>
          <p:nvPr/>
        </p:nvSpPr>
        <p:spPr bwMode="auto">
          <a:xfrm>
            <a:off x="8687243" y="1553645"/>
            <a:ext cx="2930280" cy="1989037"/>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defTabSz="896214">
              <a:lnSpc>
                <a:spcPct val="90000"/>
              </a:lnSpc>
              <a:spcAft>
                <a:spcPts val="575"/>
              </a:spcAft>
              <a:defRPr/>
            </a:pPr>
            <a:r>
              <a:rPr lang="en-US" sz="2400" kern="0" dirty="0"/>
              <a:t>Traditional  approach</a:t>
            </a:r>
          </a:p>
          <a:p>
            <a:pPr marL="108000" indent="-144000" defTabSz="896214">
              <a:lnSpc>
                <a:spcPct val="90000"/>
              </a:lnSpc>
              <a:spcBef>
                <a:spcPts val="600"/>
              </a:spcBef>
              <a:spcAft>
                <a:spcPts val="600"/>
              </a:spcAft>
              <a:buFont typeface="Arial" panose="020B0604020202020204" pitchFamily="34" charset="0"/>
              <a:buChar char="•"/>
              <a:defRPr/>
            </a:pPr>
            <a:r>
              <a:rPr lang="en-US" kern="0" dirty="0"/>
              <a:t>Guessing</a:t>
            </a:r>
          </a:p>
          <a:p>
            <a:pPr marL="108000" indent="-144000" defTabSz="896214">
              <a:lnSpc>
                <a:spcPct val="90000"/>
              </a:lnSpc>
              <a:spcBef>
                <a:spcPts val="600"/>
              </a:spcBef>
              <a:spcAft>
                <a:spcPts val="600"/>
              </a:spcAft>
              <a:buFont typeface="Arial" panose="020B0604020202020204" pitchFamily="34" charset="0"/>
              <a:buChar char="•"/>
              <a:defRPr/>
            </a:pPr>
            <a:r>
              <a:rPr lang="en-US" kern="0" dirty="0"/>
              <a:t>Rules of thumb</a:t>
            </a:r>
          </a:p>
          <a:p>
            <a:pPr marL="108000" indent="-144000" defTabSz="896214">
              <a:lnSpc>
                <a:spcPct val="90000"/>
              </a:lnSpc>
              <a:spcBef>
                <a:spcPts val="600"/>
              </a:spcBef>
              <a:spcAft>
                <a:spcPts val="600"/>
              </a:spcAft>
              <a:buFont typeface="Arial" panose="020B0604020202020204" pitchFamily="34" charset="0"/>
              <a:buChar char="•"/>
              <a:defRPr/>
            </a:pPr>
            <a:r>
              <a:rPr lang="en-US" kern="0" dirty="0"/>
              <a:t>Trial and error</a:t>
            </a:r>
          </a:p>
        </p:txBody>
      </p:sp>
      <p:sp>
        <p:nvSpPr>
          <p:cNvPr id="42" name="TextBox 28"/>
          <p:cNvSpPr txBox="1"/>
          <p:nvPr/>
        </p:nvSpPr>
        <p:spPr>
          <a:xfrm>
            <a:off x="11617523" y="1553645"/>
            <a:ext cx="228264" cy="1989036"/>
          </a:xfrm>
          <a:prstGeom prst="rect">
            <a:avLst/>
          </a:prstGeom>
          <a:solidFill>
            <a:schemeClr val="accent5"/>
          </a:solidFill>
        </p:spPr>
        <p:txBody>
          <a:bodyPr wrap="square" lIns="175736" tIns="140589" rIns="175736" bIns="140589" rtlCol="0" anchor="ctr">
            <a:noAutofit/>
          </a:bodyPr>
          <a:lstStyle>
            <a:defPPr>
              <a:defRPr lang="de-DE"/>
            </a:defPPr>
            <a:lvl1pPr defTabSz="896214">
              <a:lnSpc>
                <a:spcPct val="90000"/>
              </a:lnSpc>
              <a:spcAft>
                <a:spcPts val="575"/>
              </a:spcAft>
              <a:defRPr sz="2307" kern="0">
                <a:gradFill>
                  <a:gsLst>
                    <a:gs pos="2917">
                      <a:prstClr val="white"/>
                    </a:gs>
                    <a:gs pos="30000">
                      <a:prstClr val="white"/>
                    </a:gs>
                  </a:gsLst>
                  <a:lin ang="5400000" scaled="0"/>
                </a:gradFill>
                <a:latin typeface="Segoe UI Semilight" panose="020B0402040204020203" pitchFamily="34" charset="0"/>
                <a:cs typeface="Segoe UI Semilight" panose="020B0402040204020203" pitchFamily="34" charset="0"/>
              </a:defRPr>
            </a:lvl1pPr>
          </a:lstStyle>
          <a:p>
            <a:endParaRPr lang="en-US" dirty="0">
              <a:latin typeface="+mn-lt"/>
            </a:endParaRPr>
          </a:p>
        </p:txBody>
      </p:sp>
      <p:sp>
        <p:nvSpPr>
          <p:cNvPr id="19" name="Rectangle 27"/>
          <p:cNvSpPr/>
          <p:nvPr/>
        </p:nvSpPr>
        <p:spPr bwMode="auto">
          <a:xfrm>
            <a:off x="8687243" y="3906512"/>
            <a:ext cx="2930280" cy="1989037"/>
          </a:xfrm>
          <a:prstGeom prst="rect">
            <a:avLst/>
          </a:prstGeom>
          <a:solidFill>
            <a:srgbClr val="D9D9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defTabSz="896214">
              <a:lnSpc>
                <a:spcPct val="90000"/>
              </a:lnSpc>
              <a:spcAft>
                <a:spcPts val="575"/>
              </a:spcAft>
              <a:defRPr/>
            </a:pPr>
            <a:r>
              <a:rPr lang="en-US" sz="2400" kern="0" dirty="0"/>
              <a:t>Consequences</a:t>
            </a:r>
          </a:p>
          <a:p>
            <a:pPr marL="108000" indent="-144000" defTabSz="896214">
              <a:lnSpc>
                <a:spcPct val="90000"/>
              </a:lnSpc>
              <a:spcBef>
                <a:spcPts val="600"/>
              </a:spcBef>
              <a:spcAft>
                <a:spcPts val="600"/>
              </a:spcAft>
              <a:buFont typeface="Arial" panose="020B0604020202020204" pitchFamily="34" charset="0"/>
              <a:buChar char="•"/>
              <a:defRPr/>
            </a:pPr>
            <a:r>
              <a:rPr lang="en-US" kern="0" dirty="0"/>
              <a:t>Lost opportunities</a:t>
            </a:r>
          </a:p>
          <a:p>
            <a:pPr marL="108000" indent="-144000" defTabSz="896214">
              <a:lnSpc>
                <a:spcPct val="90000"/>
              </a:lnSpc>
              <a:spcBef>
                <a:spcPts val="600"/>
              </a:spcBef>
              <a:spcAft>
                <a:spcPts val="600"/>
              </a:spcAft>
              <a:buFont typeface="Arial" panose="020B0604020202020204" pitchFamily="34" charset="0"/>
              <a:buChar char="•"/>
              <a:defRPr/>
            </a:pPr>
            <a:r>
              <a:rPr lang="en-US" kern="0" dirty="0"/>
              <a:t>Expensive operative mistakes</a:t>
            </a:r>
          </a:p>
        </p:txBody>
      </p:sp>
      <p:grpSp>
        <p:nvGrpSpPr>
          <p:cNvPr id="21" name="Gruppieren 20"/>
          <p:cNvGrpSpPr/>
          <p:nvPr/>
        </p:nvGrpSpPr>
        <p:grpSpPr>
          <a:xfrm>
            <a:off x="2128103" y="2369607"/>
            <a:ext cx="2290391" cy="3165968"/>
            <a:chOff x="2297522" y="3158022"/>
            <a:chExt cx="2290391" cy="3165968"/>
          </a:xfrm>
          <a:effectLst/>
        </p:grpSpPr>
        <p:grpSp>
          <p:nvGrpSpPr>
            <p:cNvPr id="2" name="Gruppieren 1"/>
            <p:cNvGrpSpPr/>
            <p:nvPr/>
          </p:nvGrpSpPr>
          <p:grpSpPr>
            <a:xfrm>
              <a:off x="2359923" y="3158022"/>
              <a:ext cx="1252560" cy="1096380"/>
              <a:chOff x="2451574" y="3646902"/>
              <a:chExt cx="1252560" cy="1096380"/>
            </a:xfrm>
          </p:grpSpPr>
          <p:pic>
            <p:nvPicPr>
              <p:cNvPr id="4" name="Grafik 3"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0627" y="4260230"/>
                <a:ext cx="283507" cy="483052"/>
              </a:xfrm>
              <a:prstGeom prst="rect">
                <a:avLst/>
              </a:prstGeom>
            </p:spPr>
          </p:pic>
          <p:pic>
            <p:nvPicPr>
              <p:cNvPr id="39" name="Grafik 38"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451574" y="3938907"/>
                <a:ext cx="283507" cy="483052"/>
              </a:xfrm>
              <a:prstGeom prst="rect">
                <a:avLst/>
              </a:prstGeom>
            </p:spPr>
          </p:pic>
          <p:pic>
            <p:nvPicPr>
              <p:cNvPr id="46" name="Grafik 45" descr="Bildschirmausschnitt"/>
              <p:cNvPicPr>
                <a:picLocks noChangeAspect="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61265" y="3646902"/>
                <a:ext cx="283507" cy="483052"/>
              </a:xfrm>
              <a:prstGeom prst="rect">
                <a:avLst/>
              </a:prstGeom>
            </p:spPr>
          </p:pic>
        </p:grpSp>
        <p:pic>
          <p:nvPicPr>
            <p:cNvPr id="20" name="Grafik 19"/>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r="26557"/>
            <a:stretch/>
          </p:blipFill>
          <p:spPr>
            <a:xfrm>
              <a:off x="2297522" y="3205402"/>
              <a:ext cx="2290391" cy="3118588"/>
            </a:xfrm>
            <a:prstGeom prst="rect">
              <a:avLst/>
            </a:prstGeom>
          </p:spPr>
        </p:pic>
      </p:grpSp>
      <p:sp>
        <p:nvSpPr>
          <p:cNvPr id="33" name="Rectangle 32"/>
          <p:cNvSpPr/>
          <p:nvPr/>
        </p:nvSpPr>
        <p:spPr bwMode="auto">
          <a:xfrm>
            <a:off x="866" y="1189814"/>
            <a:ext cx="12190271" cy="56672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a:endParaRPr lang="en-US" sz="1961" dirty="0">
              <a:gradFill>
                <a:gsLst>
                  <a:gs pos="16814">
                    <a:srgbClr val="FFFFFF"/>
                  </a:gs>
                  <a:gs pos="46000">
                    <a:srgbClr val="FFFFFF"/>
                  </a:gs>
                </a:gsLst>
                <a:lin ang="5400000" scaled="0"/>
              </a:gradFill>
            </a:endParaRPr>
          </a:p>
        </p:txBody>
      </p:sp>
      <p:sp>
        <p:nvSpPr>
          <p:cNvPr id="3" name="Titel 2"/>
          <p:cNvSpPr>
            <a:spLocks noGrp="1"/>
          </p:cNvSpPr>
          <p:nvPr>
            <p:ph type="title"/>
          </p:nvPr>
        </p:nvSpPr>
        <p:spPr/>
        <p:txBody>
          <a:bodyPr/>
          <a:lstStyle/>
          <a:p>
            <a:r>
              <a:rPr lang="en-US" dirty="0"/>
              <a:t>Challenges in Machine Learning</a:t>
            </a:r>
          </a:p>
        </p:txBody>
      </p:sp>
      <p:sp>
        <p:nvSpPr>
          <p:cNvPr id="22" name="Textplatzhalter 21"/>
          <p:cNvSpPr>
            <a:spLocks noGrp="1"/>
          </p:cNvSpPr>
          <p:nvPr>
            <p:ph type="body" sz="quarter" idx="12"/>
          </p:nvPr>
        </p:nvSpPr>
        <p:spPr/>
        <p:txBody>
          <a:bodyPr/>
          <a:lstStyle/>
          <a:p>
            <a:r>
              <a:rPr lang="en-US" dirty="0"/>
              <a:t>Source: Microsoft</a:t>
            </a:r>
          </a:p>
        </p:txBody>
      </p:sp>
      <p:sp>
        <p:nvSpPr>
          <p:cNvPr id="5" name="Bildplatzhalter 4"/>
          <p:cNvSpPr>
            <a:spLocks noGrp="1"/>
          </p:cNvSpPr>
          <p:nvPr>
            <p:ph type="pic" sz="quarter" idx="13"/>
          </p:nvPr>
        </p:nvSpPr>
        <p:spPr/>
      </p:sp>
    </p:spTree>
    <p:extLst>
      <p:ext uri="{BB962C8B-B14F-4D97-AF65-F5344CB8AC3E}">
        <p14:creationId xmlns:p14="http://schemas.microsoft.com/office/powerpoint/2010/main" val="2934482965"/>
      </p:ext>
    </p:extLst>
  </p:cSld>
  <p:clrMapOvr>
    <a:masterClrMapping/>
  </p:clrMapOvr>
  <p:transition>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de-DE" dirty="0" err="1"/>
              <a:t>Example</a:t>
            </a:r>
            <a:r>
              <a:rPr lang="de-DE" dirty="0"/>
              <a:t> </a:t>
            </a:r>
            <a:r>
              <a:rPr lang="de-DE" dirty="0" err="1"/>
              <a:t>of</a:t>
            </a:r>
            <a:r>
              <a:rPr lang="de-DE" dirty="0"/>
              <a:t> an ML Cloud Service: </a:t>
            </a:r>
            <a:r>
              <a:rPr lang="de-DE" dirty="0" err="1"/>
              <a:t>Azure</a:t>
            </a:r>
            <a:r>
              <a:rPr lang="de-DE" dirty="0"/>
              <a:t> </a:t>
            </a:r>
            <a:r>
              <a:rPr lang="de-DE" dirty="0" err="1"/>
              <a:t>Machine</a:t>
            </a:r>
            <a:r>
              <a:rPr lang="de-DE" dirty="0"/>
              <a:t> Learning</a:t>
            </a:r>
          </a:p>
        </p:txBody>
      </p:sp>
      <p:sp>
        <p:nvSpPr>
          <p:cNvPr id="6" name="Textplatzhalter 5"/>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240296230"/>
      </p:ext>
    </p:extLst>
  </p:cSld>
  <p:clrMapOvr>
    <a:masterClrMapping/>
  </p:clrMapOvr>
  <p:transition>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Azure Machine Learning: One Solution for Machine Learning</a:t>
            </a:r>
          </a:p>
        </p:txBody>
      </p:sp>
      <p:sp>
        <p:nvSpPr>
          <p:cNvPr id="3" name="Textplatzhalter 2"/>
          <p:cNvSpPr>
            <a:spLocks noGrp="1"/>
          </p:cNvSpPr>
          <p:nvPr>
            <p:ph type="body" sz="quarter" idx="12"/>
          </p:nvPr>
        </p:nvSpPr>
        <p:spPr/>
        <p:txBody>
          <a:bodyPr/>
          <a:lstStyle/>
          <a:p>
            <a:r>
              <a:rPr lang="en-US" dirty="0"/>
              <a:t>Source: Microsoft</a:t>
            </a:r>
          </a:p>
        </p:txBody>
      </p:sp>
      <p:sp>
        <p:nvSpPr>
          <p:cNvPr id="4" name="Bildplatzhalter 3"/>
          <p:cNvSpPr>
            <a:spLocks noGrp="1"/>
          </p:cNvSpPr>
          <p:nvPr>
            <p:ph type="pic" sz="quarter" idx="13"/>
          </p:nvPr>
        </p:nvSpPr>
        <p:spPr/>
      </p:sp>
      <p:sp>
        <p:nvSpPr>
          <p:cNvPr id="91" name="Down Arrow 92"/>
          <p:cNvSpPr/>
          <p:nvPr/>
        </p:nvSpPr>
        <p:spPr bwMode="auto">
          <a:xfrm flipV="1">
            <a:off x="2395025" y="384550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nvGrpSpPr>
          <p:cNvPr id="11" name="Gruppieren 10"/>
          <p:cNvGrpSpPr/>
          <p:nvPr/>
        </p:nvGrpSpPr>
        <p:grpSpPr>
          <a:xfrm>
            <a:off x="333371" y="1309606"/>
            <a:ext cx="11529497" cy="1629446"/>
            <a:chOff x="333371" y="1309606"/>
            <a:chExt cx="11529497" cy="1629446"/>
          </a:xfrm>
        </p:grpSpPr>
        <p:sp>
          <p:nvSpPr>
            <p:cNvPr id="107" name="Abgerundetes Rechteck 106"/>
            <p:cNvSpPr/>
            <p:nvPr/>
          </p:nvSpPr>
          <p:spPr>
            <a:xfrm>
              <a:off x="333371" y="1309606"/>
              <a:ext cx="11523667" cy="1331134"/>
            </a:xfrm>
            <a:prstGeom prst="roundRect">
              <a:avLst/>
            </a:prstGeom>
            <a:solidFill>
              <a:schemeClr val="bg2"/>
            </a:solidFill>
            <a:ln w="6350">
              <a:no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nvGrpSpPr>
            <p:cNvPr id="62" name="Group 315"/>
            <p:cNvGrpSpPr/>
            <p:nvPr/>
          </p:nvGrpSpPr>
          <p:grpSpPr>
            <a:xfrm>
              <a:off x="6876968" y="1403368"/>
              <a:ext cx="2303620" cy="1143610"/>
              <a:chOff x="5158949" y="1117805"/>
              <a:chExt cx="2238685" cy="1197454"/>
            </a:xfrm>
          </p:grpSpPr>
          <p:sp>
            <p:nvSpPr>
              <p:cNvPr id="71" name="Rectangle 324"/>
              <p:cNvSpPr/>
              <p:nvPr/>
            </p:nvSpPr>
            <p:spPr bwMode="auto">
              <a:xfrm>
                <a:off x="5166498" y="1117805"/>
                <a:ext cx="2231136" cy="1197454"/>
              </a:xfrm>
              <a:prstGeom prst="rect">
                <a:avLst/>
              </a:prstGeom>
              <a:solidFill>
                <a:schemeClr val="accent5"/>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grpSp>
            <p:nvGrpSpPr>
              <p:cNvPr id="72" name="Group 325"/>
              <p:cNvGrpSpPr/>
              <p:nvPr/>
            </p:nvGrpSpPr>
            <p:grpSpPr>
              <a:xfrm>
                <a:off x="5158949" y="1313325"/>
                <a:ext cx="2166084" cy="844539"/>
                <a:chOff x="4831857" y="1316990"/>
                <a:chExt cx="2166084" cy="844539"/>
              </a:xfrm>
            </p:grpSpPr>
            <p:sp>
              <p:nvSpPr>
                <p:cNvPr id="73" name="Rectangle 326"/>
                <p:cNvSpPr/>
                <p:nvPr/>
              </p:nvSpPr>
              <p:spPr bwMode="auto">
                <a:xfrm>
                  <a:off x="4831857" y="1935941"/>
                  <a:ext cx="2166084" cy="2255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606">
                    <a:defRPr/>
                  </a:pPr>
                  <a:r>
                    <a:rPr lang="en-US" sz="1400" kern="0" dirty="0">
                      <a:solidFill>
                        <a:prstClr val="white"/>
                      </a:solidFill>
                    </a:rPr>
                    <a:t>Power BI/dashboards</a:t>
                  </a:r>
                </a:p>
              </p:txBody>
            </p:sp>
            <p:grpSp>
              <p:nvGrpSpPr>
                <p:cNvPr id="74" name="Group 327"/>
                <p:cNvGrpSpPr/>
                <p:nvPr/>
              </p:nvGrpSpPr>
              <p:grpSpPr>
                <a:xfrm>
                  <a:off x="5606370" y="1316990"/>
                  <a:ext cx="623590" cy="495980"/>
                  <a:chOff x="10179198" y="4130696"/>
                  <a:chExt cx="1524000" cy="1236662"/>
                </a:xfrm>
                <a:solidFill>
                  <a:srgbClr val="00BCF1"/>
                </a:solidFill>
              </p:grpSpPr>
              <p:sp>
                <p:nvSpPr>
                  <p:cNvPr id="7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34280" rIns="34280" bIns="68560" numCol="1" spcCol="0" rtlCol="0" fromWordArt="0" anchor="b" anchorCtr="0" forceAA="0" compatLnSpc="1">
                    <a:prstTxWarp prst="textNoShape">
                      <a:avLst/>
                    </a:prstTxWarp>
                    <a:noAutofit/>
                  </a:bodyPr>
                  <a:lstStyle/>
                  <a:p>
                    <a:pPr algn="ctr" defTabSz="685381">
                      <a:defRPr/>
                    </a:pPr>
                    <a:endParaRPr lang="en-US" sz="825" kern="0" spc="-38" dirty="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34280" rIns="34280" bIns="68560" numCol="1" spcCol="0" rtlCol="0" fromWordArt="0" anchor="b" anchorCtr="0" forceAA="0" compatLnSpc="1">
                    <a:prstTxWarp prst="textNoShape">
                      <a:avLst/>
                    </a:prstTxWarp>
                    <a:noAutofit/>
                  </a:bodyPr>
                  <a:lstStyle/>
                  <a:p>
                    <a:pPr algn="ctr" defTabSz="685381">
                      <a:defRPr/>
                    </a:pPr>
                    <a:endParaRPr lang="en-US" sz="825" kern="0" spc="-3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34280" rIns="34280" bIns="68560" numCol="1" spcCol="0" rtlCol="0" fromWordArt="0" anchor="b" anchorCtr="0" forceAA="0" compatLnSpc="1">
                    <a:prstTxWarp prst="textNoShape">
                      <a:avLst/>
                    </a:prstTxWarp>
                    <a:noAutofit/>
                  </a:bodyPr>
                  <a:lstStyle/>
                  <a:p>
                    <a:pPr algn="ctr" defTabSz="685381">
                      <a:defRPr/>
                    </a:pPr>
                    <a:endParaRPr lang="en-US" sz="825" kern="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2"/>
                  <p:cNvPicPr>
                    <a:picLocks noChangeAspect="1" noChangeArrowheads="1"/>
                  </p:cNvPicPr>
                  <p:nvPr/>
                </p:nvPicPr>
                <p:blipFill rotWithShape="1">
                  <a:blip r:embed="rId3"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63" name="Group 316"/>
            <p:cNvGrpSpPr/>
            <p:nvPr/>
          </p:nvGrpSpPr>
          <p:grpSpPr>
            <a:xfrm>
              <a:off x="3677594" y="1403369"/>
              <a:ext cx="2295852" cy="1143609"/>
              <a:chOff x="2835432" y="1119364"/>
              <a:chExt cx="2231136" cy="1197454"/>
            </a:xfrm>
          </p:grpSpPr>
          <p:sp>
            <p:nvSpPr>
              <p:cNvPr id="68" name="Rectangle 321"/>
              <p:cNvSpPr/>
              <p:nvPr/>
            </p:nvSpPr>
            <p:spPr bwMode="auto">
              <a:xfrm>
                <a:off x="2835432" y="1119364"/>
                <a:ext cx="2231136" cy="1197454"/>
              </a:xfrm>
              <a:prstGeom prst="rect">
                <a:avLst/>
              </a:prstGeom>
              <a:solidFill>
                <a:schemeClr val="accent5"/>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69" name="Rectangle 322"/>
              <p:cNvSpPr/>
              <p:nvPr/>
            </p:nvSpPr>
            <p:spPr bwMode="auto">
              <a:xfrm>
                <a:off x="3512475" y="1932277"/>
                <a:ext cx="877051" cy="2255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85606">
                  <a:defRPr/>
                </a:pPr>
                <a:r>
                  <a:rPr lang="en-US" sz="1400" kern="0" dirty="0">
                    <a:solidFill>
                      <a:prstClr val="white"/>
                    </a:solidFill>
                  </a:rPr>
                  <a:t>Mobile apps</a:t>
                </a:r>
                <a:endParaRPr lang="en-US" sz="1600" kern="0" dirty="0">
                  <a:solidFill>
                    <a:prstClr val="white"/>
                  </a:solidFill>
                </a:endParaRPr>
              </a:p>
            </p:txBody>
          </p:sp>
          <p:sp>
            <p:nvSpPr>
              <p:cNvPr id="7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8560" tIns="34280" rIns="68560" bIns="34280" numCol="1" rtlCol="0" anchor="t" anchorCtr="0" compatLnSpc="1">
                <a:prstTxWarp prst="textNoShape">
                  <a:avLst/>
                </a:prstTxWarp>
              </a:bodyPr>
              <a:lstStyle/>
              <a:p>
                <a:pPr algn="ctr" defTabSz="685606">
                  <a:defRPr/>
                </a:pPr>
                <a:endParaRPr lang="en-US" sz="1349" kern="0" dirty="0">
                  <a:solidFill>
                    <a:srgbClr val="FFFFFF"/>
                  </a:solidFill>
                </a:endParaRPr>
              </a:p>
            </p:txBody>
          </p:sp>
        </p:grpSp>
        <p:sp>
          <p:nvSpPr>
            <p:cNvPr id="65" name="Rectangle 318"/>
            <p:cNvSpPr/>
            <p:nvPr/>
          </p:nvSpPr>
          <p:spPr bwMode="auto">
            <a:xfrm>
              <a:off x="478219" y="1403369"/>
              <a:ext cx="2295852" cy="1143609"/>
            </a:xfrm>
            <a:prstGeom prst="rect">
              <a:avLst/>
            </a:prstGeom>
            <a:solidFill>
              <a:schemeClr val="accent5"/>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66" name="Rectangle 319"/>
            <p:cNvSpPr/>
            <p:nvPr/>
          </p:nvSpPr>
          <p:spPr bwMode="auto">
            <a:xfrm>
              <a:off x="1260661" y="2179728"/>
              <a:ext cx="730969"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85606">
                <a:defRPr/>
              </a:pPr>
              <a:r>
                <a:rPr lang="en-US" sz="1400" kern="0" dirty="0">
                  <a:solidFill>
                    <a:prstClr val="white"/>
                  </a:solidFill>
                </a:rPr>
                <a:t>Web apps</a:t>
              </a:r>
            </a:p>
          </p:txBody>
        </p:sp>
        <p:pic>
          <p:nvPicPr>
            <p:cNvPr id="67" name="Picture 7"/>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233448" y="1487260"/>
              <a:ext cx="785396" cy="575026"/>
            </a:xfrm>
            <a:prstGeom prst="rect">
              <a:avLst/>
            </a:prstGeom>
            <a:noFill/>
            <a:ln>
              <a:noFill/>
            </a:ln>
          </p:spPr>
        </p:pic>
        <p:sp>
          <p:nvSpPr>
            <p:cNvPr id="87" name="TextBox 340"/>
            <p:cNvSpPr txBox="1"/>
            <p:nvPr/>
          </p:nvSpPr>
          <p:spPr>
            <a:xfrm>
              <a:off x="9699990" y="1420926"/>
              <a:ext cx="2162878" cy="1107996"/>
            </a:xfrm>
            <a:prstGeom prst="rect">
              <a:avLst/>
            </a:prstGeom>
            <a:noFill/>
          </p:spPr>
          <p:txBody>
            <a:bodyPr wrap="square" lIns="0" tIns="0" rIns="0" bIns="0" rtlCol="0">
              <a:spAutoFit/>
            </a:bodyPr>
            <a:lstStyle/>
            <a:p>
              <a:pPr defTabSz="932418">
                <a:spcAft>
                  <a:spcPts val="450"/>
                </a:spcAft>
                <a:defRPr/>
              </a:pPr>
              <a:r>
                <a:rPr lang="en-US" kern="0" dirty="0"/>
                <a:t>Business users easily access results from anywhere, on any device </a:t>
              </a:r>
            </a:p>
          </p:txBody>
        </p:sp>
        <p:sp>
          <p:nvSpPr>
            <p:cNvPr id="92" name="Down Arrow 92"/>
            <p:cNvSpPr/>
            <p:nvPr/>
          </p:nvSpPr>
          <p:spPr bwMode="auto">
            <a:xfrm flipV="1">
              <a:off x="1454744" y="272431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93" name="Down Arrow 92"/>
            <p:cNvSpPr/>
            <p:nvPr/>
          </p:nvSpPr>
          <p:spPr bwMode="auto">
            <a:xfrm flipV="1">
              <a:off x="4654119" y="272431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94" name="Down Arrow 92"/>
            <p:cNvSpPr/>
            <p:nvPr/>
          </p:nvSpPr>
          <p:spPr bwMode="auto">
            <a:xfrm flipV="1">
              <a:off x="7857377" y="272431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sp>
        <p:nvSpPr>
          <p:cNvPr id="86" name="Rectangle 339"/>
          <p:cNvSpPr/>
          <p:nvPr/>
        </p:nvSpPr>
        <p:spPr bwMode="auto">
          <a:xfrm>
            <a:off x="333991" y="3022627"/>
            <a:ext cx="8899250" cy="761288"/>
          </a:xfrm>
          <a:prstGeom prst="rect">
            <a:avLst/>
          </a:prstGeom>
          <a:solidFill>
            <a:schemeClr val="accent4"/>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932418">
              <a:defRPr/>
            </a:pPr>
            <a:r>
              <a:rPr lang="en-US" sz="1600" b="1" kern="0" dirty="0">
                <a:solidFill>
                  <a:prstClr val="white"/>
                </a:solidFill>
              </a:rPr>
              <a:t>	ML API service</a:t>
            </a:r>
            <a:r>
              <a:rPr lang="en-US" sz="1600" kern="0" dirty="0">
                <a:solidFill>
                  <a:prstClr val="white"/>
                </a:solidFill>
              </a:rPr>
              <a:t> 			Developer</a:t>
            </a:r>
          </a:p>
        </p:txBody>
      </p:sp>
      <p:grpSp>
        <p:nvGrpSpPr>
          <p:cNvPr id="16" name="Gruppieren 15"/>
          <p:cNvGrpSpPr/>
          <p:nvPr/>
        </p:nvGrpSpPr>
        <p:grpSpPr>
          <a:xfrm>
            <a:off x="393390" y="4307227"/>
            <a:ext cx="11398594" cy="1800000"/>
            <a:chOff x="463865" y="4307227"/>
            <a:chExt cx="11398594" cy="1800000"/>
          </a:xfrm>
        </p:grpSpPr>
        <p:grpSp>
          <p:nvGrpSpPr>
            <p:cNvPr id="19" name="Group 272"/>
            <p:cNvGrpSpPr/>
            <p:nvPr/>
          </p:nvGrpSpPr>
          <p:grpSpPr>
            <a:xfrm>
              <a:off x="10068842" y="4307227"/>
              <a:ext cx="1793616" cy="487451"/>
              <a:chOff x="9603416" y="4003405"/>
              <a:chExt cx="2392168" cy="650120"/>
            </a:xfrm>
          </p:grpSpPr>
          <p:sp>
            <p:nvSpPr>
              <p:cNvPr id="20" name="Rectangle 273"/>
              <p:cNvSpPr/>
              <p:nvPr/>
            </p:nvSpPr>
            <p:spPr bwMode="auto">
              <a:xfrm>
                <a:off x="9603416" y="4003405"/>
                <a:ext cx="2392168" cy="65012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21" name="Rectangle 274"/>
              <p:cNvSpPr/>
              <p:nvPr/>
            </p:nvSpPr>
            <p:spPr bwMode="auto">
              <a:xfrm>
                <a:off x="10182092" y="4016538"/>
                <a:ext cx="1386190" cy="62385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8560" tIns="109696" rIns="68560" bIns="109696" numCol="1" spcCol="0" rtlCol="0" fromWordArt="0" anchor="ctr" anchorCtr="0" forceAA="0" compatLnSpc="1">
                <a:prstTxWarp prst="textNoShape">
                  <a:avLst/>
                </a:prstTxWarp>
                <a:spAutoFit/>
              </a:bodyPr>
              <a:lstStyle/>
              <a:p>
                <a:pPr defTabSz="699157">
                  <a:spcBef>
                    <a:spcPts val="450"/>
                  </a:spcBef>
                  <a:defRPr/>
                </a:pPr>
                <a:r>
                  <a:rPr lang="en-US" sz="1600" kern="0" dirty="0">
                    <a:solidFill>
                      <a:prstClr val="white"/>
                    </a:solidFill>
                    <a:ea typeface="Segoe UI" pitchFamily="34" charset="0"/>
                    <a:cs typeface="Segoe UI" pitchFamily="34" charset="0"/>
                  </a:rPr>
                  <a:t>HDInsight</a:t>
                </a:r>
                <a:endParaRPr lang="en-US" sz="1499" kern="0" dirty="0">
                  <a:solidFill>
                    <a:prstClr val="white"/>
                  </a:solidFill>
                  <a:ea typeface="Segoe UI" pitchFamily="34" charset="0"/>
                  <a:cs typeface="Segoe UI" pitchFamily="34" charset="0"/>
                </a:endParaRPr>
              </a:p>
            </p:txBody>
          </p:sp>
          <p:sp>
            <p:nvSpPr>
              <p:cNvPr id="2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1712" tIns="30855" rIns="61712" bIns="30855" numCol="1" anchor="t" anchorCtr="0" compatLnSpc="1">
                <a:prstTxWarp prst="textNoShape">
                  <a:avLst/>
                </a:prstTxWarp>
              </a:bodyPr>
              <a:lstStyle/>
              <a:p>
                <a:pPr defTabSz="685606">
                  <a:defRPr/>
                </a:pPr>
                <a:endParaRPr lang="en-US" sz="1198" kern="0" dirty="0">
                  <a:solidFill>
                    <a:prstClr val="white"/>
                  </a:solidFill>
                </a:endParaRPr>
              </a:p>
            </p:txBody>
          </p:sp>
        </p:grpSp>
        <p:grpSp>
          <p:nvGrpSpPr>
            <p:cNvPr id="23" name="Group 276"/>
            <p:cNvGrpSpPr/>
            <p:nvPr/>
          </p:nvGrpSpPr>
          <p:grpSpPr>
            <a:xfrm>
              <a:off x="10068840" y="4963502"/>
              <a:ext cx="1793617" cy="487451"/>
              <a:chOff x="9603415" y="4926086"/>
              <a:chExt cx="2460332" cy="650120"/>
            </a:xfrm>
          </p:grpSpPr>
          <p:sp>
            <p:nvSpPr>
              <p:cNvPr id="24" name="Rectangle 277"/>
              <p:cNvSpPr/>
              <p:nvPr/>
            </p:nvSpPr>
            <p:spPr bwMode="auto">
              <a:xfrm>
                <a:off x="9603415" y="4926086"/>
                <a:ext cx="2460332" cy="65012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25" name="Rectangle 278"/>
              <p:cNvSpPr/>
              <p:nvPr/>
            </p:nvSpPr>
            <p:spPr bwMode="auto">
              <a:xfrm>
                <a:off x="10182094" y="4939219"/>
                <a:ext cx="1775308" cy="62385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8560" tIns="109696" rIns="68560" bIns="109696" numCol="1" spcCol="0" rtlCol="0" fromWordArt="0" anchor="ctr" anchorCtr="0" forceAA="0" compatLnSpc="1">
                <a:prstTxWarp prst="textNoShape">
                  <a:avLst/>
                </a:prstTxWarp>
                <a:spAutoFit/>
              </a:bodyPr>
              <a:lstStyle/>
              <a:p>
                <a:pPr defTabSz="699157">
                  <a:spcBef>
                    <a:spcPts val="450"/>
                  </a:spcBef>
                  <a:defRPr/>
                </a:pPr>
                <a:r>
                  <a:rPr lang="en-US" sz="1600" kern="0" dirty="0">
                    <a:solidFill>
                      <a:prstClr val="white"/>
                    </a:solidFill>
                    <a:ea typeface="Segoe UI" pitchFamily="34" charset="0"/>
                    <a:cs typeface="Segoe UI" pitchFamily="34" charset="0"/>
                  </a:rPr>
                  <a:t>Azure storage</a:t>
                </a:r>
              </a:p>
            </p:txBody>
          </p:sp>
          <p:grpSp>
            <p:nvGrpSpPr>
              <p:cNvPr id="26"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6">
                    <a:defRPr/>
                  </a:pPr>
                  <a:endParaRPr lang="en-US" sz="1349" kern="0" dirty="0">
                    <a:solidFill>
                      <a:srgbClr val="FFFFFF"/>
                    </a:solidFill>
                  </a:endParaRPr>
                </a:p>
              </p:txBody>
            </p:sp>
            <p:sp>
              <p:nvSpPr>
                <p:cNvPr id="2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6">
                    <a:defRPr/>
                  </a:pPr>
                  <a:endParaRPr lang="en-US" sz="1349" kern="0" dirty="0">
                    <a:solidFill>
                      <a:srgbClr val="FFFFFF"/>
                    </a:solidFill>
                  </a:endParaRPr>
                </a:p>
              </p:txBody>
            </p:sp>
          </p:grpSp>
        </p:grpSp>
        <p:grpSp>
          <p:nvGrpSpPr>
            <p:cNvPr id="29" name="Group 282"/>
            <p:cNvGrpSpPr/>
            <p:nvPr/>
          </p:nvGrpSpPr>
          <p:grpSpPr>
            <a:xfrm>
              <a:off x="10068842" y="5619776"/>
              <a:ext cx="1793617" cy="487451"/>
              <a:chOff x="9603415" y="5805221"/>
              <a:chExt cx="2392169" cy="650120"/>
            </a:xfrm>
          </p:grpSpPr>
          <p:sp>
            <p:nvSpPr>
              <p:cNvPr id="30" name="Rectangle 283"/>
              <p:cNvSpPr/>
              <p:nvPr/>
            </p:nvSpPr>
            <p:spPr bwMode="auto">
              <a:xfrm>
                <a:off x="9603415" y="5805221"/>
                <a:ext cx="2392169" cy="65012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31" name="Rectangle 284"/>
              <p:cNvSpPr/>
              <p:nvPr/>
            </p:nvSpPr>
            <p:spPr bwMode="auto">
              <a:xfrm>
                <a:off x="10182093" y="5818354"/>
                <a:ext cx="1659847" cy="62385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8560" tIns="109696" rIns="68560" bIns="109696" numCol="1" spcCol="0" rtlCol="0" fromWordArt="0" anchor="ctr" anchorCtr="0" forceAA="0" compatLnSpc="1">
                <a:prstTxWarp prst="textNoShape">
                  <a:avLst/>
                </a:prstTxWarp>
                <a:spAutoFit/>
              </a:bodyPr>
              <a:lstStyle/>
              <a:p>
                <a:pPr defTabSz="699157">
                  <a:spcBef>
                    <a:spcPts val="450"/>
                  </a:spcBef>
                  <a:defRPr/>
                </a:pPr>
                <a:r>
                  <a:rPr lang="en-US" sz="1600" kern="0" dirty="0">
                    <a:solidFill>
                      <a:prstClr val="white"/>
                    </a:solidFill>
                    <a:ea typeface="Segoe UI" pitchFamily="34" charset="0"/>
                    <a:cs typeface="Segoe UI" pitchFamily="34" charset="0"/>
                  </a:rPr>
                  <a:t>Desktop data</a:t>
                </a:r>
              </a:p>
            </p:txBody>
          </p:sp>
          <p:grpSp>
            <p:nvGrpSpPr>
              <p:cNvPr id="32" name="Group 285"/>
              <p:cNvGrpSpPr/>
              <p:nvPr/>
            </p:nvGrpSpPr>
            <p:grpSpPr>
              <a:xfrm>
                <a:off x="9715841" y="5933941"/>
                <a:ext cx="463070" cy="392680"/>
                <a:chOff x="9566494" y="6041004"/>
                <a:chExt cx="635754" cy="539115"/>
              </a:xfrm>
              <a:solidFill>
                <a:sysClr val="window" lastClr="FFFFFF"/>
              </a:solidFill>
            </p:grpSpPr>
            <p:sp>
              <p:nvSpPr>
                <p:cNvPr id="3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8557" tIns="34278" rIns="68557" bIns="34278" numCol="1" rtlCol="0" anchor="ctr" anchorCtr="0" compatLnSpc="1">
                  <a:prstTxWarp prst="textNoShape">
                    <a:avLst/>
                  </a:prstTxWarp>
                </a:bodyPr>
                <a:lstStyle/>
                <a:p>
                  <a:pPr defTabSz="555399">
                    <a:defRPr/>
                  </a:pPr>
                  <a:endParaRPr lang="en-US" sz="1349" kern="0" spc="-92" dirty="0">
                    <a:solidFill>
                      <a:srgbClr val="00B0F0">
                        <a:lumMod val="50000"/>
                      </a:srgbClr>
                    </a:solidFill>
                  </a:endParaRPr>
                </a:p>
              </p:txBody>
            </p:sp>
            <p:grpSp>
              <p:nvGrpSpPr>
                <p:cNvPr id="34" name="Group 287"/>
                <p:cNvGrpSpPr/>
                <p:nvPr/>
              </p:nvGrpSpPr>
              <p:grpSpPr>
                <a:xfrm>
                  <a:off x="9631793" y="6082370"/>
                  <a:ext cx="505157" cy="378836"/>
                  <a:chOff x="9642959" y="6082370"/>
                  <a:chExt cx="505157" cy="378836"/>
                </a:xfrm>
                <a:grpFill/>
              </p:grpSpPr>
              <p:sp>
                <p:nvSpPr>
                  <p:cNvPr id="3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5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5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5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grpSp>
          </p:grpSp>
        </p:grpSp>
        <p:grpSp>
          <p:nvGrpSpPr>
            <p:cNvPr id="106" name="Gruppieren 105"/>
            <p:cNvGrpSpPr/>
            <p:nvPr/>
          </p:nvGrpSpPr>
          <p:grpSpPr>
            <a:xfrm>
              <a:off x="9437029" y="4380443"/>
              <a:ext cx="428025" cy="1654460"/>
              <a:chOff x="9409455" y="4126949"/>
              <a:chExt cx="428025" cy="1654460"/>
            </a:xfrm>
          </p:grpSpPr>
          <p:sp>
            <p:nvSpPr>
              <p:cNvPr id="54" name="Down Arrow 92"/>
              <p:cNvSpPr/>
              <p:nvPr/>
            </p:nvSpPr>
            <p:spPr bwMode="auto">
              <a:xfrm rot="10800000" flipV="1">
                <a:off x="9409456" y="4126949"/>
                <a:ext cx="428023" cy="341018"/>
              </a:xfrm>
              <a:prstGeom prst="leftRightArrow">
                <a:avLst>
                  <a:gd name="adj1" fmla="val 49590"/>
                  <a:gd name="adj2" fmla="val 50879"/>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55" name="Down Arrow 92"/>
              <p:cNvSpPr/>
              <p:nvPr/>
            </p:nvSpPr>
            <p:spPr bwMode="auto">
              <a:xfrm rot="10800000" flipV="1">
                <a:off x="9409455" y="4781883"/>
                <a:ext cx="428025" cy="342806"/>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56" name="Down Arrow 92"/>
              <p:cNvSpPr/>
              <p:nvPr/>
            </p:nvSpPr>
            <p:spPr bwMode="auto">
              <a:xfrm rot="10800000" flipV="1">
                <a:off x="9409789" y="5438605"/>
                <a:ext cx="427356" cy="342804"/>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sp>
          <p:nvSpPr>
            <p:cNvPr id="84" name="Rectangle 337"/>
            <p:cNvSpPr/>
            <p:nvPr/>
          </p:nvSpPr>
          <p:spPr bwMode="auto">
            <a:xfrm>
              <a:off x="5302755" y="4307227"/>
              <a:ext cx="3930486" cy="1800000"/>
            </a:xfrm>
            <a:prstGeom prst="rect">
              <a:avLst/>
            </a:prstGeom>
            <a:solidFill>
              <a:schemeClr val="accent3"/>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lvl="2" defTabSz="932418">
                <a:spcAft>
                  <a:spcPts val="450"/>
                </a:spcAft>
                <a:defRPr/>
              </a:pPr>
              <a:r>
                <a:rPr lang="en-US" sz="1600" b="1" kern="0" dirty="0">
                  <a:solidFill>
                    <a:prstClr val="white"/>
                  </a:solidFill>
                </a:rPr>
                <a:t>ML studio </a:t>
              </a:r>
              <a:br>
                <a:rPr lang="en-US" sz="1600" b="1" kern="0" dirty="0">
                  <a:solidFill>
                    <a:prstClr val="white"/>
                  </a:solidFill>
                </a:rPr>
              </a:br>
              <a:endParaRPr lang="en-US" sz="1600" kern="0" dirty="0">
                <a:solidFill>
                  <a:prstClr val="white"/>
                </a:solidFill>
              </a:endParaRPr>
            </a:p>
          </p:txBody>
        </p:sp>
        <p:grpSp>
          <p:nvGrpSpPr>
            <p:cNvPr id="99" name="Gruppieren 98"/>
            <p:cNvGrpSpPr/>
            <p:nvPr/>
          </p:nvGrpSpPr>
          <p:grpSpPr>
            <a:xfrm>
              <a:off x="463865" y="4307227"/>
              <a:ext cx="8769377" cy="1800000"/>
              <a:chOff x="311053" y="4053733"/>
              <a:chExt cx="8769377" cy="1800000"/>
            </a:xfrm>
          </p:grpSpPr>
          <p:sp>
            <p:nvSpPr>
              <p:cNvPr id="85" name="Rectangle 338"/>
              <p:cNvSpPr/>
              <p:nvPr/>
            </p:nvSpPr>
            <p:spPr bwMode="auto">
              <a:xfrm>
                <a:off x="311053" y="4053733"/>
                <a:ext cx="4205123" cy="1265163"/>
              </a:xfrm>
              <a:prstGeom prst="rect">
                <a:avLst/>
              </a:prstGeom>
              <a:solidFill>
                <a:schemeClr val="accent3"/>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lvl="2" defTabSz="932418">
                  <a:spcAft>
                    <a:spcPts val="450"/>
                  </a:spcAft>
                  <a:defRPr/>
                </a:pPr>
                <a:r>
                  <a:rPr lang="en-US" sz="1600" b="1" kern="0" spc="-75" dirty="0">
                    <a:solidFill>
                      <a:prstClr val="white"/>
                    </a:solidFill>
                  </a:rPr>
                  <a:t>Azure portal &amp; ML API service</a:t>
                </a:r>
              </a:p>
            </p:txBody>
          </p:sp>
          <p:sp>
            <p:nvSpPr>
              <p:cNvPr id="115" name="Rectangle 338"/>
              <p:cNvSpPr/>
              <p:nvPr/>
            </p:nvSpPr>
            <p:spPr bwMode="auto">
              <a:xfrm>
                <a:off x="311053" y="5318897"/>
                <a:ext cx="4205123" cy="534836"/>
              </a:xfrm>
              <a:prstGeom prst="rect">
                <a:avLst/>
              </a:prstGeom>
              <a:solidFill>
                <a:schemeClr val="accent3"/>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lvl="2" defTabSz="932418">
                  <a:spcAft>
                    <a:spcPts val="450"/>
                  </a:spcAft>
                  <a:defRPr/>
                </a:pPr>
                <a:r>
                  <a:rPr lang="en-US" sz="1600" kern="0" spc="-75" dirty="0">
                    <a:solidFill>
                      <a:prstClr val="white"/>
                    </a:solidFill>
                  </a:rPr>
                  <a:t>Azure ops team</a:t>
                </a:r>
              </a:p>
            </p:txBody>
          </p:sp>
          <p:sp>
            <p:nvSpPr>
              <p:cNvPr id="116" name="Rectangle 338"/>
              <p:cNvSpPr/>
              <p:nvPr/>
            </p:nvSpPr>
            <p:spPr bwMode="auto">
              <a:xfrm>
                <a:off x="5149944" y="5318897"/>
                <a:ext cx="3930486" cy="534836"/>
              </a:xfrm>
              <a:prstGeom prst="rect">
                <a:avLst/>
              </a:prstGeom>
              <a:solidFill>
                <a:schemeClr val="accent3"/>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lvl="2" defTabSz="932418">
                  <a:spcAft>
                    <a:spcPts val="450"/>
                  </a:spcAft>
                  <a:defRPr/>
                </a:pPr>
                <a:r>
                  <a:rPr lang="en-US" sz="1600" kern="0" spc="-75" dirty="0">
                    <a:solidFill>
                      <a:prstClr val="white"/>
                    </a:solidFill>
                  </a:rPr>
                  <a:t>Data scientist</a:t>
                </a:r>
              </a:p>
            </p:txBody>
          </p:sp>
        </p:grpSp>
        <p:grpSp>
          <p:nvGrpSpPr>
            <p:cNvPr id="88" name="Group 341"/>
            <p:cNvGrpSpPr/>
            <p:nvPr/>
          </p:nvGrpSpPr>
          <p:grpSpPr>
            <a:xfrm>
              <a:off x="4849800" y="5035826"/>
              <a:ext cx="402639" cy="342802"/>
              <a:chOff x="4545946" y="4991245"/>
              <a:chExt cx="569965" cy="457200"/>
            </a:xfrm>
            <a:solidFill>
              <a:schemeClr val="accent5"/>
            </a:solidFill>
          </p:grpSpPr>
          <p:sp>
            <p:nvSpPr>
              <p:cNvPr id="89"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90"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pic>
          <p:nvPicPr>
            <p:cNvPr id="101" name="Grafik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5921" y="4937227"/>
              <a:ext cx="702820" cy="540000"/>
            </a:xfrm>
            <a:prstGeom prst="rect">
              <a:avLst/>
            </a:prstGeom>
          </p:spPr>
        </p:pic>
        <p:pic>
          <p:nvPicPr>
            <p:cNvPr id="102" name="Grafik 10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944" y="4937227"/>
              <a:ext cx="648001" cy="540000"/>
            </a:xfrm>
            <a:prstGeom prst="rect">
              <a:avLst/>
            </a:prstGeom>
          </p:spPr>
        </p:pic>
        <p:cxnSp>
          <p:nvCxnSpPr>
            <p:cNvPr id="95" name="Straight Connector 313"/>
            <p:cNvCxnSpPr/>
            <p:nvPr/>
          </p:nvCxnSpPr>
          <p:spPr>
            <a:xfrm>
              <a:off x="463865" y="5572391"/>
              <a:ext cx="4205123" cy="0"/>
            </a:xfrm>
            <a:prstGeom prst="line">
              <a:avLst/>
            </a:prstGeom>
            <a:noFill/>
            <a:ln w="6350" cap="flat" cmpd="sng" algn="ctr">
              <a:solidFill>
                <a:sysClr val="window" lastClr="FFFFFF"/>
              </a:solidFill>
              <a:prstDash val="dash"/>
              <a:miter lim="800000"/>
              <a:headEnd type="none"/>
              <a:tailEnd type="none"/>
            </a:ln>
            <a:effectLst/>
          </p:spPr>
        </p:cxnSp>
        <p:cxnSp>
          <p:nvCxnSpPr>
            <p:cNvPr id="114" name="Straight Connector 313"/>
            <p:cNvCxnSpPr/>
            <p:nvPr/>
          </p:nvCxnSpPr>
          <p:spPr>
            <a:xfrm>
              <a:off x="5302755" y="5572391"/>
              <a:ext cx="3968363" cy="0"/>
            </a:xfrm>
            <a:prstGeom prst="line">
              <a:avLst/>
            </a:prstGeom>
            <a:noFill/>
            <a:ln w="6350" cap="flat" cmpd="sng" algn="ctr">
              <a:solidFill>
                <a:sysClr val="window" lastClr="FFFFFF"/>
              </a:solidFill>
              <a:prstDash val="dash"/>
              <a:miter lim="800000"/>
              <a:headEnd type="none"/>
              <a:tailEnd type="none"/>
            </a:ln>
            <a:effectLst/>
          </p:spPr>
        </p:cxnSp>
      </p:grpSp>
      <p:cxnSp>
        <p:nvCxnSpPr>
          <p:cNvPr id="118" name="Straight Connector 334"/>
          <p:cNvCxnSpPr/>
          <p:nvPr/>
        </p:nvCxnSpPr>
        <p:spPr>
          <a:xfrm>
            <a:off x="4783616" y="3022627"/>
            <a:ext cx="0" cy="761334"/>
          </a:xfrm>
          <a:prstGeom prst="line">
            <a:avLst/>
          </a:prstGeom>
          <a:noFill/>
          <a:ln w="6350" cap="flat" cmpd="sng" algn="ctr">
            <a:solidFill>
              <a:sysClr val="window" lastClr="FFFFFF"/>
            </a:solidFill>
            <a:prstDash val="dash"/>
            <a:miter lim="800000"/>
            <a:headEnd type="none"/>
            <a:tailEnd type="none"/>
          </a:ln>
          <a:effectLst/>
        </p:spPr>
      </p:cxnSp>
      <p:grpSp>
        <p:nvGrpSpPr>
          <p:cNvPr id="15" name="Gruppieren 14"/>
          <p:cNvGrpSpPr/>
          <p:nvPr/>
        </p:nvGrpSpPr>
        <p:grpSpPr>
          <a:xfrm>
            <a:off x="8536514" y="3089457"/>
            <a:ext cx="569367" cy="627629"/>
            <a:chOff x="7828112" y="3080800"/>
            <a:chExt cx="569367" cy="627629"/>
          </a:xfrm>
        </p:grpSpPr>
        <p:sp>
          <p:nvSpPr>
            <p:cNvPr id="96" name="Freihandform 95"/>
            <p:cNvSpPr>
              <a:spLocks noChangeAspect="1"/>
            </p:cNvSpPr>
            <p:nvPr/>
          </p:nvSpPr>
          <p:spPr>
            <a:xfrm>
              <a:off x="7828112" y="3276301"/>
              <a:ext cx="438796" cy="43212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98" name="Freihandform 97"/>
            <p:cNvSpPr>
              <a:spLocks noChangeAspect="1"/>
            </p:cNvSpPr>
            <p:nvPr/>
          </p:nvSpPr>
          <p:spPr>
            <a:xfrm rot="2128147">
              <a:off x="8125021" y="3080800"/>
              <a:ext cx="272458" cy="26831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grpSp>
        <p:nvGrpSpPr>
          <p:cNvPr id="105" name="Gruppieren 104"/>
          <p:cNvGrpSpPr/>
          <p:nvPr/>
        </p:nvGrpSpPr>
        <p:grpSpPr>
          <a:xfrm>
            <a:off x="437816" y="3089457"/>
            <a:ext cx="569367" cy="627629"/>
            <a:chOff x="7828112" y="3080800"/>
            <a:chExt cx="569367" cy="627629"/>
          </a:xfrm>
        </p:grpSpPr>
        <p:sp>
          <p:nvSpPr>
            <p:cNvPr id="108" name="Freihandform 107"/>
            <p:cNvSpPr>
              <a:spLocks noChangeAspect="1"/>
            </p:cNvSpPr>
            <p:nvPr/>
          </p:nvSpPr>
          <p:spPr>
            <a:xfrm>
              <a:off x="7828112" y="3276301"/>
              <a:ext cx="438796" cy="43212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109" name="Freihandform 108"/>
            <p:cNvSpPr>
              <a:spLocks noChangeAspect="1"/>
            </p:cNvSpPr>
            <p:nvPr/>
          </p:nvSpPr>
          <p:spPr>
            <a:xfrm rot="2128147">
              <a:off x="8125021" y="3080800"/>
              <a:ext cx="272458" cy="26831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spTree>
    <p:extLst>
      <p:ext uri="{BB962C8B-B14F-4D97-AF65-F5344CB8AC3E}">
        <p14:creationId xmlns:p14="http://schemas.microsoft.com/office/powerpoint/2010/main" val="3690575555"/>
      </p:ext>
    </p:extLst>
  </p:cSld>
  <p:clrMapOvr>
    <a:masterClrMapping/>
  </p:clrMapOvr>
  <p:transition>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Azure Machine Learning: One Solution for Machine Learning</a:t>
            </a:r>
          </a:p>
        </p:txBody>
      </p:sp>
      <p:sp>
        <p:nvSpPr>
          <p:cNvPr id="3" name="Textplatzhalter 2"/>
          <p:cNvSpPr>
            <a:spLocks noGrp="1"/>
          </p:cNvSpPr>
          <p:nvPr>
            <p:ph type="body" sz="quarter" idx="12"/>
          </p:nvPr>
        </p:nvSpPr>
        <p:spPr/>
        <p:txBody>
          <a:bodyPr/>
          <a:lstStyle/>
          <a:p>
            <a:r>
              <a:rPr lang="en-US" dirty="0"/>
              <a:t>Source: Microsoft</a:t>
            </a:r>
          </a:p>
        </p:txBody>
      </p:sp>
      <p:sp>
        <p:nvSpPr>
          <p:cNvPr id="4" name="Bildplatzhalter 3"/>
          <p:cNvSpPr>
            <a:spLocks noGrp="1"/>
          </p:cNvSpPr>
          <p:nvPr>
            <p:ph type="pic" sz="quarter" idx="13"/>
          </p:nvPr>
        </p:nvSpPr>
        <p:spPr/>
      </p:sp>
      <p:grpSp>
        <p:nvGrpSpPr>
          <p:cNvPr id="5" name="Group 258"/>
          <p:cNvGrpSpPr/>
          <p:nvPr/>
        </p:nvGrpSpPr>
        <p:grpSpPr>
          <a:xfrm>
            <a:off x="2656728" y="3536001"/>
            <a:ext cx="3790180" cy="214736"/>
            <a:chOff x="1408485" y="2370828"/>
            <a:chExt cx="5055008" cy="286397"/>
          </a:xfrm>
          <a:solidFill>
            <a:sysClr val="window" lastClr="FFFFFF">
              <a:lumMod val="65000"/>
            </a:sysClr>
          </a:solidFill>
        </p:grpSpPr>
        <p:sp>
          <p:nvSpPr>
            <p:cNvPr id="6"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7"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8"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sp>
        <p:nvSpPr>
          <p:cNvPr id="91" name="Down Arrow 92"/>
          <p:cNvSpPr/>
          <p:nvPr/>
        </p:nvSpPr>
        <p:spPr bwMode="auto">
          <a:xfrm flipV="1">
            <a:off x="2395025" y="3845504"/>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nvGrpSpPr>
          <p:cNvPr id="10" name="Gruppieren 9"/>
          <p:cNvGrpSpPr/>
          <p:nvPr/>
        </p:nvGrpSpPr>
        <p:grpSpPr>
          <a:xfrm>
            <a:off x="393390" y="4307225"/>
            <a:ext cx="11405220" cy="1800000"/>
            <a:chOff x="463865" y="4307225"/>
            <a:chExt cx="11405220" cy="1800000"/>
          </a:xfrm>
        </p:grpSpPr>
        <p:sp>
          <p:nvSpPr>
            <p:cNvPr id="9" name="Down Arrow 92"/>
            <p:cNvSpPr/>
            <p:nvPr/>
          </p:nvSpPr>
          <p:spPr bwMode="auto">
            <a:xfrm rot="5400000" flipV="1">
              <a:off x="3308513" y="4879184"/>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nvGrpSpPr>
            <p:cNvPr id="15" name="Group 268"/>
            <p:cNvGrpSpPr/>
            <p:nvPr/>
          </p:nvGrpSpPr>
          <p:grpSpPr>
            <a:xfrm>
              <a:off x="5467638" y="5247089"/>
              <a:ext cx="2836631" cy="542845"/>
              <a:chOff x="5157427" y="5567330"/>
              <a:chExt cx="3783248" cy="723999"/>
            </a:xfrm>
          </p:grpSpPr>
          <p:sp>
            <p:nvSpPr>
              <p:cNvPr id="17" name="TextBox 270"/>
              <p:cNvSpPr txBox="1"/>
              <p:nvPr/>
            </p:nvSpPr>
            <p:spPr>
              <a:xfrm>
                <a:off x="5157427" y="5656799"/>
                <a:ext cx="2604504" cy="634530"/>
              </a:xfrm>
              <a:prstGeom prst="rect">
                <a:avLst/>
              </a:prstGeom>
              <a:noFill/>
            </p:spPr>
            <p:txBody>
              <a:bodyPr wrap="square" lIns="137121" tIns="109696" rIns="137121" bIns="109696" rtlCol="0">
                <a:spAutoFit/>
              </a:bodyPr>
              <a:lstStyle/>
              <a:p>
                <a:pPr defTabSz="932418">
                  <a:lnSpc>
                    <a:spcPct val="90000"/>
                  </a:lnSpc>
                  <a:spcAft>
                    <a:spcPts val="450"/>
                  </a:spcAft>
                  <a:defRPr/>
                </a:pPr>
                <a:r>
                  <a:rPr lang="en-US" kern="0" dirty="0">
                    <a:solidFill>
                      <a:prstClr val="white"/>
                    </a:solidFill>
                  </a:rPr>
                  <a:t>Data Scientist</a:t>
                </a:r>
              </a:p>
            </p:txBody>
          </p:sp>
          <p:cxnSp>
            <p:nvCxnSpPr>
              <p:cNvPr id="18" name="Straight Connector 271"/>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9" name="Group 272"/>
            <p:cNvGrpSpPr/>
            <p:nvPr/>
          </p:nvGrpSpPr>
          <p:grpSpPr>
            <a:xfrm>
              <a:off x="10068842" y="4307225"/>
              <a:ext cx="1793616" cy="487451"/>
              <a:chOff x="9603416" y="4003405"/>
              <a:chExt cx="2392168" cy="650120"/>
            </a:xfrm>
          </p:grpSpPr>
          <p:sp>
            <p:nvSpPr>
              <p:cNvPr id="20" name="Rectangle 273"/>
              <p:cNvSpPr/>
              <p:nvPr/>
            </p:nvSpPr>
            <p:spPr bwMode="auto">
              <a:xfrm>
                <a:off x="9603416" y="4003405"/>
                <a:ext cx="2392168" cy="65012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21" name="Rectangle 274"/>
              <p:cNvSpPr/>
              <p:nvPr/>
            </p:nvSpPr>
            <p:spPr bwMode="auto">
              <a:xfrm>
                <a:off x="10182092" y="4016538"/>
                <a:ext cx="1386190" cy="62385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8560" tIns="109696" rIns="68560" bIns="109696" numCol="1" spcCol="0" rtlCol="0" fromWordArt="0" anchor="ctr" anchorCtr="0" forceAA="0" compatLnSpc="1">
                <a:prstTxWarp prst="textNoShape">
                  <a:avLst/>
                </a:prstTxWarp>
                <a:spAutoFit/>
              </a:bodyPr>
              <a:lstStyle/>
              <a:p>
                <a:pPr defTabSz="699157">
                  <a:spcBef>
                    <a:spcPts val="450"/>
                  </a:spcBef>
                  <a:defRPr/>
                </a:pPr>
                <a:r>
                  <a:rPr lang="en-US" sz="1600" kern="0" dirty="0">
                    <a:solidFill>
                      <a:prstClr val="white"/>
                    </a:solidFill>
                    <a:ea typeface="Segoe UI" pitchFamily="34" charset="0"/>
                    <a:cs typeface="Segoe UI" pitchFamily="34" charset="0"/>
                  </a:rPr>
                  <a:t>HDInsight</a:t>
                </a:r>
                <a:endParaRPr lang="en-US" sz="1499" kern="0" dirty="0">
                  <a:solidFill>
                    <a:prstClr val="white"/>
                  </a:solidFill>
                  <a:ea typeface="Segoe UI" pitchFamily="34" charset="0"/>
                  <a:cs typeface="Segoe UI" pitchFamily="34" charset="0"/>
                </a:endParaRPr>
              </a:p>
            </p:txBody>
          </p:sp>
          <p:sp>
            <p:nvSpPr>
              <p:cNvPr id="22"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1712" tIns="30855" rIns="61712" bIns="30855" numCol="1" anchor="t" anchorCtr="0" compatLnSpc="1">
                <a:prstTxWarp prst="textNoShape">
                  <a:avLst/>
                </a:prstTxWarp>
              </a:bodyPr>
              <a:lstStyle/>
              <a:p>
                <a:pPr defTabSz="685606">
                  <a:defRPr/>
                </a:pPr>
                <a:endParaRPr lang="en-US" sz="1198" kern="0" dirty="0">
                  <a:solidFill>
                    <a:prstClr val="white"/>
                  </a:solidFill>
                </a:endParaRPr>
              </a:p>
            </p:txBody>
          </p:sp>
        </p:grpSp>
        <p:grpSp>
          <p:nvGrpSpPr>
            <p:cNvPr id="23" name="Group 276"/>
            <p:cNvGrpSpPr/>
            <p:nvPr/>
          </p:nvGrpSpPr>
          <p:grpSpPr>
            <a:xfrm>
              <a:off x="10068841" y="4963500"/>
              <a:ext cx="1800244" cy="487451"/>
              <a:chOff x="9603415" y="4926086"/>
              <a:chExt cx="2469422" cy="650120"/>
            </a:xfrm>
          </p:grpSpPr>
          <p:sp>
            <p:nvSpPr>
              <p:cNvPr id="24" name="Rectangle 277"/>
              <p:cNvSpPr/>
              <p:nvPr/>
            </p:nvSpPr>
            <p:spPr bwMode="auto">
              <a:xfrm>
                <a:off x="9603415" y="4926086"/>
                <a:ext cx="2460332" cy="65012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25" name="Rectangle 278"/>
              <p:cNvSpPr/>
              <p:nvPr/>
            </p:nvSpPr>
            <p:spPr bwMode="auto">
              <a:xfrm>
                <a:off x="10182093" y="4939219"/>
                <a:ext cx="1890744" cy="62385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8560" tIns="109696" rIns="68560" bIns="109696" numCol="1" spcCol="0" rtlCol="0" fromWordArt="0" anchor="ctr" anchorCtr="0" forceAA="0" compatLnSpc="1">
                <a:prstTxWarp prst="textNoShape">
                  <a:avLst/>
                </a:prstTxWarp>
                <a:spAutoFit/>
              </a:bodyPr>
              <a:lstStyle/>
              <a:p>
                <a:pPr defTabSz="699157">
                  <a:spcBef>
                    <a:spcPts val="450"/>
                  </a:spcBef>
                  <a:defRPr/>
                </a:pPr>
                <a:r>
                  <a:rPr lang="en-US" sz="1600" kern="0" dirty="0">
                    <a:solidFill>
                      <a:prstClr val="white"/>
                    </a:solidFill>
                    <a:ea typeface="Segoe UI" pitchFamily="34" charset="0"/>
                    <a:cs typeface="Segoe UI" pitchFamily="34" charset="0"/>
                  </a:rPr>
                  <a:t>Azure Storage</a:t>
                </a:r>
              </a:p>
            </p:txBody>
          </p:sp>
          <p:grpSp>
            <p:nvGrpSpPr>
              <p:cNvPr id="26" name="Group 279"/>
              <p:cNvGrpSpPr>
                <a:grpSpLocks noChangeAspect="1"/>
              </p:cNvGrpSpPr>
              <p:nvPr/>
            </p:nvGrpSpPr>
            <p:grpSpPr>
              <a:xfrm>
                <a:off x="9805802" y="5067297"/>
                <a:ext cx="283149" cy="367698"/>
                <a:chOff x="377825" y="1184276"/>
                <a:chExt cx="1020763" cy="1325563"/>
              </a:xfrm>
              <a:solidFill>
                <a:sysClr val="window" lastClr="FFFFFF"/>
              </a:solidFill>
            </p:grpSpPr>
            <p:sp>
              <p:nvSpPr>
                <p:cNvPr id="27"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6">
                    <a:defRPr/>
                  </a:pPr>
                  <a:endParaRPr lang="en-US" sz="1349" kern="0" dirty="0">
                    <a:solidFill>
                      <a:srgbClr val="FFFFFF"/>
                    </a:solidFill>
                  </a:endParaRPr>
                </a:p>
              </p:txBody>
            </p:sp>
            <p:sp>
              <p:nvSpPr>
                <p:cNvPr id="2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85606">
                    <a:defRPr/>
                  </a:pPr>
                  <a:endParaRPr lang="en-US" sz="1349" kern="0" dirty="0">
                    <a:solidFill>
                      <a:srgbClr val="FFFFFF"/>
                    </a:solidFill>
                  </a:endParaRPr>
                </a:p>
              </p:txBody>
            </p:sp>
          </p:grpSp>
        </p:grpSp>
        <p:grpSp>
          <p:nvGrpSpPr>
            <p:cNvPr id="29" name="Group 282"/>
            <p:cNvGrpSpPr/>
            <p:nvPr/>
          </p:nvGrpSpPr>
          <p:grpSpPr>
            <a:xfrm>
              <a:off x="10068841" y="5619774"/>
              <a:ext cx="1800244" cy="487451"/>
              <a:chOff x="9603415" y="5805221"/>
              <a:chExt cx="2401008" cy="650120"/>
            </a:xfrm>
          </p:grpSpPr>
          <p:sp>
            <p:nvSpPr>
              <p:cNvPr id="30" name="Rectangle 283"/>
              <p:cNvSpPr/>
              <p:nvPr/>
            </p:nvSpPr>
            <p:spPr bwMode="auto">
              <a:xfrm>
                <a:off x="9603415" y="5805221"/>
                <a:ext cx="2392169" cy="650120"/>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31" name="Rectangle 284"/>
              <p:cNvSpPr/>
              <p:nvPr/>
            </p:nvSpPr>
            <p:spPr bwMode="auto">
              <a:xfrm>
                <a:off x="10182093" y="5818354"/>
                <a:ext cx="1822330" cy="62385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8560" tIns="109696" rIns="68560" bIns="109696" numCol="1" spcCol="0" rtlCol="0" fromWordArt="0" anchor="ctr" anchorCtr="0" forceAA="0" compatLnSpc="1">
                <a:prstTxWarp prst="textNoShape">
                  <a:avLst/>
                </a:prstTxWarp>
                <a:spAutoFit/>
              </a:bodyPr>
              <a:lstStyle/>
              <a:p>
                <a:pPr defTabSz="699157">
                  <a:spcBef>
                    <a:spcPts val="450"/>
                  </a:spcBef>
                  <a:defRPr/>
                </a:pPr>
                <a:r>
                  <a:rPr lang="en-US" sz="1600" kern="0" dirty="0">
                    <a:solidFill>
                      <a:prstClr val="white"/>
                    </a:solidFill>
                    <a:ea typeface="Segoe UI" pitchFamily="34" charset="0"/>
                    <a:cs typeface="Segoe UI" pitchFamily="34" charset="0"/>
                  </a:rPr>
                  <a:t>Desktop Data</a:t>
                </a:r>
              </a:p>
            </p:txBody>
          </p:sp>
          <p:grpSp>
            <p:nvGrpSpPr>
              <p:cNvPr id="32" name="Group 285"/>
              <p:cNvGrpSpPr/>
              <p:nvPr/>
            </p:nvGrpSpPr>
            <p:grpSpPr>
              <a:xfrm>
                <a:off x="9715841" y="5933941"/>
                <a:ext cx="463070" cy="392680"/>
                <a:chOff x="9566494" y="6041004"/>
                <a:chExt cx="635754" cy="539115"/>
              </a:xfrm>
              <a:solidFill>
                <a:sysClr val="window" lastClr="FFFFFF"/>
              </a:solidFill>
            </p:grpSpPr>
            <p:sp>
              <p:nvSpPr>
                <p:cNvPr id="33"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8557" tIns="34278" rIns="68557" bIns="34278" numCol="1" rtlCol="0" anchor="ctr" anchorCtr="0" compatLnSpc="1">
                  <a:prstTxWarp prst="textNoShape">
                    <a:avLst/>
                  </a:prstTxWarp>
                </a:bodyPr>
                <a:lstStyle/>
                <a:p>
                  <a:pPr defTabSz="555399">
                    <a:defRPr/>
                  </a:pPr>
                  <a:endParaRPr lang="en-US" sz="1349" kern="0" spc="-92" dirty="0">
                    <a:solidFill>
                      <a:srgbClr val="00B0F0">
                        <a:lumMod val="50000"/>
                      </a:srgbClr>
                    </a:solidFill>
                  </a:endParaRPr>
                </a:p>
              </p:txBody>
            </p:sp>
            <p:grpSp>
              <p:nvGrpSpPr>
                <p:cNvPr id="34" name="Group 287"/>
                <p:cNvGrpSpPr/>
                <p:nvPr/>
              </p:nvGrpSpPr>
              <p:grpSpPr>
                <a:xfrm>
                  <a:off x="9631793" y="6082370"/>
                  <a:ext cx="505157" cy="378836"/>
                  <a:chOff x="9642959" y="6082370"/>
                  <a:chExt cx="505157" cy="378836"/>
                </a:xfrm>
                <a:grpFill/>
              </p:grpSpPr>
              <p:sp>
                <p:nvSpPr>
                  <p:cNvPr id="35"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6"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7"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8"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39"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0"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1"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2"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3"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4"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5"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6"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7"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8"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49"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50"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51"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sp>
                <p:nvSpPr>
                  <p:cNvPr id="52"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defTabSz="699319">
                      <a:defRPr/>
                    </a:pPr>
                    <a:endParaRPr lang="en-US" sz="900" kern="0" dirty="0">
                      <a:solidFill>
                        <a:srgbClr val="000000"/>
                      </a:solidFill>
                    </a:endParaRPr>
                  </a:p>
                </p:txBody>
              </p:sp>
            </p:grpSp>
          </p:grpSp>
        </p:grpSp>
        <p:grpSp>
          <p:nvGrpSpPr>
            <p:cNvPr id="106" name="Gruppieren 105"/>
            <p:cNvGrpSpPr/>
            <p:nvPr/>
          </p:nvGrpSpPr>
          <p:grpSpPr>
            <a:xfrm>
              <a:off x="9437029" y="4380441"/>
              <a:ext cx="428025" cy="1654460"/>
              <a:chOff x="9409455" y="4126949"/>
              <a:chExt cx="428025" cy="1654460"/>
            </a:xfrm>
          </p:grpSpPr>
          <p:sp>
            <p:nvSpPr>
              <p:cNvPr id="54" name="Down Arrow 92"/>
              <p:cNvSpPr/>
              <p:nvPr/>
            </p:nvSpPr>
            <p:spPr bwMode="auto">
              <a:xfrm rot="10800000" flipV="1">
                <a:off x="9409456" y="4126949"/>
                <a:ext cx="428023" cy="341018"/>
              </a:xfrm>
              <a:prstGeom prst="leftRightArrow">
                <a:avLst>
                  <a:gd name="adj1" fmla="val 49590"/>
                  <a:gd name="adj2" fmla="val 50879"/>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55" name="Down Arrow 92"/>
              <p:cNvSpPr/>
              <p:nvPr/>
            </p:nvSpPr>
            <p:spPr bwMode="auto">
              <a:xfrm rot="10800000" flipV="1">
                <a:off x="9409455" y="4781883"/>
                <a:ext cx="428025" cy="342806"/>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56" name="Down Arrow 92"/>
              <p:cNvSpPr/>
              <p:nvPr/>
            </p:nvSpPr>
            <p:spPr bwMode="auto">
              <a:xfrm rot="10800000" flipV="1">
                <a:off x="9409789" y="5438605"/>
                <a:ext cx="427356" cy="342804"/>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sp>
          <p:nvSpPr>
            <p:cNvPr id="84" name="Rectangle 337"/>
            <p:cNvSpPr/>
            <p:nvPr/>
          </p:nvSpPr>
          <p:spPr bwMode="auto">
            <a:xfrm>
              <a:off x="5302755" y="4307225"/>
              <a:ext cx="3930486" cy="1800000"/>
            </a:xfrm>
            <a:prstGeom prst="rect">
              <a:avLst/>
            </a:prstGeom>
            <a:solidFill>
              <a:schemeClr val="accent3"/>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lvl="2" defTabSz="932418">
                <a:spcAft>
                  <a:spcPts val="450"/>
                </a:spcAft>
                <a:defRPr/>
              </a:pPr>
              <a:r>
                <a:rPr lang="en-US" sz="1600" b="1" kern="0" dirty="0">
                  <a:solidFill>
                    <a:prstClr val="white"/>
                  </a:solidFill>
                </a:rPr>
                <a:t>ML studio </a:t>
              </a:r>
              <a:br>
                <a:rPr lang="en-US" sz="1349" b="1" kern="0" dirty="0">
                  <a:solidFill>
                    <a:prstClr val="white"/>
                  </a:solidFill>
                </a:rPr>
              </a:br>
              <a:r>
                <a:rPr lang="en-US" sz="1400" kern="0" dirty="0">
                  <a:solidFill>
                    <a:prstClr val="white"/>
                  </a:solidFill>
                </a:rPr>
                <a:t>and the data professional</a:t>
              </a:r>
            </a:p>
            <a:p>
              <a:pPr marL="1022400" lvl="2" indent="-144000" defTabSz="932418">
                <a:buFont typeface="Arial" panose="020B0604020202020204" pitchFamily="34" charset="0"/>
                <a:buChar char="•"/>
                <a:defRPr/>
              </a:pPr>
              <a:r>
                <a:rPr lang="en-US" sz="1400" kern="0" dirty="0">
                  <a:solidFill>
                    <a:prstClr val="white"/>
                  </a:solidFill>
                </a:rPr>
                <a:t>Access and prepare data</a:t>
              </a:r>
            </a:p>
            <a:p>
              <a:pPr marL="1022400" lvl="2" indent="-144000" defTabSz="932418">
                <a:buFont typeface="Arial" panose="020B0604020202020204" pitchFamily="34" charset="0"/>
                <a:buChar char="•"/>
                <a:defRPr/>
              </a:pPr>
              <a:r>
                <a:rPr lang="en-US" sz="1400" kern="0" dirty="0">
                  <a:solidFill>
                    <a:prstClr val="white"/>
                  </a:solidFill>
                </a:rPr>
                <a:t>Create, test, and train models</a:t>
              </a:r>
            </a:p>
            <a:p>
              <a:pPr marL="1022400" lvl="2" indent="-144000" defTabSz="932418">
                <a:buFont typeface="Arial" panose="020B0604020202020204" pitchFamily="34" charset="0"/>
                <a:buChar char="•"/>
                <a:defRPr/>
              </a:pPr>
              <a:r>
                <a:rPr lang="en-US" sz="1400" kern="0" dirty="0">
                  <a:solidFill>
                    <a:prstClr val="white"/>
                  </a:solidFill>
                </a:rPr>
                <a:t>Collaborate </a:t>
              </a:r>
            </a:p>
            <a:p>
              <a:pPr marL="1022400" lvl="2" indent="-144000" defTabSz="932418">
                <a:buFont typeface="Arial" panose="020B0604020202020204" pitchFamily="34" charset="0"/>
                <a:buChar char="•"/>
                <a:defRPr/>
              </a:pPr>
              <a:r>
                <a:rPr lang="en-US" sz="1400" kern="0" dirty="0">
                  <a:solidFill>
                    <a:prstClr val="white"/>
                  </a:solidFill>
                </a:rPr>
                <a:t>One click to stage for production via the API service </a:t>
              </a:r>
            </a:p>
          </p:txBody>
        </p:sp>
        <p:sp>
          <p:nvSpPr>
            <p:cNvPr id="85" name="Rectangle 338"/>
            <p:cNvSpPr/>
            <p:nvPr/>
          </p:nvSpPr>
          <p:spPr bwMode="auto">
            <a:xfrm>
              <a:off x="463865" y="4307225"/>
              <a:ext cx="4205123" cy="1800000"/>
            </a:xfrm>
            <a:prstGeom prst="rect">
              <a:avLst/>
            </a:prstGeom>
            <a:solidFill>
              <a:schemeClr val="accent3"/>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lvl="2" defTabSz="932418">
                <a:spcAft>
                  <a:spcPts val="450"/>
                </a:spcAft>
                <a:defRPr/>
              </a:pPr>
              <a:r>
                <a:rPr lang="en-US" sz="1600" b="1" kern="0" spc="-75" dirty="0">
                  <a:solidFill>
                    <a:prstClr val="white"/>
                  </a:solidFill>
                </a:rPr>
                <a:t>Azure portal &amp; ML API service</a:t>
              </a:r>
              <a:br>
                <a:rPr lang="en-US" sz="1349" kern="0" dirty="0">
                  <a:solidFill>
                    <a:prstClr val="white"/>
                  </a:solidFill>
                </a:rPr>
              </a:br>
              <a:r>
                <a:rPr lang="en-US" sz="1400" kern="0" dirty="0">
                  <a:solidFill>
                    <a:prstClr val="white"/>
                  </a:solidFill>
                </a:rPr>
                <a:t>and the Azure ops team</a:t>
              </a:r>
            </a:p>
            <a:p>
              <a:pPr marL="1022400" lvl="2" indent="-144000" defTabSz="932418">
                <a:buFont typeface="Arial" panose="020B0604020202020204" pitchFamily="34" charset="0"/>
                <a:buChar char="•"/>
                <a:defRPr/>
              </a:pPr>
              <a:r>
                <a:rPr lang="en-US" sz="1400" kern="0" dirty="0">
                  <a:solidFill>
                    <a:prstClr val="white"/>
                  </a:solidFill>
                </a:rPr>
                <a:t>Create ML Studio workspace</a:t>
              </a:r>
            </a:p>
            <a:p>
              <a:pPr marL="1022400" lvl="2" indent="-144000" defTabSz="932418">
                <a:buFont typeface="Arial" panose="020B0604020202020204" pitchFamily="34" charset="0"/>
                <a:buChar char="•"/>
                <a:defRPr/>
              </a:pPr>
              <a:r>
                <a:rPr lang="en-US" sz="1400" kern="0" dirty="0">
                  <a:solidFill>
                    <a:prstClr val="white"/>
                  </a:solidFill>
                </a:rPr>
                <a:t>Assign storage account(s)</a:t>
              </a:r>
            </a:p>
            <a:p>
              <a:pPr marL="1022400" lvl="2" indent="-144000" defTabSz="932418">
                <a:buFont typeface="Arial" panose="020B0604020202020204" pitchFamily="34" charset="0"/>
                <a:buChar char="•"/>
                <a:defRPr/>
              </a:pPr>
              <a:r>
                <a:rPr lang="en-US" sz="1400" kern="0" dirty="0">
                  <a:solidFill>
                    <a:prstClr val="white"/>
                  </a:solidFill>
                </a:rPr>
                <a:t>Monitor ML consumption</a:t>
              </a:r>
            </a:p>
            <a:p>
              <a:pPr marL="1022400" lvl="2" indent="-144000" defTabSz="932418">
                <a:buFont typeface="Arial" panose="020B0604020202020204" pitchFamily="34" charset="0"/>
                <a:buChar char="•"/>
                <a:defRPr/>
              </a:pPr>
              <a:r>
                <a:rPr lang="en-US" sz="1400" kern="0" dirty="0">
                  <a:solidFill>
                    <a:prstClr val="white"/>
                  </a:solidFill>
                </a:rPr>
                <a:t>See alerts when model is ready</a:t>
              </a:r>
            </a:p>
            <a:p>
              <a:pPr marL="1022400" lvl="2" indent="-144000" defTabSz="932418">
                <a:buFont typeface="Arial" panose="020B0604020202020204" pitchFamily="34" charset="0"/>
                <a:buChar char="•"/>
                <a:defRPr/>
              </a:pPr>
              <a:r>
                <a:rPr lang="en-US" sz="1400" kern="0" dirty="0">
                  <a:solidFill>
                    <a:prstClr val="white"/>
                  </a:solidFill>
                </a:rPr>
                <a:t>Deploy models to Web service</a:t>
              </a:r>
            </a:p>
          </p:txBody>
        </p:sp>
        <p:grpSp>
          <p:nvGrpSpPr>
            <p:cNvPr id="88" name="Group 341"/>
            <p:cNvGrpSpPr/>
            <p:nvPr/>
          </p:nvGrpSpPr>
          <p:grpSpPr>
            <a:xfrm>
              <a:off x="4849800" y="5035824"/>
              <a:ext cx="402639" cy="342802"/>
              <a:chOff x="4545946" y="4991245"/>
              <a:chExt cx="569965" cy="457200"/>
            </a:xfrm>
            <a:solidFill>
              <a:schemeClr val="accent5"/>
            </a:solidFill>
          </p:grpSpPr>
          <p:sp>
            <p:nvSpPr>
              <p:cNvPr id="89"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90"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pic>
          <p:nvPicPr>
            <p:cNvPr id="101" name="Grafik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5921" y="4937225"/>
              <a:ext cx="702820" cy="540000"/>
            </a:xfrm>
            <a:prstGeom prst="rect">
              <a:avLst/>
            </a:prstGeom>
          </p:spPr>
        </p:pic>
        <p:pic>
          <p:nvPicPr>
            <p:cNvPr id="102" name="Grafik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944" y="4937225"/>
              <a:ext cx="648001" cy="540000"/>
            </a:xfrm>
            <a:prstGeom prst="rect">
              <a:avLst/>
            </a:prstGeom>
          </p:spPr>
        </p:pic>
      </p:grpSp>
      <p:sp>
        <p:nvSpPr>
          <p:cNvPr id="86" name="Rectangle 339"/>
          <p:cNvSpPr/>
          <p:nvPr/>
        </p:nvSpPr>
        <p:spPr bwMode="auto">
          <a:xfrm>
            <a:off x="333991" y="3022625"/>
            <a:ext cx="8899250" cy="761288"/>
          </a:xfrm>
          <a:prstGeom prst="rect">
            <a:avLst/>
          </a:prstGeom>
          <a:solidFill>
            <a:schemeClr val="accent4"/>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932418">
              <a:defRPr/>
            </a:pPr>
            <a:r>
              <a:rPr lang="en-US" sz="1600" b="1" kern="0" dirty="0">
                <a:solidFill>
                  <a:prstClr val="white"/>
                </a:solidFill>
              </a:rPr>
              <a:t>	ML API service</a:t>
            </a:r>
            <a:r>
              <a:rPr lang="en-US" sz="1600" kern="0" dirty="0">
                <a:solidFill>
                  <a:prstClr val="white"/>
                </a:solidFill>
              </a:rPr>
              <a:t> and the application developer</a:t>
            </a:r>
          </a:p>
          <a:p>
            <a:pPr defTabSz="932418">
              <a:defRPr/>
            </a:pPr>
            <a:r>
              <a:rPr lang="en-US" sz="1600" kern="0" dirty="0">
                <a:solidFill>
                  <a:prstClr val="white"/>
                </a:solidFill>
              </a:rPr>
              <a:t>	</a:t>
            </a:r>
            <a:r>
              <a:rPr lang="en-US" sz="1400" kern="0" dirty="0">
                <a:solidFill>
                  <a:prstClr val="white"/>
                </a:solidFill>
              </a:rPr>
              <a:t>Tested models available as a URL that can be called up from any endpoint</a:t>
            </a:r>
          </a:p>
        </p:txBody>
      </p:sp>
      <p:grpSp>
        <p:nvGrpSpPr>
          <p:cNvPr id="127" name="Gruppieren 126"/>
          <p:cNvGrpSpPr/>
          <p:nvPr/>
        </p:nvGrpSpPr>
        <p:grpSpPr>
          <a:xfrm>
            <a:off x="333371" y="1309606"/>
            <a:ext cx="11529497" cy="1629446"/>
            <a:chOff x="333371" y="1309606"/>
            <a:chExt cx="11529497" cy="1629446"/>
          </a:xfrm>
        </p:grpSpPr>
        <p:sp>
          <p:nvSpPr>
            <p:cNvPr id="128" name="Abgerundetes Rechteck 127"/>
            <p:cNvSpPr/>
            <p:nvPr/>
          </p:nvSpPr>
          <p:spPr>
            <a:xfrm>
              <a:off x="333371" y="1309606"/>
              <a:ext cx="11523667" cy="1331134"/>
            </a:xfrm>
            <a:prstGeom prst="roundRect">
              <a:avLst/>
            </a:prstGeom>
            <a:solidFill>
              <a:schemeClr val="bg2"/>
            </a:solidFill>
            <a:ln w="6350">
              <a:no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nvGrpSpPr>
            <p:cNvPr id="129" name="Group 315"/>
            <p:cNvGrpSpPr/>
            <p:nvPr/>
          </p:nvGrpSpPr>
          <p:grpSpPr>
            <a:xfrm>
              <a:off x="6876968" y="1403368"/>
              <a:ext cx="2303620" cy="1143610"/>
              <a:chOff x="5158949" y="1117805"/>
              <a:chExt cx="2238685" cy="1197454"/>
            </a:xfrm>
          </p:grpSpPr>
          <p:sp>
            <p:nvSpPr>
              <p:cNvPr id="141" name="Rectangle 324"/>
              <p:cNvSpPr/>
              <p:nvPr/>
            </p:nvSpPr>
            <p:spPr bwMode="auto">
              <a:xfrm>
                <a:off x="5166498" y="1117805"/>
                <a:ext cx="2231136" cy="1197454"/>
              </a:xfrm>
              <a:prstGeom prst="rect">
                <a:avLst/>
              </a:prstGeom>
              <a:solidFill>
                <a:schemeClr val="accent5"/>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grpSp>
            <p:nvGrpSpPr>
              <p:cNvPr id="142" name="Group 325"/>
              <p:cNvGrpSpPr/>
              <p:nvPr/>
            </p:nvGrpSpPr>
            <p:grpSpPr>
              <a:xfrm>
                <a:off x="5158949" y="1313325"/>
                <a:ext cx="2166084" cy="844539"/>
                <a:chOff x="4831857" y="1316990"/>
                <a:chExt cx="2166084" cy="844539"/>
              </a:xfrm>
            </p:grpSpPr>
            <p:sp>
              <p:nvSpPr>
                <p:cNvPr id="143" name="Rectangle 326"/>
                <p:cNvSpPr/>
                <p:nvPr/>
              </p:nvSpPr>
              <p:spPr bwMode="auto">
                <a:xfrm>
                  <a:off x="4831857" y="1935941"/>
                  <a:ext cx="2166084" cy="2255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606">
                    <a:defRPr/>
                  </a:pPr>
                  <a:r>
                    <a:rPr lang="en-US" sz="1400" kern="0" dirty="0">
                      <a:solidFill>
                        <a:prstClr val="white"/>
                      </a:solidFill>
                    </a:rPr>
                    <a:t>Power BI/dashboards</a:t>
                  </a:r>
                </a:p>
              </p:txBody>
            </p:sp>
            <p:grpSp>
              <p:nvGrpSpPr>
                <p:cNvPr id="144" name="Group 327"/>
                <p:cNvGrpSpPr/>
                <p:nvPr/>
              </p:nvGrpSpPr>
              <p:grpSpPr>
                <a:xfrm>
                  <a:off x="5606370" y="1316990"/>
                  <a:ext cx="623590" cy="495980"/>
                  <a:chOff x="10179198" y="4130696"/>
                  <a:chExt cx="1524000" cy="1236662"/>
                </a:xfrm>
                <a:solidFill>
                  <a:srgbClr val="00BCF1"/>
                </a:solidFill>
              </p:grpSpPr>
              <p:sp>
                <p:nvSpPr>
                  <p:cNvPr id="14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34280" rIns="34280" bIns="68560" numCol="1" spcCol="0" rtlCol="0" fromWordArt="0" anchor="b" anchorCtr="0" forceAA="0" compatLnSpc="1">
                    <a:prstTxWarp prst="textNoShape">
                      <a:avLst/>
                    </a:prstTxWarp>
                    <a:noAutofit/>
                  </a:bodyPr>
                  <a:lstStyle/>
                  <a:p>
                    <a:pPr algn="ctr" defTabSz="685381">
                      <a:defRPr/>
                    </a:pPr>
                    <a:endParaRPr lang="en-US" sz="825" kern="0" spc="-3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34280" rIns="34280" bIns="68560" numCol="1" spcCol="0" rtlCol="0" fromWordArt="0" anchor="b" anchorCtr="0" forceAA="0" compatLnSpc="1">
                    <a:prstTxWarp prst="textNoShape">
                      <a:avLst/>
                    </a:prstTxWarp>
                    <a:noAutofit/>
                  </a:bodyPr>
                  <a:lstStyle/>
                  <a:p>
                    <a:pPr algn="ctr" defTabSz="685381">
                      <a:defRPr/>
                    </a:pPr>
                    <a:endParaRPr lang="en-US" sz="825" kern="0" spc="-3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330"/>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0" tIns="34280" rIns="34280" bIns="68560" numCol="1" spcCol="0" rtlCol="0" fromWordArt="0" anchor="b" anchorCtr="0" forceAA="0" compatLnSpc="1">
                    <a:prstTxWarp prst="textNoShape">
                      <a:avLst/>
                    </a:prstTxWarp>
                    <a:noAutofit/>
                  </a:bodyPr>
                  <a:lstStyle/>
                  <a:p>
                    <a:pPr algn="ctr" defTabSz="685381">
                      <a:defRPr/>
                    </a:pPr>
                    <a:endParaRPr lang="en-US" sz="825" kern="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2"/>
                  <p:cNvPicPr>
                    <a:picLocks noChangeAspect="1" noChangeArrowheads="1"/>
                  </p:cNvPicPr>
                  <p:nvPr/>
                </p:nvPicPr>
                <p:blipFill rotWithShape="1">
                  <a:blip r:embed="rId5"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30" name="Group 316"/>
            <p:cNvGrpSpPr/>
            <p:nvPr/>
          </p:nvGrpSpPr>
          <p:grpSpPr>
            <a:xfrm>
              <a:off x="3677594" y="1403369"/>
              <a:ext cx="2295852" cy="1143609"/>
              <a:chOff x="2835432" y="1119364"/>
              <a:chExt cx="2231136" cy="1197454"/>
            </a:xfrm>
          </p:grpSpPr>
          <p:sp>
            <p:nvSpPr>
              <p:cNvPr id="138" name="Rectangle 321"/>
              <p:cNvSpPr/>
              <p:nvPr/>
            </p:nvSpPr>
            <p:spPr bwMode="auto">
              <a:xfrm>
                <a:off x="2835432" y="1119364"/>
                <a:ext cx="2231136" cy="1197454"/>
              </a:xfrm>
              <a:prstGeom prst="rect">
                <a:avLst/>
              </a:prstGeom>
              <a:solidFill>
                <a:schemeClr val="accent5"/>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139" name="Rectangle 322"/>
              <p:cNvSpPr/>
              <p:nvPr/>
            </p:nvSpPr>
            <p:spPr bwMode="auto">
              <a:xfrm>
                <a:off x="3512475" y="1932277"/>
                <a:ext cx="877051" cy="22558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85606">
                  <a:defRPr/>
                </a:pPr>
                <a:r>
                  <a:rPr lang="en-US" sz="1400" kern="0" dirty="0">
                    <a:solidFill>
                      <a:prstClr val="white"/>
                    </a:solidFill>
                  </a:rPr>
                  <a:t>Mobile apps</a:t>
                </a:r>
                <a:endParaRPr lang="en-US" sz="1600" kern="0" dirty="0">
                  <a:solidFill>
                    <a:prstClr val="white"/>
                  </a:solidFill>
                </a:endParaRPr>
              </a:p>
            </p:txBody>
          </p:sp>
          <p:sp>
            <p:nvSpPr>
              <p:cNvPr id="140"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8560" tIns="34280" rIns="68560" bIns="34280" numCol="1" rtlCol="0" anchor="t" anchorCtr="0" compatLnSpc="1">
                <a:prstTxWarp prst="textNoShape">
                  <a:avLst/>
                </a:prstTxWarp>
              </a:bodyPr>
              <a:lstStyle/>
              <a:p>
                <a:pPr algn="ctr" defTabSz="685606">
                  <a:defRPr/>
                </a:pPr>
                <a:endParaRPr lang="en-US" sz="1349" kern="0" dirty="0">
                  <a:solidFill>
                    <a:srgbClr val="FFFFFF"/>
                  </a:solidFill>
                </a:endParaRPr>
              </a:p>
            </p:txBody>
          </p:sp>
        </p:grpSp>
        <p:sp>
          <p:nvSpPr>
            <p:cNvPr id="131" name="Rectangle 318"/>
            <p:cNvSpPr/>
            <p:nvPr/>
          </p:nvSpPr>
          <p:spPr bwMode="auto">
            <a:xfrm>
              <a:off x="478219" y="1403369"/>
              <a:ext cx="2295852" cy="1143609"/>
            </a:xfrm>
            <a:prstGeom prst="rect">
              <a:avLst/>
            </a:prstGeom>
            <a:solidFill>
              <a:schemeClr val="accent5"/>
            </a:solidFill>
            <a:ln w="3175" cap="flat" cmpd="sng" algn="ctr">
              <a:noFill/>
              <a:prstDash val="dash"/>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prstClr val="white"/>
                </a:solidFill>
                <a:ea typeface="Segoe UI" pitchFamily="34" charset="0"/>
                <a:cs typeface="Segoe UI" pitchFamily="34" charset="0"/>
              </a:endParaRPr>
            </a:p>
          </p:txBody>
        </p:sp>
        <p:sp>
          <p:nvSpPr>
            <p:cNvPr id="132" name="Rectangle 319"/>
            <p:cNvSpPr/>
            <p:nvPr/>
          </p:nvSpPr>
          <p:spPr bwMode="auto">
            <a:xfrm>
              <a:off x="1260661" y="2179728"/>
              <a:ext cx="730969" cy="21544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85606">
                <a:defRPr/>
              </a:pPr>
              <a:r>
                <a:rPr lang="en-US" sz="1400" kern="0" dirty="0">
                  <a:solidFill>
                    <a:prstClr val="white"/>
                  </a:solidFill>
                </a:rPr>
                <a:t>Web apps</a:t>
              </a:r>
            </a:p>
          </p:txBody>
        </p:sp>
        <p:pic>
          <p:nvPicPr>
            <p:cNvPr id="133" name="Picture 7"/>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233448" y="1487260"/>
              <a:ext cx="785396" cy="575026"/>
            </a:xfrm>
            <a:prstGeom prst="rect">
              <a:avLst/>
            </a:prstGeom>
            <a:noFill/>
            <a:ln>
              <a:noFill/>
            </a:ln>
          </p:spPr>
        </p:pic>
        <p:sp>
          <p:nvSpPr>
            <p:cNvPr id="134" name="TextBox 340"/>
            <p:cNvSpPr txBox="1"/>
            <p:nvPr/>
          </p:nvSpPr>
          <p:spPr>
            <a:xfrm>
              <a:off x="9699990" y="1420926"/>
              <a:ext cx="2162878" cy="1107996"/>
            </a:xfrm>
            <a:prstGeom prst="rect">
              <a:avLst/>
            </a:prstGeom>
            <a:noFill/>
          </p:spPr>
          <p:txBody>
            <a:bodyPr wrap="square" lIns="0" tIns="0" rIns="0" bIns="0" rtlCol="0">
              <a:spAutoFit/>
            </a:bodyPr>
            <a:lstStyle/>
            <a:p>
              <a:pPr defTabSz="932418">
                <a:spcAft>
                  <a:spcPts val="450"/>
                </a:spcAft>
                <a:defRPr/>
              </a:pPr>
              <a:r>
                <a:rPr lang="en-US" kern="0" dirty="0"/>
                <a:t>Business users easily access results from anywhere, on any device </a:t>
              </a:r>
            </a:p>
          </p:txBody>
        </p:sp>
        <p:sp>
          <p:nvSpPr>
            <p:cNvPr id="135" name="Down Arrow 92"/>
            <p:cNvSpPr/>
            <p:nvPr/>
          </p:nvSpPr>
          <p:spPr bwMode="auto">
            <a:xfrm flipV="1">
              <a:off x="1454744" y="272431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136" name="Down Arrow 92"/>
            <p:cNvSpPr/>
            <p:nvPr/>
          </p:nvSpPr>
          <p:spPr bwMode="auto">
            <a:xfrm flipV="1">
              <a:off x="4654119" y="272431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sp>
          <p:nvSpPr>
            <p:cNvPr id="137" name="Down Arrow 92"/>
            <p:cNvSpPr/>
            <p:nvPr/>
          </p:nvSpPr>
          <p:spPr bwMode="auto">
            <a:xfrm flipV="1">
              <a:off x="7857377" y="2724316"/>
              <a:ext cx="342802" cy="214736"/>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algn="ctr" defTabSz="699157">
                <a:spcBef>
                  <a:spcPts val="450"/>
                </a:spcBef>
                <a:defRPr/>
              </a:pPr>
              <a:endParaRPr lang="en-US" sz="2100" kern="0" dirty="0">
                <a:solidFill>
                  <a:srgbClr val="FFFFFF"/>
                </a:solidFill>
                <a:ea typeface="Segoe UI" pitchFamily="34" charset="0"/>
                <a:cs typeface="Segoe UI" pitchFamily="34" charset="0"/>
              </a:endParaRPr>
            </a:p>
          </p:txBody>
        </p:sp>
      </p:grpSp>
      <p:grpSp>
        <p:nvGrpSpPr>
          <p:cNvPr id="92" name="Gruppieren 91"/>
          <p:cNvGrpSpPr/>
          <p:nvPr/>
        </p:nvGrpSpPr>
        <p:grpSpPr>
          <a:xfrm>
            <a:off x="8536514" y="3089457"/>
            <a:ext cx="569367" cy="627629"/>
            <a:chOff x="7828112" y="3080800"/>
            <a:chExt cx="569367" cy="627629"/>
          </a:xfrm>
        </p:grpSpPr>
        <p:sp>
          <p:nvSpPr>
            <p:cNvPr id="93" name="Freihandform 92"/>
            <p:cNvSpPr>
              <a:spLocks noChangeAspect="1"/>
            </p:cNvSpPr>
            <p:nvPr/>
          </p:nvSpPr>
          <p:spPr>
            <a:xfrm>
              <a:off x="7828112" y="3276301"/>
              <a:ext cx="438796" cy="43212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94" name="Freihandform 93"/>
            <p:cNvSpPr>
              <a:spLocks noChangeAspect="1"/>
            </p:cNvSpPr>
            <p:nvPr/>
          </p:nvSpPr>
          <p:spPr>
            <a:xfrm rot="2128147">
              <a:off x="8125021" y="3080800"/>
              <a:ext cx="272458" cy="26831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grpSp>
        <p:nvGrpSpPr>
          <p:cNvPr id="95" name="Gruppieren 94"/>
          <p:cNvGrpSpPr/>
          <p:nvPr/>
        </p:nvGrpSpPr>
        <p:grpSpPr>
          <a:xfrm>
            <a:off x="437816" y="3089457"/>
            <a:ext cx="569367" cy="627629"/>
            <a:chOff x="7828112" y="3080800"/>
            <a:chExt cx="569367" cy="627629"/>
          </a:xfrm>
        </p:grpSpPr>
        <p:sp>
          <p:nvSpPr>
            <p:cNvPr id="96" name="Freihandform 95"/>
            <p:cNvSpPr>
              <a:spLocks noChangeAspect="1"/>
            </p:cNvSpPr>
            <p:nvPr/>
          </p:nvSpPr>
          <p:spPr>
            <a:xfrm>
              <a:off x="7828112" y="3276301"/>
              <a:ext cx="438796" cy="43212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sp>
          <p:nvSpPr>
            <p:cNvPr id="98" name="Freihandform 97"/>
            <p:cNvSpPr>
              <a:spLocks noChangeAspect="1"/>
            </p:cNvSpPr>
            <p:nvPr/>
          </p:nvSpPr>
          <p:spPr>
            <a:xfrm rot="2128147">
              <a:off x="8125021" y="3080800"/>
              <a:ext cx="272458" cy="268318"/>
            </a:xfrm>
            <a:custGeom>
              <a:avLst/>
              <a:gdLst>
                <a:gd name="connsiteX0" fmla="*/ 1475996 w 2951992"/>
                <a:gd name="connsiteY0" fmla="*/ 757452 h 2907145"/>
                <a:gd name="connsiteX1" fmla="*/ 755996 w 2951992"/>
                <a:gd name="connsiteY1" fmla="*/ 1477452 h 2907145"/>
                <a:gd name="connsiteX2" fmla="*/ 1475996 w 2951992"/>
                <a:gd name="connsiteY2" fmla="*/ 2197452 h 2907145"/>
                <a:gd name="connsiteX3" fmla="*/ 2195996 w 2951992"/>
                <a:gd name="connsiteY3" fmla="*/ 1477452 h 2907145"/>
                <a:gd name="connsiteX4" fmla="*/ 1475996 w 2951992"/>
                <a:gd name="connsiteY4" fmla="*/ 757452 h 2907145"/>
                <a:gd name="connsiteX5" fmla="*/ 1355118 w 2951992"/>
                <a:gd name="connsiteY5" fmla="*/ 0 h 2907145"/>
                <a:gd name="connsiteX6" fmla="*/ 1596874 w 2951992"/>
                <a:gd name="connsiteY6" fmla="*/ 0 h 2907145"/>
                <a:gd name="connsiteX7" fmla="*/ 1649416 w 2951992"/>
                <a:gd name="connsiteY7" fmla="*/ 298027 h 2907145"/>
                <a:gd name="connsiteX8" fmla="*/ 2101269 w 2951992"/>
                <a:gd name="connsiteY8" fmla="*/ 462488 h 2907145"/>
                <a:gd name="connsiteX9" fmla="*/ 2333086 w 2951992"/>
                <a:gd name="connsiteY9" fmla="*/ 267960 h 2907145"/>
                <a:gd name="connsiteX10" fmla="*/ 2518281 w 2951992"/>
                <a:gd name="connsiteY10" fmla="*/ 423357 h 2907145"/>
                <a:gd name="connsiteX11" fmla="*/ 2366963 w 2951992"/>
                <a:gd name="connsiteY11" fmla="*/ 685432 h 2907145"/>
                <a:gd name="connsiteX12" fmla="*/ 2607389 w 2951992"/>
                <a:gd name="connsiteY12" fmla="*/ 1101862 h 2907145"/>
                <a:gd name="connsiteX13" fmla="*/ 2910012 w 2951992"/>
                <a:gd name="connsiteY13" fmla="*/ 1101854 h 2907145"/>
                <a:gd name="connsiteX14" fmla="*/ 2951992 w 2951992"/>
                <a:gd name="connsiteY14" fmla="*/ 1339936 h 2907145"/>
                <a:gd name="connsiteX15" fmla="*/ 2667617 w 2951992"/>
                <a:gd name="connsiteY15" fmla="*/ 1443432 h 2907145"/>
                <a:gd name="connsiteX16" fmla="*/ 2584118 w 2951992"/>
                <a:gd name="connsiteY16" fmla="*/ 1916978 h 2907145"/>
                <a:gd name="connsiteX17" fmla="*/ 2815945 w 2951992"/>
                <a:gd name="connsiteY17" fmla="*/ 2111495 h 2907145"/>
                <a:gd name="connsiteX18" fmla="*/ 2695068 w 2951992"/>
                <a:gd name="connsiteY18" fmla="*/ 2320861 h 2907145"/>
                <a:gd name="connsiteX19" fmla="*/ 2410698 w 2951992"/>
                <a:gd name="connsiteY19" fmla="*/ 2217350 h 2907145"/>
                <a:gd name="connsiteX20" fmla="*/ 2042344 w 2951992"/>
                <a:gd name="connsiteY20" fmla="*/ 2526435 h 2907145"/>
                <a:gd name="connsiteX21" fmla="*/ 2094902 w 2951992"/>
                <a:gd name="connsiteY21" fmla="*/ 2824460 h 2907145"/>
                <a:gd name="connsiteX22" fmla="*/ 1867726 w 2951992"/>
                <a:gd name="connsiteY22" fmla="*/ 2907145 h 2907145"/>
                <a:gd name="connsiteX23" fmla="*/ 1716422 w 2951992"/>
                <a:gd name="connsiteY23" fmla="*/ 2645062 h 2907145"/>
                <a:gd name="connsiteX24" fmla="*/ 1235570 w 2951992"/>
                <a:gd name="connsiteY24" fmla="*/ 2645062 h 2907145"/>
                <a:gd name="connsiteX25" fmla="*/ 1084266 w 2951992"/>
                <a:gd name="connsiteY25" fmla="*/ 2907145 h 2907145"/>
                <a:gd name="connsiteX26" fmla="*/ 857090 w 2951992"/>
                <a:gd name="connsiteY26" fmla="*/ 2824460 h 2907145"/>
                <a:gd name="connsiteX27" fmla="*/ 909648 w 2951992"/>
                <a:gd name="connsiteY27" fmla="*/ 2526436 h 2907145"/>
                <a:gd name="connsiteX28" fmla="*/ 541294 w 2951992"/>
                <a:gd name="connsiteY28" fmla="*/ 2217351 h 2907145"/>
                <a:gd name="connsiteX29" fmla="*/ 256924 w 2951992"/>
                <a:gd name="connsiteY29" fmla="*/ 2320861 h 2907145"/>
                <a:gd name="connsiteX30" fmla="*/ 136047 w 2951992"/>
                <a:gd name="connsiteY30" fmla="*/ 2111495 h 2907145"/>
                <a:gd name="connsiteX31" fmla="*/ 367874 w 2951992"/>
                <a:gd name="connsiteY31" fmla="*/ 1916979 h 2907145"/>
                <a:gd name="connsiteX32" fmla="*/ 284375 w 2951992"/>
                <a:gd name="connsiteY32" fmla="*/ 1443433 h 2907145"/>
                <a:gd name="connsiteX33" fmla="*/ 0 w 2951992"/>
                <a:gd name="connsiteY33" fmla="*/ 1339936 h 2907145"/>
                <a:gd name="connsiteX34" fmla="*/ 41980 w 2951992"/>
                <a:gd name="connsiteY34" fmla="*/ 1101854 h 2907145"/>
                <a:gd name="connsiteX35" fmla="*/ 344603 w 2951992"/>
                <a:gd name="connsiteY35" fmla="*/ 1101862 h 2907145"/>
                <a:gd name="connsiteX36" fmla="*/ 585029 w 2951992"/>
                <a:gd name="connsiteY36" fmla="*/ 685432 h 2907145"/>
                <a:gd name="connsiteX37" fmla="*/ 433711 w 2951992"/>
                <a:gd name="connsiteY37" fmla="*/ 423357 h 2907145"/>
                <a:gd name="connsiteX38" fmla="*/ 618906 w 2951992"/>
                <a:gd name="connsiteY38" fmla="*/ 267960 h 2907145"/>
                <a:gd name="connsiteX39" fmla="*/ 850723 w 2951992"/>
                <a:gd name="connsiteY39" fmla="*/ 462488 h 2907145"/>
                <a:gd name="connsiteX40" fmla="*/ 1302576 w 2951992"/>
                <a:gd name="connsiteY40" fmla="*/ 298027 h 29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51992" h="2907145">
                  <a:moveTo>
                    <a:pt x="1475996" y="757452"/>
                  </a:moveTo>
                  <a:cubicBezTo>
                    <a:pt x="1078351" y="757452"/>
                    <a:pt x="755996" y="1079807"/>
                    <a:pt x="755996" y="1477452"/>
                  </a:cubicBezTo>
                  <a:cubicBezTo>
                    <a:pt x="755996" y="1875097"/>
                    <a:pt x="1078351" y="2197452"/>
                    <a:pt x="1475996" y="2197452"/>
                  </a:cubicBezTo>
                  <a:cubicBezTo>
                    <a:pt x="1873641" y="2197452"/>
                    <a:pt x="2195996" y="1875097"/>
                    <a:pt x="2195996" y="1477452"/>
                  </a:cubicBezTo>
                  <a:cubicBezTo>
                    <a:pt x="2195996" y="1079807"/>
                    <a:pt x="1873641" y="757452"/>
                    <a:pt x="1475996" y="757452"/>
                  </a:cubicBezTo>
                  <a:close/>
                  <a:moveTo>
                    <a:pt x="1355118" y="0"/>
                  </a:moveTo>
                  <a:lnTo>
                    <a:pt x="1596874" y="0"/>
                  </a:lnTo>
                  <a:lnTo>
                    <a:pt x="1649416" y="298027"/>
                  </a:lnTo>
                  <a:cubicBezTo>
                    <a:pt x="1809641" y="321586"/>
                    <a:pt x="1963386" y="377545"/>
                    <a:pt x="2101269" y="462488"/>
                  </a:cubicBezTo>
                  <a:lnTo>
                    <a:pt x="2333086" y="267960"/>
                  </a:lnTo>
                  <a:lnTo>
                    <a:pt x="2518281" y="423357"/>
                  </a:lnTo>
                  <a:lnTo>
                    <a:pt x="2366963" y="685432"/>
                  </a:lnTo>
                  <a:cubicBezTo>
                    <a:pt x="2474559" y="806470"/>
                    <a:pt x="2556365" y="948162"/>
                    <a:pt x="2607389" y="1101862"/>
                  </a:cubicBezTo>
                  <a:lnTo>
                    <a:pt x="2910012" y="1101854"/>
                  </a:lnTo>
                  <a:lnTo>
                    <a:pt x="2951992" y="1339936"/>
                  </a:lnTo>
                  <a:lnTo>
                    <a:pt x="2667617" y="1443432"/>
                  </a:lnTo>
                  <a:cubicBezTo>
                    <a:pt x="2672239" y="1605314"/>
                    <a:pt x="2643828" y="1766440"/>
                    <a:pt x="2584118" y="1916978"/>
                  </a:cubicBezTo>
                  <a:lnTo>
                    <a:pt x="2815945" y="2111495"/>
                  </a:lnTo>
                  <a:lnTo>
                    <a:pt x="2695068" y="2320861"/>
                  </a:lnTo>
                  <a:lnTo>
                    <a:pt x="2410698" y="2217350"/>
                  </a:lnTo>
                  <a:cubicBezTo>
                    <a:pt x="2310183" y="2344329"/>
                    <a:pt x="2184849" y="2449497"/>
                    <a:pt x="2042344" y="2526435"/>
                  </a:cubicBezTo>
                  <a:lnTo>
                    <a:pt x="2094902" y="2824460"/>
                  </a:lnTo>
                  <a:lnTo>
                    <a:pt x="1867726" y="2907145"/>
                  </a:lnTo>
                  <a:lnTo>
                    <a:pt x="1716422" y="2645062"/>
                  </a:lnTo>
                  <a:cubicBezTo>
                    <a:pt x="1557802" y="2677724"/>
                    <a:pt x="1394190" y="2677724"/>
                    <a:pt x="1235570" y="2645062"/>
                  </a:cubicBezTo>
                  <a:lnTo>
                    <a:pt x="1084266" y="2907145"/>
                  </a:lnTo>
                  <a:lnTo>
                    <a:pt x="857090" y="2824460"/>
                  </a:lnTo>
                  <a:lnTo>
                    <a:pt x="909648" y="2526436"/>
                  </a:lnTo>
                  <a:cubicBezTo>
                    <a:pt x="767143" y="2449498"/>
                    <a:pt x="641810" y="2344330"/>
                    <a:pt x="541294" y="2217351"/>
                  </a:cubicBezTo>
                  <a:lnTo>
                    <a:pt x="256924" y="2320861"/>
                  </a:lnTo>
                  <a:lnTo>
                    <a:pt x="136047" y="2111495"/>
                  </a:lnTo>
                  <a:lnTo>
                    <a:pt x="367874" y="1916979"/>
                  </a:lnTo>
                  <a:cubicBezTo>
                    <a:pt x="308164" y="1766441"/>
                    <a:pt x="279753" y="1605314"/>
                    <a:pt x="284375" y="1443433"/>
                  </a:cubicBezTo>
                  <a:lnTo>
                    <a:pt x="0" y="1339936"/>
                  </a:lnTo>
                  <a:lnTo>
                    <a:pt x="41980" y="1101854"/>
                  </a:lnTo>
                  <a:lnTo>
                    <a:pt x="344603" y="1101862"/>
                  </a:lnTo>
                  <a:cubicBezTo>
                    <a:pt x="395627" y="948162"/>
                    <a:pt x="477433" y="806470"/>
                    <a:pt x="585029" y="685432"/>
                  </a:cubicBezTo>
                  <a:lnTo>
                    <a:pt x="433711" y="423357"/>
                  </a:lnTo>
                  <a:lnTo>
                    <a:pt x="618906" y="267960"/>
                  </a:lnTo>
                  <a:lnTo>
                    <a:pt x="850723" y="462488"/>
                  </a:lnTo>
                  <a:cubicBezTo>
                    <a:pt x="988606" y="377545"/>
                    <a:pt x="1142351" y="321586"/>
                    <a:pt x="1302576" y="298027"/>
                  </a:cubicBezTo>
                  <a:close/>
                </a:path>
              </a:pathLst>
            </a:cu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marL="108000" indent="-108000" algn="ctr">
                <a:spcAft>
                  <a:spcPts val="600"/>
                </a:spcAft>
                <a:buFont typeface="Arial" panose="020B0604020202020204" pitchFamily="34" charset="0"/>
                <a:buChar char="•"/>
              </a:pPr>
              <a:endParaRPr lang="de-DE" dirty="0" err="1">
                <a:solidFill>
                  <a:schemeClr val="tx1"/>
                </a:solidFill>
              </a:endParaRPr>
            </a:p>
          </p:txBody>
        </p:sp>
      </p:grpSp>
    </p:spTree>
    <p:extLst>
      <p:ext uri="{BB962C8B-B14F-4D97-AF65-F5344CB8AC3E}">
        <p14:creationId xmlns:p14="http://schemas.microsoft.com/office/powerpoint/2010/main" val="4017678509"/>
      </p:ext>
    </p:extLst>
  </p:cSld>
  <p:clrMapOvr>
    <a:masterClrMapping/>
  </p:clrMapOvr>
  <p:transition>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Machine Learning Studio</a:t>
            </a:r>
            <a:endParaRPr lang="de-DE" dirty="0"/>
          </a:p>
        </p:txBody>
      </p:sp>
      <p:sp>
        <p:nvSpPr>
          <p:cNvPr id="5" name="Textplatzhalter 4"/>
          <p:cNvSpPr>
            <a:spLocks noGrp="1"/>
          </p:cNvSpPr>
          <p:nvPr>
            <p:ph type="body" sz="quarter" idx="12"/>
          </p:nvPr>
        </p:nvSpPr>
        <p:spPr/>
        <p:txBody>
          <a:bodyPr/>
          <a:lstStyle/>
          <a:p>
            <a:r>
              <a:rPr lang="en-US" dirty="0"/>
              <a:t>Source: Microsoft, Image: http://news.microsoft.com/?attachment_id=159361</a:t>
            </a:r>
          </a:p>
        </p:txBody>
      </p:sp>
      <p:sp>
        <p:nvSpPr>
          <p:cNvPr id="4" name="Bildplatzhalter 3"/>
          <p:cNvSpPr>
            <a:spLocks noGrp="1"/>
          </p:cNvSpPr>
          <p:nvPr>
            <p:ph type="pic" sz="quarter" idx="13"/>
          </p:nvPr>
        </p:nvSpPr>
        <p:spPr/>
      </p:sp>
      <p:sp>
        <p:nvSpPr>
          <p:cNvPr id="3" name="Rechteck 2"/>
          <p:cNvSpPr/>
          <p:nvPr/>
        </p:nvSpPr>
        <p:spPr>
          <a:xfrm>
            <a:off x="1269548" y="6136430"/>
            <a:ext cx="1989199" cy="276999"/>
          </a:xfrm>
          <a:prstGeom prst="rect">
            <a:avLst/>
          </a:prstGeom>
        </p:spPr>
        <p:txBody>
          <a:bodyPr wrap="none">
            <a:spAutoFit/>
          </a:bodyPr>
          <a:lstStyle/>
          <a:p>
            <a:r>
              <a:rPr lang="de-DE" sz="1200" dirty="0"/>
              <a:t>https://studio.azureml.net/</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580" y="1282358"/>
            <a:ext cx="9490841" cy="4880007"/>
          </a:xfrm>
          <a:prstGeom prst="rect">
            <a:avLst/>
          </a:prstGeom>
        </p:spPr>
      </p:pic>
    </p:spTree>
    <p:extLst>
      <p:ext uri="{BB962C8B-B14F-4D97-AF65-F5344CB8AC3E}">
        <p14:creationId xmlns:p14="http://schemas.microsoft.com/office/powerpoint/2010/main" val="1038093410"/>
      </p:ext>
    </p:extLst>
  </p:cSld>
  <p:clrMapOvr>
    <a:masterClrMapping/>
  </p:clrMapOvr>
  <p:transition>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Summary</a:t>
            </a:r>
          </a:p>
        </p:txBody>
      </p:sp>
      <p:sp>
        <p:nvSpPr>
          <p:cNvPr id="6" name="Inhaltsplatzhalter 5"/>
          <p:cNvSpPr>
            <a:spLocks noGrp="1"/>
          </p:cNvSpPr>
          <p:nvPr>
            <p:ph idx="1"/>
          </p:nvPr>
        </p:nvSpPr>
        <p:spPr/>
        <p:txBody>
          <a:bodyPr lIns="720000">
            <a:normAutofit/>
          </a:bodyPr>
          <a:lstStyle/>
          <a:p>
            <a:endParaRPr lang="en-US" sz="2157" dirty="0">
              <a:cs typeface="Segoe UI" panose="020B0502040204020203" pitchFamily="34" charset="0"/>
            </a:endParaRPr>
          </a:p>
          <a:p>
            <a:pPr marL="0" indent="0">
              <a:buNone/>
            </a:pPr>
            <a:r>
              <a:rPr lang="en-US" sz="2000" dirty="0">
                <a:cs typeface="Segoe UI" panose="020B0502040204020203" pitchFamily="34" charset="0"/>
              </a:rPr>
              <a:t>Machine learning is a subfield of computer science and statistics that deals</a:t>
            </a:r>
          </a:p>
          <a:p>
            <a:pPr marL="0" indent="0">
              <a:buNone/>
            </a:pPr>
            <a:r>
              <a:rPr lang="en-US" sz="2000" dirty="0">
                <a:cs typeface="Segoe UI" panose="020B0502040204020203" pitchFamily="34" charset="0"/>
              </a:rPr>
              <a:t>with the construction and study of systems that can learn from data</a:t>
            </a:r>
          </a:p>
          <a:p>
            <a:endParaRPr lang="en-US" sz="2157" dirty="0">
              <a:cs typeface="Segoe UI" panose="020B0502040204020203" pitchFamily="34" charset="0"/>
            </a:endParaRPr>
          </a:p>
          <a:p>
            <a:pPr marL="0" indent="0">
              <a:buNone/>
            </a:pPr>
            <a:r>
              <a:rPr lang="en-US" sz="2000" dirty="0">
                <a:cs typeface="Segoe UI" panose="020B0502040204020203" pitchFamily="34" charset="0"/>
              </a:rPr>
              <a:t>Machine learning on platforms like Microsoft Azure has advantages:</a:t>
            </a:r>
          </a:p>
          <a:p>
            <a:pPr lvl="1" fontAlgn="t">
              <a:buClr>
                <a:schemeClr val="tx1"/>
              </a:buClr>
              <a:buFont typeface="Wingdings" panose="05000000000000000000" pitchFamily="2" charset="2"/>
              <a:buChar char="ü"/>
            </a:pPr>
            <a:r>
              <a:rPr lang="de-DE" sz="1800" b="1" dirty="0" err="1">
                <a:cs typeface="Segoe UI" panose="020B0502040204020203" pitchFamily="34" charset="0"/>
              </a:rPr>
              <a:t>Fully</a:t>
            </a:r>
            <a:r>
              <a:rPr lang="de-DE" sz="1800" b="1" dirty="0">
                <a:cs typeface="Segoe UI" panose="020B0502040204020203" pitchFamily="34" charset="0"/>
              </a:rPr>
              <a:t> </a:t>
            </a:r>
            <a:r>
              <a:rPr lang="de-DE" sz="1800" b="1" dirty="0" err="1">
                <a:cs typeface="Segoe UI" panose="020B0502040204020203" pitchFamily="34" charset="0"/>
              </a:rPr>
              <a:t>managed</a:t>
            </a:r>
            <a:r>
              <a:rPr lang="de-DE" sz="1800" b="1" dirty="0">
                <a:cs typeface="Segoe UI" panose="020B0502040204020203" pitchFamily="34" charset="0"/>
              </a:rPr>
              <a:t>		► </a:t>
            </a:r>
            <a:r>
              <a:rPr lang="de-DE" sz="1800" dirty="0" err="1">
                <a:cs typeface="Segoe UI" panose="020B0502040204020203" pitchFamily="34" charset="0"/>
              </a:rPr>
              <a:t>no</a:t>
            </a:r>
            <a:r>
              <a:rPr lang="de-DE" sz="1800" dirty="0">
                <a:cs typeface="Segoe UI" panose="020B0502040204020203" pitchFamily="34" charset="0"/>
              </a:rPr>
              <a:t> </a:t>
            </a:r>
            <a:r>
              <a:rPr lang="de-DE" sz="1800" dirty="0" err="1">
                <a:cs typeface="Segoe UI" panose="020B0502040204020203" pitchFamily="34" charset="0"/>
              </a:rPr>
              <a:t>hardware</a:t>
            </a:r>
            <a:r>
              <a:rPr lang="de-DE" sz="1800" dirty="0">
                <a:cs typeface="Segoe UI" panose="020B0502040204020203" pitchFamily="34" charset="0"/>
              </a:rPr>
              <a:t> </a:t>
            </a:r>
            <a:r>
              <a:rPr lang="de-DE" sz="1800" dirty="0" err="1">
                <a:cs typeface="Segoe UI" panose="020B0502040204020203" pitchFamily="34" charset="0"/>
              </a:rPr>
              <a:t>or</a:t>
            </a:r>
            <a:r>
              <a:rPr lang="de-DE" sz="1800" dirty="0">
                <a:cs typeface="Segoe UI" panose="020B0502040204020203" pitchFamily="34" charset="0"/>
              </a:rPr>
              <a:t> </a:t>
            </a:r>
            <a:r>
              <a:rPr lang="de-DE" sz="1800" dirty="0" err="1">
                <a:cs typeface="Segoe UI" panose="020B0502040204020203" pitchFamily="34" charset="0"/>
              </a:rPr>
              <a:t>software</a:t>
            </a:r>
            <a:r>
              <a:rPr lang="de-DE" sz="1800" dirty="0">
                <a:cs typeface="Segoe UI" panose="020B0502040204020203" pitchFamily="34" charset="0"/>
              </a:rPr>
              <a:t> </a:t>
            </a:r>
            <a:r>
              <a:rPr lang="de-DE" sz="1800" dirty="0" err="1">
                <a:cs typeface="Segoe UI" panose="020B0502040204020203" pitchFamily="34" charset="0"/>
              </a:rPr>
              <a:t>to</a:t>
            </a:r>
            <a:r>
              <a:rPr lang="de-DE" sz="1800" dirty="0">
                <a:cs typeface="Segoe UI" panose="020B0502040204020203" pitchFamily="34" charset="0"/>
              </a:rPr>
              <a:t> </a:t>
            </a:r>
            <a:r>
              <a:rPr lang="de-DE" sz="1800" dirty="0" err="1">
                <a:cs typeface="Segoe UI" panose="020B0502040204020203" pitchFamily="34" charset="0"/>
              </a:rPr>
              <a:t>buy</a:t>
            </a:r>
            <a:endParaRPr lang="de-DE" sz="1800" dirty="0">
              <a:cs typeface="Segoe UI" panose="020B0502040204020203" pitchFamily="34" charset="0"/>
            </a:endParaRPr>
          </a:p>
          <a:p>
            <a:pPr lvl="1" fontAlgn="t">
              <a:buClr>
                <a:schemeClr val="tx1"/>
              </a:buClr>
              <a:buFont typeface="Wingdings" panose="05000000000000000000" pitchFamily="2" charset="2"/>
              <a:buChar char="ü"/>
            </a:pPr>
            <a:r>
              <a:rPr lang="de-DE" sz="1800" b="1" dirty="0">
                <a:cs typeface="Segoe UI" panose="020B0502040204020203" pitchFamily="34" charset="0"/>
              </a:rPr>
              <a:t>Integrated			► </a:t>
            </a:r>
            <a:r>
              <a:rPr lang="de-DE" sz="1800" dirty="0" err="1">
                <a:cs typeface="Segoe UI" panose="020B0502040204020203" pitchFamily="34" charset="0"/>
              </a:rPr>
              <a:t>drag</a:t>
            </a:r>
            <a:r>
              <a:rPr lang="de-DE" sz="1800" dirty="0">
                <a:cs typeface="Segoe UI" panose="020B0502040204020203" pitchFamily="34" charset="0"/>
              </a:rPr>
              <a:t>, </a:t>
            </a:r>
            <a:r>
              <a:rPr lang="de-DE" sz="1800" dirty="0" err="1">
                <a:cs typeface="Segoe UI" panose="020B0502040204020203" pitchFamily="34" charset="0"/>
              </a:rPr>
              <a:t>drop</a:t>
            </a:r>
            <a:r>
              <a:rPr lang="de-DE" sz="1800" dirty="0">
                <a:cs typeface="Segoe UI" panose="020B0502040204020203" pitchFamily="34" charset="0"/>
              </a:rPr>
              <a:t>, </a:t>
            </a:r>
            <a:r>
              <a:rPr lang="de-DE" sz="1800" dirty="0" err="1">
                <a:cs typeface="Segoe UI" panose="020B0502040204020203" pitchFamily="34" charset="0"/>
              </a:rPr>
              <a:t>connect</a:t>
            </a:r>
            <a:r>
              <a:rPr lang="de-DE" sz="1800" dirty="0">
                <a:cs typeface="Segoe UI" panose="020B0502040204020203" pitchFamily="34" charset="0"/>
              </a:rPr>
              <a:t>, </a:t>
            </a:r>
            <a:r>
              <a:rPr lang="de-DE" sz="1800" dirty="0" err="1">
                <a:cs typeface="Segoe UI" panose="020B0502040204020203" pitchFamily="34" charset="0"/>
              </a:rPr>
              <a:t>and</a:t>
            </a:r>
            <a:r>
              <a:rPr lang="de-DE" sz="1800" dirty="0">
                <a:cs typeface="Segoe UI" panose="020B0502040204020203" pitchFamily="34" charset="0"/>
              </a:rPr>
              <a:t> </a:t>
            </a:r>
            <a:r>
              <a:rPr lang="de-DE" sz="1800" dirty="0" err="1">
                <a:cs typeface="Segoe UI" panose="020B0502040204020203" pitchFamily="34" charset="0"/>
              </a:rPr>
              <a:t>configure</a:t>
            </a:r>
            <a:endParaRPr lang="de-DE" sz="1800" dirty="0">
              <a:cs typeface="Segoe UI" panose="020B0502040204020203" pitchFamily="34" charset="0"/>
            </a:endParaRPr>
          </a:p>
          <a:p>
            <a:pPr lvl="1" fontAlgn="t">
              <a:buClr>
                <a:schemeClr val="tx1"/>
              </a:buClr>
              <a:buFont typeface="Wingdings" panose="05000000000000000000" pitchFamily="2" charset="2"/>
              <a:buChar char="ü"/>
            </a:pPr>
            <a:r>
              <a:rPr lang="de-DE" sz="1800" b="1" dirty="0">
                <a:cs typeface="Segoe UI" panose="020B0502040204020203" pitchFamily="34" charset="0"/>
              </a:rPr>
              <a:t>Best-in-</a:t>
            </a:r>
            <a:r>
              <a:rPr lang="de-DE" sz="1800" b="1" dirty="0" err="1">
                <a:cs typeface="Segoe UI" panose="020B0502040204020203" pitchFamily="34" charset="0"/>
              </a:rPr>
              <a:t>class</a:t>
            </a:r>
            <a:r>
              <a:rPr lang="de-DE" sz="1800" b="1" dirty="0">
                <a:cs typeface="Segoe UI" panose="020B0502040204020203" pitchFamily="34" charset="0"/>
              </a:rPr>
              <a:t> </a:t>
            </a:r>
            <a:r>
              <a:rPr lang="de-DE" sz="1800" b="1" dirty="0" err="1">
                <a:cs typeface="Segoe UI" panose="020B0502040204020203" pitchFamily="34" charset="0"/>
              </a:rPr>
              <a:t>algorithms</a:t>
            </a:r>
            <a:r>
              <a:rPr lang="de-DE" sz="1800" b="1" dirty="0">
                <a:cs typeface="Segoe UI" panose="020B0502040204020203" pitchFamily="34" charset="0"/>
              </a:rPr>
              <a:t>	►</a:t>
            </a:r>
            <a:r>
              <a:rPr lang="de-DE" sz="1800" dirty="0">
                <a:cs typeface="Segoe UI" panose="020B0502040204020203" pitchFamily="34" charset="0"/>
              </a:rPr>
              <a:t> </a:t>
            </a:r>
            <a:r>
              <a:rPr lang="de-DE" sz="1800" dirty="0" err="1">
                <a:cs typeface="Segoe UI" panose="020B0502040204020203" pitchFamily="34" charset="0"/>
              </a:rPr>
              <a:t>proven</a:t>
            </a:r>
            <a:r>
              <a:rPr lang="de-DE" sz="1800" dirty="0">
                <a:cs typeface="Segoe UI" panose="020B0502040204020203" pitchFamily="34" charset="0"/>
              </a:rPr>
              <a:t> </a:t>
            </a:r>
            <a:r>
              <a:rPr lang="de-DE" sz="1800" dirty="0" err="1">
                <a:cs typeface="Segoe UI" panose="020B0502040204020203" pitchFamily="34" charset="0"/>
              </a:rPr>
              <a:t>solutions</a:t>
            </a:r>
            <a:r>
              <a:rPr lang="de-DE" sz="1800" dirty="0">
                <a:cs typeface="Segoe UI" panose="020B0502040204020203" pitchFamily="34" charset="0"/>
              </a:rPr>
              <a:t> </a:t>
            </a:r>
            <a:r>
              <a:rPr lang="de-DE" sz="1800" dirty="0" err="1">
                <a:cs typeface="Segoe UI" panose="020B0502040204020203" pitchFamily="34" charset="0"/>
              </a:rPr>
              <a:t>from</a:t>
            </a:r>
            <a:r>
              <a:rPr lang="de-DE" sz="1800" dirty="0">
                <a:cs typeface="Segoe UI" panose="020B0502040204020203" pitchFamily="34" charset="0"/>
              </a:rPr>
              <a:t> Xbox </a:t>
            </a:r>
            <a:r>
              <a:rPr lang="de-DE" sz="1800" dirty="0" err="1">
                <a:cs typeface="Segoe UI" panose="020B0502040204020203" pitchFamily="34" charset="0"/>
              </a:rPr>
              <a:t>and</a:t>
            </a:r>
            <a:r>
              <a:rPr lang="de-DE" sz="1800" dirty="0">
                <a:cs typeface="Segoe UI" panose="020B0502040204020203" pitchFamily="34" charset="0"/>
              </a:rPr>
              <a:t> Bing</a:t>
            </a:r>
          </a:p>
          <a:p>
            <a:pPr lvl="1" fontAlgn="t">
              <a:buClr>
                <a:schemeClr val="tx1"/>
              </a:buClr>
              <a:buFont typeface="Wingdings" panose="05000000000000000000" pitchFamily="2" charset="2"/>
              <a:buChar char="ü"/>
            </a:pPr>
            <a:r>
              <a:rPr lang="de-DE" sz="1800" b="1" dirty="0">
                <a:cs typeface="Segoe UI" panose="020B0502040204020203" pitchFamily="34" charset="0"/>
              </a:rPr>
              <a:t>R </a:t>
            </a:r>
            <a:r>
              <a:rPr lang="de-DE" sz="1800" b="1" dirty="0" err="1">
                <a:cs typeface="Segoe UI" panose="020B0502040204020203" pitchFamily="34" charset="0"/>
              </a:rPr>
              <a:t>built</a:t>
            </a:r>
            <a:r>
              <a:rPr lang="de-DE" sz="1800" b="1" dirty="0">
                <a:cs typeface="Segoe UI" panose="020B0502040204020203" pitchFamily="34" charset="0"/>
              </a:rPr>
              <a:t> in			► </a:t>
            </a:r>
            <a:r>
              <a:rPr lang="de-DE" sz="1800" dirty="0" err="1">
                <a:cs typeface="Segoe UI" panose="020B0502040204020203" pitchFamily="34" charset="0"/>
              </a:rPr>
              <a:t>use</a:t>
            </a:r>
            <a:r>
              <a:rPr lang="de-DE" sz="1800" dirty="0">
                <a:cs typeface="Segoe UI" panose="020B0502040204020203" pitchFamily="34" charset="0"/>
              </a:rPr>
              <a:t> </a:t>
            </a:r>
            <a:r>
              <a:rPr lang="de-DE" sz="1800" dirty="0" err="1">
                <a:cs typeface="Segoe UI" panose="020B0502040204020203" pitchFamily="34" charset="0"/>
              </a:rPr>
              <a:t>over</a:t>
            </a:r>
            <a:r>
              <a:rPr lang="de-DE" sz="1800" dirty="0">
                <a:cs typeface="Segoe UI" panose="020B0502040204020203" pitchFamily="34" charset="0"/>
              </a:rPr>
              <a:t> 400 R </a:t>
            </a:r>
            <a:r>
              <a:rPr lang="de-DE" sz="1800" dirty="0" err="1">
                <a:cs typeface="Segoe UI" panose="020B0502040204020203" pitchFamily="34" charset="0"/>
              </a:rPr>
              <a:t>packages</a:t>
            </a:r>
            <a:r>
              <a:rPr lang="de-DE" sz="1800" dirty="0">
                <a:cs typeface="Segoe UI" panose="020B0502040204020203" pitchFamily="34" charset="0"/>
              </a:rPr>
              <a:t> </a:t>
            </a:r>
            <a:r>
              <a:rPr lang="de-DE" sz="1800" dirty="0" err="1">
                <a:cs typeface="Segoe UI" panose="020B0502040204020203" pitchFamily="34" charset="0"/>
              </a:rPr>
              <a:t>or</a:t>
            </a:r>
            <a:r>
              <a:rPr lang="de-DE" sz="1800" dirty="0">
                <a:cs typeface="Segoe UI" panose="020B0502040204020203" pitchFamily="34" charset="0"/>
              </a:rPr>
              <a:t> bring </a:t>
            </a:r>
            <a:r>
              <a:rPr lang="de-DE" sz="1800" dirty="0" err="1">
                <a:cs typeface="Segoe UI" panose="020B0502040204020203" pitchFamily="34" charset="0"/>
              </a:rPr>
              <a:t>your</a:t>
            </a:r>
            <a:r>
              <a:rPr lang="de-DE" sz="1800" dirty="0">
                <a:cs typeface="Segoe UI" panose="020B0502040204020203" pitchFamily="34" charset="0"/>
              </a:rPr>
              <a:t> </a:t>
            </a:r>
            <a:r>
              <a:rPr lang="de-DE" sz="1800" dirty="0" err="1">
                <a:cs typeface="Segoe UI" panose="020B0502040204020203" pitchFamily="34" charset="0"/>
              </a:rPr>
              <a:t>own</a:t>
            </a:r>
            <a:r>
              <a:rPr lang="de-DE" sz="1800" dirty="0">
                <a:cs typeface="Segoe UI" panose="020B0502040204020203" pitchFamily="34" charset="0"/>
              </a:rPr>
              <a:t> R </a:t>
            </a:r>
            <a:r>
              <a:rPr lang="de-DE" sz="1800" dirty="0" err="1">
                <a:cs typeface="Segoe UI" panose="020B0502040204020203" pitchFamily="34" charset="0"/>
              </a:rPr>
              <a:t>or</a:t>
            </a:r>
            <a:r>
              <a:rPr lang="de-DE" sz="1800" dirty="0">
                <a:cs typeface="Segoe UI" panose="020B0502040204020203" pitchFamily="34" charset="0"/>
              </a:rPr>
              <a:t> Python </a:t>
            </a:r>
            <a:r>
              <a:rPr lang="de-DE" sz="1800" dirty="0" err="1">
                <a:cs typeface="Segoe UI" panose="020B0502040204020203" pitchFamily="34" charset="0"/>
              </a:rPr>
              <a:t>code</a:t>
            </a:r>
            <a:endParaRPr lang="de-DE" sz="1800" dirty="0">
              <a:cs typeface="Segoe UI" panose="020B0502040204020203" pitchFamily="34" charset="0"/>
            </a:endParaRPr>
          </a:p>
          <a:p>
            <a:pPr lvl="1" fontAlgn="t">
              <a:buClr>
                <a:schemeClr val="tx1"/>
              </a:buClr>
              <a:buFont typeface="Wingdings" panose="05000000000000000000" pitchFamily="2" charset="2"/>
              <a:buChar char="ü"/>
            </a:pPr>
            <a:r>
              <a:rPr lang="de-DE" sz="1800" b="1" dirty="0" err="1">
                <a:cs typeface="Segoe UI" panose="020B0502040204020203" pitchFamily="34" charset="0"/>
              </a:rPr>
              <a:t>Deploy</a:t>
            </a:r>
            <a:r>
              <a:rPr lang="de-DE" sz="1800" b="1" dirty="0">
                <a:cs typeface="Segoe UI" panose="020B0502040204020203" pitchFamily="34" charset="0"/>
              </a:rPr>
              <a:t> in </a:t>
            </a:r>
            <a:r>
              <a:rPr lang="de-DE" sz="1800" b="1" dirty="0" err="1">
                <a:cs typeface="Segoe UI" panose="020B0502040204020203" pitchFamily="34" charset="0"/>
              </a:rPr>
              <a:t>minutes</a:t>
            </a:r>
            <a:r>
              <a:rPr lang="de-DE" sz="1800" b="1" dirty="0">
                <a:cs typeface="Segoe UI" panose="020B0502040204020203" pitchFamily="34" charset="0"/>
              </a:rPr>
              <a:t>		►</a:t>
            </a:r>
            <a:r>
              <a:rPr lang="de-DE" sz="1800" dirty="0">
                <a:cs typeface="Segoe UI" panose="020B0502040204020203" pitchFamily="34" charset="0"/>
              </a:rPr>
              <a:t> </a:t>
            </a:r>
            <a:r>
              <a:rPr lang="de-DE" sz="1800" dirty="0" err="1">
                <a:cs typeface="Segoe UI" panose="020B0502040204020203" pitchFamily="34" charset="0"/>
              </a:rPr>
              <a:t>operationalize</a:t>
            </a:r>
            <a:r>
              <a:rPr lang="de-DE" sz="1800" dirty="0">
                <a:cs typeface="Segoe UI" panose="020B0502040204020203" pitchFamily="34" charset="0"/>
              </a:rPr>
              <a:t> </a:t>
            </a:r>
            <a:r>
              <a:rPr lang="de-DE" sz="1800" dirty="0" err="1">
                <a:cs typeface="Segoe UI" panose="020B0502040204020203" pitchFamily="34" charset="0"/>
              </a:rPr>
              <a:t>with</a:t>
            </a:r>
            <a:r>
              <a:rPr lang="de-DE" sz="1800" dirty="0">
                <a:cs typeface="Segoe UI" panose="020B0502040204020203" pitchFamily="34" charset="0"/>
              </a:rPr>
              <a:t> a </a:t>
            </a:r>
            <a:r>
              <a:rPr lang="de-DE" sz="1800" dirty="0" err="1">
                <a:cs typeface="Segoe UI" panose="020B0502040204020203" pitchFamily="34" charset="0"/>
              </a:rPr>
              <a:t>click</a:t>
            </a:r>
            <a:br>
              <a:rPr lang="de-DE" sz="1757" dirty="0"/>
            </a:br>
            <a:endParaRPr lang="de-DE" sz="1757" dirty="0"/>
          </a:p>
          <a:p>
            <a:pPr lvl="1" fontAlgn="t">
              <a:buClr>
                <a:schemeClr val="tx1"/>
              </a:buClr>
              <a:buFont typeface="Wingdings" panose="05000000000000000000" pitchFamily="2" charset="2"/>
              <a:buChar char="ü"/>
            </a:pPr>
            <a:endParaRPr lang="de-DE" sz="1757" dirty="0"/>
          </a:p>
          <a:p>
            <a:pPr marL="0" indent="0">
              <a:buNone/>
            </a:pPr>
            <a:r>
              <a:rPr lang="de-DE" sz="2000" dirty="0">
                <a:cs typeface="Segoe UI" panose="020B0502040204020203" pitchFamily="34" charset="0"/>
              </a:rPr>
              <a:t>Through </a:t>
            </a:r>
            <a:r>
              <a:rPr lang="de-DE" sz="2000" dirty="0" err="1">
                <a:cs typeface="Segoe UI" panose="020B0502040204020203" pitchFamily="34" charset="0"/>
              </a:rPr>
              <a:t>the</a:t>
            </a:r>
            <a:r>
              <a:rPr lang="de-DE" sz="2000" dirty="0">
                <a:cs typeface="Segoe UI" panose="020B0502040204020203" pitchFamily="34" charset="0"/>
              </a:rPr>
              <a:t> </a:t>
            </a:r>
            <a:r>
              <a:rPr lang="de-DE" sz="2000" dirty="0" err="1">
                <a:cs typeface="Segoe UI" panose="020B0502040204020203" pitchFamily="34" charset="0"/>
              </a:rPr>
              <a:t>cloud</a:t>
            </a:r>
            <a:r>
              <a:rPr lang="de-DE" sz="2000" dirty="0">
                <a:cs typeface="Segoe UI" panose="020B0502040204020203" pitchFamily="34" charset="0"/>
              </a:rPr>
              <a:t>, </a:t>
            </a:r>
            <a:r>
              <a:rPr lang="en-AU" sz="2000" dirty="0">
                <a:cs typeface="Segoe UI" panose="020B0502040204020203" pitchFamily="34" charset="0"/>
              </a:rPr>
              <a:t>machine learning is now approachable to developers</a:t>
            </a:r>
            <a:endParaRPr lang="en-US" sz="2000" dirty="0">
              <a:cs typeface="Segoe UI" panose="020B0502040204020203" pitchFamily="34" charset="0"/>
            </a:endParaRPr>
          </a:p>
        </p:txBody>
      </p:sp>
      <p:sp>
        <p:nvSpPr>
          <p:cNvPr id="2" name="Textplatzhalter 1"/>
          <p:cNvSpPr>
            <a:spLocks noGrp="1"/>
          </p:cNvSpPr>
          <p:nvPr>
            <p:ph type="body" sz="quarter" idx="12"/>
          </p:nvPr>
        </p:nvSpPr>
        <p:spPr/>
        <p:txBody>
          <a:bodyPr/>
          <a:lstStyle/>
          <a:p>
            <a:r>
              <a:rPr lang="en-US" dirty="0"/>
              <a:t>Source: Microsoft</a:t>
            </a:r>
          </a:p>
        </p:txBody>
      </p:sp>
      <p:sp>
        <p:nvSpPr>
          <p:cNvPr id="4" name="Bildplatzhalter 3"/>
          <p:cNvSpPr>
            <a:spLocks noGrp="1"/>
          </p:cNvSpPr>
          <p:nvPr>
            <p:ph type="pic" sz="quarter" idx="13"/>
          </p:nvPr>
        </p:nvSpPr>
        <p:spPr/>
      </p:sp>
      <p:grpSp>
        <p:nvGrpSpPr>
          <p:cNvPr id="3" name="Gruppieren 2"/>
          <p:cNvGrpSpPr/>
          <p:nvPr/>
        </p:nvGrpSpPr>
        <p:grpSpPr>
          <a:xfrm>
            <a:off x="1002000" y="2832195"/>
            <a:ext cx="10188000" cy="2426431"/>
            <a:chOff x="334963" y="2832195"/>
            <a:chExt cx="10188000" cy="2426431"/>
          </a:xfrm>
        </p:grpSpPr>
        <p:cxnSp>
          <p:nvCxnSpPr>
            <p:cNvPr id="7" name="Gerader Verbinder 6"/>
            <p:cNvCxnSpPr/>
            <p:nvPr/>
          </p:nvCxnSpPr>
          <p:spPr>
            <a:xfrm>
              <a:off x="334963" y="5258626"/>
              <a:ext cx="101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a:off x="334963" y="2832195"/>
              <a:ext cx="101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8615372"/>
      </p:ext>
    </p:extLst>
  </p:cSld>
  <p:clrMapOvr>
    <a:masterClrMapping/>
  </p:clrMapOvr>
  <p:transition>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5 Designing Cloud Applications</a:t>
            </a:r>
            <a:endParaRPr lang="en-US" dirty="0"/>
          </a:p>
        </p:txBody>
      </p:sp>
      <p:sp>
        <p:nvSpPr>
          <p:cNvPr id="3" name="Textplatzhalter 2"/>
          <p:cNvSpPr>
            <a:spLocks noGrp="1"/>
          </p:cNvSpPr>
          <p:nvPr>
            <p:ph type="body" sz="quarter" idx="17"/>
          </p:nvPr>
        </p:nvSpPr>
        <p:spPr/>
        <p:txBody>
          <a:bodyPr vert="horz" lIns="91440" tIns="45720" rIns="91440" bIns="45720" rtlCol="0" anchor="t">
            <a:normAutofit/>
          </a:bodyPr>
          <a:lstStyle/>
          <a:p>
            <a:endParaRPr lang="en-US" dirty="0"/>
          </a:p>
          <a:p>
            <a:endParaRPr lang="en-US" dirty="0"/>
          </a:p>
        </p:txBody>
      </p:sp>
      <p:sp>
        <p:nvSpPr>
          <p:cNvPr id="5" name="Textplatzhalter 4"/>
          <p:cNvSpPr>
            <a:spLocks noGrp="1"/>
          </p:cNvSpPr>
          <p:nvPr>
            <p:ph type="body" sz="quarter" idx="12"/>
          </p:nvPr>
        </p:nvSpPr>
        <p:spPr/>
        <p:txBody>
          <a:bodyPr>
            <a:normAutofit/>
          </a:bodyPr>
          <a:lstStyle/>
          <a:p>
            <a:endParaRPr lang="en-US" dirty="0"/>
          </a:p>
        </p:txBody>
      </p:sp>
    </p:spTree>
    <p:extLst>
      <p:ext uri="{BB962C8B-B14F-4D97-AF65-F5344CB8AC3E}">
        <p14:creationId xmlns:p14="http://schemas.microsoft.com/office/powerpoint/2010/main" val="2435355834"/>
      </p:ext>
    </p:extLst>
  </p:cSld>
  <p:clrMapOvr>
    <a:masterClrMapping/>
  </p:clrMapOvr>
  <p:transition>
    <p:cut/>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3_AZBjqIEC_KcIJ5fisD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2qdIGpPDEmOs1ydzzlUk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Eba2QDoC0SPvGgJk0NJ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RvIJtJ_EUON289aVThpF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RvIJtJ_EUON289aVThpF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lRvIJtJ_EUON289aVThp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lRvIJtJ_EUON289aVThpF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lRvIJtJ_EUON289aVThp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_9ERXtU3UW3BG_Nz.7Z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lRvIJtJ_EUON289aVThpF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_9ERXtU3UW3BG_Nz.7Z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_9ERXtU3UW3BG_Nz.7Z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45CcpGkJU2aF19o07sL1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Pv2REsiQaUmAp15hYBLK6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KU_tWDv6USU9mV_5gPiQ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TvghfXO1cUa6so9_fq4Ez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5h2ORFpdrUaduCTqK1W5E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IManHWyEIUWjgQgou6NYB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9ioaprsFWU2Hw6yiAT1bi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0_9ERXtU3UW3BG_Nz.7Zq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cwMrvx6sqE6T9UPrspM_o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vghfXO1cUa6so9_fq4Ez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3HsiWMhzwkmCdqu.Kvx.d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iw7sj2Ir0GwTx5FLCHWV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WwojmY80kyTQrEBJZnB1Q"/>
</p:tagLst>
</file>

<file path=ppt/theme/theme1.xml><?xml version="1.0" encoding="utf-8"?>
<a:theme xmlns:a="http://schemas.openxmlformats.org/drawingml/2006/main" name="1_Office">
  <a:themeElements>
    <a:clrScheme name="Cloud Vorlesung">
      <a:dk1>
        <a:srgbClr val="002050"/>
      </a:dk1>
      <a:lt1>
        <a:srgbClr val="FFFFFF"/>
      </a:lt1>
      <a:dk2>
        <a:srgbClr val="2F5597"/>
      </a:dk2>
      <a:lt2>
        <a:srgbClr val="F2F2F2"/>
      </a:lt2>
      <a:accent1>
        <a:srgbClr val="003C96"/>
      </a:accent1>
      <a:accent2>
        <a:srgbClr val="F2F2F2"/>
      </a:accent2>
      <a:accent3>
        <a:srgbClr val="2F5597"/>
      </a:accent3>
      <a:accent4>
        <a:srgbClr val="0078D7"/>
      </a:accent4>
      <a:accent5>
        <a:srgbClr val="737373"/>
      </a:accent5>
      <a:accent6>
        <a:srgbClr val="FFFFFF"/>
      </a:accent6>
      <a:hlink>
        <a:srgbClr val="00188F"/>
      </a:hlink>
      <a:folHlink>
        <a:srgbClr val="F2F2F2"/>
      </a:folHlink>
    </a:clrScheme>
    <a:fontScheme name="Cloud Computinh">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6350">
          <a:noFill/>
        </a:ln>
        <a:effectLst/>
      </a:spPr>
      <a:bodyPr lIns="72000" tIns="36000" rIns="72000" bIns="36000" rtlCol="0" anchor="ctr" anchorCtr="0"/>
      <a:lstStyle>
        <a:defPPr marL="108000" indent="-108000">
          <a:spcAft>
            <a:spcPts val="600"/>
          </a:spcAft>
          <a:buFont typeface="Arial" panose="020B0604020202020204" pitchFamily="34" charset="0"/>
          <a:buChar cha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742950" indent="-285750">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 Magdeburg">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 Magdeburg">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EF8CEE3553384B8F50CB6F446F1B36" ma:contentTypeVersion="4" ma:contentTypeDescription="Create a new document." ma:contentTypeScope="" ma:versionID="2a0ff02cdc1833c13550af0f04d807c4">
  <xsd:schema xmlns:xsd="http://www.w3.org/2001/XMLSchema" xmlns:xs="http://www.w3.org/2001/XMLSchema" xmlns:p="http://schemas.microsoft.com/office/2006/metadata/properties" xmlns:ns1="http://schemas.microsoft.com/sharepoint/v3" xmlns:ns2="4d6790c4-d0ee-47cb-8fb2-636dfb878263" targetNamespace="http://schemas.microsoft.com/office/2006/metadata/properties" ma:root="true" ma:fieldsID="cef4a1eb9da5adc363d7d38fd16ff043" ns1:_="" ns2:_="">
    <xsd:import namespace="http://schemas.microsoft.com/sharepoint/v3"/>
    <xsd:import namespace="4d6790c4-d0ee-47cb-8fb2-636dfb878263"/>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6790c4-d0ee-47cb-8fb2-636dfb87826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F3D46-BF50-4DFA-B0FE-5C26E5C8EB18}">
  <ds:schemaRefs>
    <ds:schemaRef ds:uri="4d6790c4-d0ee-47cb-8fb2-636dfb878263"/>
    <ds:schemaRef ds:uri="http://www.w3.org/XML/1998/namespace"/>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12192C4F-1247-4C55-B809-33E0DB7B9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d6790c4-d0ee-47cb-8fb2-636dfb8782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510BFA-1570-4283-9EEB-239A1B3FE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7524</Words>
  <Application>Microsoft Office PowerPoint</Application>
  <PresentationFormat>Breitbild</PresentationFormat>
  <Paragraphs>1643</Paragraphs>
  <Slides>117</Slides>
  <Notes>30</Notes>
  <HiddenSlides>0</HiddenSlides>
  <MMClips>0</MMClips>
  <ScaleCrop>false</ScaleCrop>
  <HeadingPairs>
    <vt:vector size="6" baseType="variant">
      <vt:variant>
        <vt:lpstr>Verwendete Schriftarten</vt:lpstr>
      </vt:variant>
      <vt:variant>
        <vt:i4>13</vt:i4>
      </vt:variant>
      <vt:variant>
        <vt:lpstr>Design</vt:lpstr>
      </vt:variant>
      <vt:variant>
        <vt:i4>1</vt:i4>
      </vt:variant>
      <vt:variant>
        <vt:lpstr>Folientitel</vt:lpstr>
      </vt:variant>
      <vt:variant>
        <vt:i4>117</vt:i4>
      </vt:variant>
    </vt:vector>
  </HeadingPairs>
  <TitlesOfParts>
    <vt:vector size="131" baseType="lpstr">
      <vt:lpstr>ＭＳ Ｐゴシック</vt:lpstr>
      <vt:lpstr>ＭＳ Ｐゴシック</vt:lpstr>
      <vt:lpstr>Arial</vt:lpstr>
      <vt:lpstr>Arial Bold</vt:lpstr>
      <vt:lpstr>Calibri</vt:lpstr>
      <vt:lpstr>Cambria Math</vt:lpstr>
      <vt:lpstr>Century Gothic</vt:lpstr>
      <vt:lpstr>Segoe UI</vt:lpstr>
      <vt:lpstr>Segoe UI Black</vt:lpstr>
      <vt:lpstr>Segoe UI Light</vt:lpstr>
      <vt:lpstr>Segoe UI Semibold</vt:lpstr>
      <vt:lpstr>Segoe UI Semilight</vt:lpstr>
      <vt:lpstr>Wingdings</vt:lpstr>
      <vt:lpstr>1_Office</vt:lpstr>
      <vt:lpstr>An Introduction to Cloud Computing</vt:lpstr>
      <vt:lpstr>Agenda – Topics</vt:lpstr>
      <vt:lpstr>1 Introduction to Cloud Computing</vt:lpstr>
      <vt:lpstr>What is „the cloud“? What people used to say:</vt:lpstr>
      <vt:lpstr>1.1 Definition of Cloud Computing </vt:lpstr>
      <vt:lpstr>A Berkeley View of Cloud Computing</vt:lpstr>
      <vt:lpstr>The NIST Definition of Cloud Computing</vt:lpstr>
      <vt:lpstr>Examples of Cloud Computing Technologies</vt:lpstr>
      <vt:lpstr>PowerPoint-Präsentation</vt:lpstr>
      <vt:lpstr>Multitenancy</vt:lpstr>
      <vt:lpstr>1.2 Deployment Models</vt:lpstr>
      <vt:lpstr>Deployment Models</vt:lpstr>
      <vt:lpstr>Private Cloud</vt:lpstr>
      <vt:lpstr>Public Cloud</vt:lpstr>
      <vt:lpstr>Hybrid Cloud</vt:lpstr>
      <vt:lpstr>Economics of the Cloud</vt:lpstr>
      <vt:lpstr>Decision Criteria for Introducing Cloud Services</vt:lpstr>
      <vt:lpstr>Reasons to Consider Cloud Computing According to Bitkom</vt:lpstr>
      <vt:lpstr>A Mix of Standard Components &amp; Custom Software</vt:lpstr>
      <vt:lpstr>1.3 History of Cloud Computing</vt:lpstr>
      <vt:lpstr>From Single to Multi-threaded Execution</vt:lpstr>
      <vt:lpstr>From Multi-threaded to Multi-core Execution</vt:lpstr>
      <vt:lpstr>Multi-threaded + Multi-core + Multi-machine = PaaS</vt:lpstr>
      <vt:lpstr>2 Rationale for the Cloud</vt:lpstr>
      <vt:lpstr>Why the Cloud?</vt:lpstr>
      <vt:lpstr>Pre-cloud Provisioning</vt:lpstr>
      <vt:lpstr>Cloud Elasticity (Provisioning)</vt:lpstr>
      <vt:lpstr>Computing Patterns</vt:lpstr>
      <vt:lpstr>3 Cloud Computing Case Scenarios </vt:lpstr>
      <vt:lpstr>3.1 IoT – the Internet of Things</vt:lpstr>
      <vt:lpstr>Why Now?</vt:lpstr>
      <vt:lpstr>IoT Device Taxonomy</vt:lpstr>
      <vt:lpstr>Challenges of the Internet of Things</vt:lpstr>
      <vt:lpstr>We Are Already Part of a Cloud</vt:lpstr>
      <vt:lpstr>3.2 Big Data</vt:lpstr>
      <vt:lpstr>What is Big Data?</vt:lpstr>
      <vt:lpstr>Big Data Analytics</vt:lpstr>
      <vt:lpstr>Big Data Technologies</vt:lpstr>
      <vt:lpstr>4 Cloud-Computing-Technologies</vt:lpstr>
      <vt:lpstr>Cloud Design Principles</vt:lpstr>
      <vt:lpstr>Cloud Providers Have a Worldwide Presence</vt:lpstr>
      <vt:lpstr>IaaS vs. PaaS vs. SaaS</vt:lpstr>
      <vt:lpstr>Different Cloud Services</vt:lpstr>
      <vt:lpstr>Software as a Service</vt:lpstr>
      <vt:lpstr>Cloud Platform Providers Offer a Set of Services and Easy Access</vt:lpstr>
      <vt:lpstr>4.1 Infrastructure as a Service</vt:lpstr>
      <vt:lpstr>Infrastructure as a Service</vt:lpstr>
      <vt:lpstr>Example: Azure Virtual Machines</vt:lpstr>
      <vt:lpstr>Virtual Machines</vt:lpstr>
      <vt:lpstr>Image Mobility </vt:lpstr>
      <vt:lpstr>Virtual Machine Sizes</vt:lpstr>
      <vt:lpstr>Scale-up Options</vt:lpstr>
      <vt:lpstr>Scale-up Options</vt:lpstr>
      <vt:lpstr>Scale-up options</vt:lpstr>
      <vt:lpstr>Example: Containers in the Cloud</vt:lpstr>
      <vt:lpstr>Containers</vt:lpstr>
      <vt:lpstr>Container Ecosystem via Docker</vt:lpstr>
      <vt:lpstr>Example: Networking in the Cloud</vt:lpstr>
      <vt:lpstr>Virtual Network Scenarios</vt:lpstr>
      <vt:lpstr>Example: Cross-premises Connectivity in Azure</vt:lpstr>
      <vt:lpstr>Cross-premises Connectivity in Azure</vt:lpstr>
      <vt:lpstr>Setup and Configurations</vt:lpstr>
      <vt:lpstr>Example: Azure Resource Manager, JSON files</vt:lpstr>
      <vt:lpstr>High Availability in Microsoft Azure</vt:lpstr>
      <vt:lpstr>Availability Sets</vt:lpstr>
      <vt:lpstr>Availability Sets</vt:lpstr>
      <vt:lpstr>Availability Sets</vt:lpstr>
      <vt:lpstr>Availability Sets</vt:lpstr>
      <vt:lpstr>Availability Sets</vt:lpstr>
      <vt:lpstr>Fault and Update Domains</vt:lpstr>
      <vt:lpstr>Virtual Machine Availability Sets</vt:lpstr>
      <vt:lpstr>4.2 Platform as a Service</vt:lpstr>
      <vt:lpstr>Platform as a Service</vt:lpstr>
      <vt:lpstr>Example: Azure App Service</vt:lpstr>
      <vt:lpstr>A Platform for Running Applications</vt:lpstr>
      <vt:lpstr>App Services Are Built on Top of Each Other</vt:lpstr>
      <vt:lpstr>Advantages over IaaS</vt:lpstr>
      <vt:lpstr>Exercise: Platform as a Service</vt:lpstr>
      <vt:lpstr>4.3 Database as a Service: SQL Database</vt:lpstr>
      <vt:lpstr>Physical Machines Instead of Logical Servers</vt:lpstr>
      <vt:lpstr>Example: Azure SQL Database Service</vt:lpstr>
      <vt:lpstr>Example: SQL Database Service</vt:lpstr>
      <vt:lpstr>How It Works – Architecture of the Service</vt:lpstr>
      <vt:lpstr>How It Works – Architecture of the Service</vt:lpstr>
      <vt:lpstr>SQL Database Service in Comparison to SQL Server on IaaS</vt:lpstr>
      <vt:lpstr>Exercise:</vt:lpstr>
      <vt:lpstr>4.4 Example for Cloud Use Case: Machine Learning </vt:lpstr>
      <vt:lpstr>Machine Learning</vt:lpstr>
      <vt:lpstr>Why Learn?</vt:lpstr>
      <vt:lpstr>Using Past Data to Predict the Future</vt:lpstr>
      <vt:lpstr>Machine Learning Flow</vt:lpstr>
      <vt:lpstr>Machine Learning Roles</vt:lpstr>
      <vt:lpstr>Challenges in Machine Learning</vt:lpstr>
      <vt:lpstr>Example of an ML Cloud Service: Azure Machine Learning</vt:lpstr>
      <vt:lpstr>Azure Machine Learning: One Solution for Machine Learning</vt:lpstr>
      <vt:lpstr>Azure Machine Learning: One Solution for Machine Learning</vt:lpstr>
      <vt:lpstr>Azure Machine Learning Studio</vt:lpstr>
      <vt:lpstr>Summary</vt:lpstr>
      <vt:lpstr>5 Designing Cloud Applications</vt:lpstr>
      <vt:lpstr>Build for Redundancy</vt:lpstr>
      <vt:lpstr>Resiliency in the Cloud</vt:lpstr>
      <vt:lpstr>Making Applications Failsafe</vt:lpstr>
      <vt:lpstr>Scaling in the Cloud</vt:lpstr>
      <vt:lpstr>6 Cloud Metrics</vt:lpstr>
      <vt:lpstr> Cloud Quality Metrics</vt:lpstr>
      <vt:lpstr>Availability</vt:lpstr>
      <vt:lpstr>Meaning of 9s</vt:lpstr>
      <vt:lpstr>Meaning of 9s</vt:lpstr>
      <vt:lpstr>7 Cloud Computing Scenarios</vt:lpstr>
      <vt:lpstr>Scenarios to Get Started</vt:lpstr>
      <vt:lpstr>Full Dev/Test Environments</vt:lpstr>
      <vt:lpstr>Lift and Shift</vt:lpstr>
      <vt:lpstr>Big Data</vt:lpstr>
      <vt:lpstr>Identity as a Service with Azure Active Directory</vt:lpstr>
      <vt:lpstr>Web Apps</vt:lpstr>
      <vt:lpstr>References and Credits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Jansen, Marcus | 4-advice GmbH</dc:creator>
  <cp:lastModifiedBy>Jansen, Marcus | 4-advice GmbH</cp:lastModifiedBy>
  <cp:revision>656</cp:revision>
  <cp:lastPrinted>2016-07-04T07:32:43Z</cp:lastPrinted>
  <dcterms:created xsi:type="dcterms:W3CDTF">2016-03-17T16:33:09Z</dcterms:created>
  <dcterms:modified xsi:type="dcterms:W3CDTF">2016-07-12T09:35:19Z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0x010100F0EF8CEE3553384B8F50CB6F446F1B36</vt:lpwstr>
  </property>
</Properties>
</file>